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06" r:id="rId5"/>
    <p:sldId id="2514" r:id="rId6"/>
    <p:sldId id="2508" r:id="rId7"/>
    <p:sldId id="265" r:id="rId8"/>
    <p:sldId id="2516" r:id="rId9"/>
    <p:sldId id="2510" r:id="rId10"/>
    <p:sldId id="2511" r:id="rId11"/>
    <p:sldId id="2522" r:id="rId12"/>
    <p:sldId id="2517" r:id="rId13"/>
    <p:sldId id="2518" r:id="rId14"/>
    <p:sldId id="2520" r:id="rId15"/>
    <p:sldId id="2521" r:id="rId16"/>
    <p:sldId id="2524" r:id="rId17"/>
    <p:sldId id="2498" r:id="rId18"/>
    <p:sldId id="268" r:id="rId19"/>
    <p:sldId id="273" r:id="rId20"/>
    <p:sldId id="27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09A"/>
    <a:srgbClr val="7B4C7A"/>
    <a:srgbClr val="BA6D40"/>
    <a:srgbClr val="9F2F5F"/>
    <a:srgbClr val="3992A5"/>
    <a:srgbClr val="105841"/>
    <a:srgbClr val="895588"/>
    <a:srgbClr val="8C3C71"/>
    <a:srgbClr val="B3C737"/>
    <a:srgbClr val="895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63070F-9FA0-4E36-A5EE-938B1534E33F}" v="220" dt="2025-06-23T14:03:05.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5665"/>
  </p:normalViewPr>
  <p:slideViewPr>
    <p:cSldViewPr snapToGrid="0" snapToObjects="1">
      <p:cViewPr varScale="1">
        <p:scale>
          <a:sx n="115" d="100"/>
          <a:sy n="115" d="100"/>
        </p:scale>
        <p:origin x="1710"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419BF-92F9-924F-9E4B-635BC8C28FBF}" type="datetimeFigureOut">
              <a:rPr lang="fr-FR" smtClean="0"/>
              <a:t>17/07/2025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D381-06E2-F14E-BED6-A11496A3F3A0}" type="slidenum">
              <a:rPr lang="fr-FR" smtClean="0"/>
              <a:t>‹N°›</a:t>
            </a:fld>
            <a:endParaRPr lang="fr-FR"/>
          </a:p>
        </p:txBody>
      </p:sp>
    </p:spTree>
    <p:extLst>
      <p:ext uri="{BB962C8B-B14F-4D97-AF65-F5344CB8AC3E}">
        <p14:creationId xmlns:p14="http://schemas.microsoft.com/office/powerpoint/2010/main" val="186633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C491-8620-6B3E-D991-BB1782C87C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213BDD-FAA8-ACD0-5CA2-C3C7004B29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6F1D6C-1FF9-836A-CB32-F92E3C4772C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E3A887-F0D7-4B9C-F2DF-655C58FD88B2}"/>
              </a:ext>
            </a:extLst>
          </p:cNvPr>
          <p:cNvSpPr>
            <a:spLocks noGrp="1"/>
          </p:cNvSpPr>
          <p:nvPr>
            <p:ph type="sldNum" sz="quarter" idx="5"/>
          </p:nvPr>
        </p:nvSpPr>
        <p:spPr/>
        <p:txBody>
          <a:bodyPr/>
          <a:lstStyle/>
          <a:p>
            <a:fld id="{A833D381-06E2-F14E-BED6-A11496A3F3A0}" type="slidenum">
              <a:rPr lang="fr-FR" smtClean="0"/>
              <a:t>2</a:t>
            </a:fld>
            <a:endParaRPr lang="fr-FR"/>
          </a:p>
        </p:txBody>
      </p:sp>
    </p:spTree>
    <p:extLst>
      <p:ext uri="{BB962C8B-B14F-4D97-AF65-F5344CB8AC3E}">
        <p14:creationId xmlns:p14="http://schemas.microsoft.com/office/powerpoint/2010/main" val="30859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572E-D788-9EB8-7543-E68066CF47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C55858-436B-3C3D-EB1D-03B8B74653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6BAB10-5E19-E458-83EB-6A4E0805CEF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F68C404-B867-79B6-73C4-5EBD8136D799}"/>
              </a:ext>
            </a:extLst>
          </p:cNvPr>
          <p:cNvSpPr>
            <a:spLocks noGrp="1"/>
          </p:cNvSpPr>
          <p:nvPr>
            <p:ph type="sldNum" sz="quarter" idx="5"/>
          </p:nvPr>
        </p:nvSpPr>
        <p:spPr/>
        <p:txBody>
          <a:bodyPr/>
          <a:lstStyle/>
          <a:p>
            <a:fld id="{A833D381-06E2-F14E-BED6-A11496A3F3A0}" type="slidenum">
              <a:rPr lang="fr-FR" smtClean="0"/>
              <a:t>13</a:t>
            </a:fld>
            <a:endParaRPr lang="fr-FR"/>
          </a:p>
        </p:txBody>
      </p:sp>
    </p:spTree>
    <p:extLst>
      <p:ext uri="{BB962C8B-B14F-4D97-AF65-F5344CB8AC3E}">
        <p14:creationId xmlns:p14="http://schemas.microsoft.com/office/powerpoint/2010/main" val="311912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15</a:t>
            </a:fld>
            <a:endParaRPr lang="fr-FR"/>
          </a:p>
        </p:txBody>
      </p:sp>
    </p:spTree>
    <p:extLst>
      <p:ext uri="{BB962C8B-B14F-4D97-AF65-F5344CB8AC3E}">
        <p14:creationId xmlns:p14="http://schemas.microsoft.com/office/powerpoint/2010/main" val="209295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16</a:t>
            </a:fld>
            <a:endParaRPr lang="fr-FR"/>
          </a:p>
        </p:txBody>
      </p:sp>
    </p:spTree>
    <p:extLst>
      <p:ext uri="{BB962C8B-B14F-4D97-AF65-F5344CB8AC3E}">
        <p14:creationId xmlns:p14="http://schemas.microsoft.com/office/powerpoint/2010/main" val="155444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3</a:t>
            </a:fld>
            <a:endParaRPr lang="fr-FR"/>
          </a:p>
        </p:txBody>
      </p:sp>
    </p:spTree>
    <p:extLst>
      <p:ext uri="{BB962C8B-B14F-4D97-AF65-F5344CB8AC3E}">
        <p14:creationId xmlns:p14="http://schemas.microsoft.com/office/powerpoint/2010/main" val="165745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6</a:t>
            </a:fld>
            <a:endParaRPr lang="fr-FR"/>
          </a:p>
        </p:txBody>
      </p:sp>
    </p:spTree>
    <p:extLst>
      <p:ext uri="{BB962C8B-B14F-4D97-AF65-F5344CB8AC3E}">
        <p14:creationId xmlns:p14="http://schemas.microsoft.com/office/powerpoint/2010/main" val="6709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33D381-06E2-F14E-BED6-A11496A3F3A0}" type="slidenum">
              <a:rPr lang="fr-FR" smtClean="0"/>
              <a:t>7</a:t>
            </a:fld>
            <a:endParaRPr lang="fr-FR"/>
          </a:p>
        </p:txBody>
      </p:sp>
    </p:spTree>
    <p:extLst>
      <p:ext uri="{BB962C8B-B14F-4D97-AF65-F5344CB8AC3E}">
        <p14:creationId xmlns:p14="http://schemas.microsoft.com/office/powerpoint/2010/main" val="160800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41EF-9DF8-0CDA-999C-4B16219204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D27EEF-D03C-95DA-6997-9503518CF6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D044A0-1985-E79B-66D6-5885B3D168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DF92C25-E08D-5969-F7AB-C1C791EA02E5}"/>
              </a:ext>
            </a:extLst>
          </p:cNvPr>
          <p:cNvSpPr>
            <a:spLocks noGrp="1"/>
          </p:cNvSpPr>
          <p:nvPr>
            <p:ph type="sldNum" sz="quarter" idx="5"/>
          </p:nvPr>
        </p:nvSpPr>
        <p:spPr/>
        <p:txBody>
          <a:bodyPr/>
          <a:lstStyle/>
          <a:p>
            <a:fld id="{A833D381-06E2-F14E-BED6-A11496A3F3A0}" type="slidenum">
              <a:rPr lang="fr-FR" smtClean="0"/>
              <a:t>8</a:t>
            </a:fld>
            <a:endParaRPr lang="fr-FR"/>
          </a:p>
        </p:txBody>
      </p:sp>
    </p:spTree>
    <p:extLst>
      <p:ext uri="{BB962C8B-B14F-4D97-AF65-F5344CB8AC3E}">
        <p14:creationId xmlns:p14="http://schemas.microsoft.com/office/powerpoint/2010/main" val="58620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41EF-9DF8-0CDA-999C-4B16219204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D27EEF-D03C-95DA-6997-9503518CF6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D044A0-1985-E79B-66D6-5885B3D168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DF92C25-E08D-5969-F7AB-C1C791EA02E5}"/>
              </a:ext>
            </a:extLst>
          </p:cNvPr>
          <p:cNvSpPr>
            <a:spLocks noGrp="1"/>
          </p:cNvSpPr>
          <p:nvPr>
            <p:ph type="sldNum" sz="quarter" idx="5"/>
          </p:nvPr>
        </p:nvSpPr>
        <p:spPr/>
        <p:txBody>
          <a:bodyPr/>
          <a:lstStyle/>
          <a:p>
            <a:fld id="{A833D381-06E2-F14E-BED6-A11496A3F3A0}" type="slidenum">
              <a:rPr lang="fr-FR" smtClean="0"/>
              <a:t>9</a:t>
            </a:fld>
            <a:endParaRPr lang="fr-FR"/>
          </a:p>
        </p:txBody>
      </p:sp>
    </p:spTree>
    <p:extLst>
      <p:ext uri="{BB962C8B-B14F-4D97-AF65-F5344CB8AC3E}">
        <p14:creationId xmlns:p14="http://schemas.microsoft.com/office/powerpoint/2010/main" val="82571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2B5E-4C04-973E-58EB-CDC9B675489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28436D-C058-2270-AC1C-97EAEAA644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731DA1-D394-C9A5-1585-CCB8C1CD80E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0FA1855-516E-1298-DF32-4AAC2C7CCFFD}"/>
              </a:ext>
            </a:extLst>
          </p:cNvPr>
          <p:cNvSpPr>
            <a:spLocks noGrp="1"/>
          </p:cNvSpPr>
          <p:nvPr>
            <p:ph type="sldNum" sz="quarter" idx="5"/>
          </p:nvPr>
        </p:nvSpPr>
        <p:spPr/>
        <p:txBody>
          <a:bodyPr/>
          <a:lstStyle/>
          <a:p>
            <a:fld id="{A833D381-06E2-F14E-BED6-A11496A3F3A0}" type="slidenum">
              <a:rPr lang="fr-FR" smtClean="0"/>
              <a:t>10</a:t>
            </a:fld>
            <a:endParaRPr lang="fr-FR"/>
          </a:p>
        </p:txBody>
      </p:sp>
    </p:spTree>
    <p:extLst>
      <p:ext uri="{BB962C8B-B14F-4D97-AF65-F5344CB8AC3E}">
        <p14:creationId xmlns:p14="http://schemas.microsoft.com/office/powerpoint/2010/main" val="280374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4D32-0130-B5B7-B027-B4D2370ED6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FFFC5A-1948-A140-85DA-E32BCB2967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73D9E6-7D1F-C475-31A5-70FDCF42A65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E40187F-7AA1-084C-5BA9-3E931F3544C3}"/>
              </a:ext>
            </a:extLst>
          </p:cNvPr>
          <p:cNvSpPr>
            <a:spLocks noGrp="1"/>
          </p:cNvSpPr>
          <p:nvPr>
            <p:ph type="sldNum" sz="quarter" idx="5"/>
          </p:nvPr>
        </p:nvSpPr>
        <p:spPr/>
        <p:txBody>
          <a:bodyPr/>
          <a:lstStyle/>
          <a:p>
            <a:fld id="{A833D381-06E2-F14E-BED6-A11496A3F3A0}" type="slidenum">
              <a:rPr lang="fr-FR" smtClean="0"/>
              <a:t>11</a:t>
            </a:fld>
            <a:endParaRPr lang="fr-FR"/>
          </a:p>
        </p:txBody>
      </p:sp>
    </p:spTree>
    <p:extLst>
      <p:ext uri="{BB962C8B-B14F-4D97-AF65-F5344CB8AC3E}">
        <p14:creationId xmlns:p14="http://schemas.microsoft.com/office/powerpoint/2010/main" val="119303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572E-D788-9EB8-7543-E68066CF47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C55858-436B-3C3D-EB1D-03B8B74653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6BAB10-5E19-E458-83EB-6A4E0805CEF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F68C404-B867-79B6-73C4-5EBD8136D799}"/>
              </a:ext>
            </a:extLst>
          </p:cNvPr>
          <p:cNvSpPr>
            <a:spLocks noGrp="1"/>
          </p:cNvSpPr>
          <p:nvPr>
            <p:ph type="sldNum" sz="quarter" idx="5"/>
          </p:nvPr>
        </p:nvSpPr>
        <p:spPr/>
        <p:txBody>
          <a:bodyPr/>
          <a:lstStyle/>
          <a:p>
            <a:fld id="{A833D381-06E2-F14E-BED6-A11496A3F3A0}" type="slidenum">
              <a:rPr lang="fr-FR" smtClean="0"/>
              <a:t>12</a:t>
            </a:fld>
            <a:endParaRPr lang="fr-FR"/>
          </a:p>
        </p:txBody>
      </p:sp>
    </p:spTree>
    <p:extLst>
      <p:ext uri="{BB962C8B-B14F-4D97-AF65-F5344CB8AC3E}">
        <p14:creationId xmlns:p14="http://schemas.microsoft.com/office/powerpoint/2010/main" val="36699806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3" name="Image 12"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4" name="Image 13"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16" name="Image 15"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17" name="Image 16"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8" name="Image 1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0" name="Image 19"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3" name="Image 2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6" name="Image 25"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31" name="Image 30"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34" name="Image 3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1" name="Espace réservé du texte 40"/>
          <p:cNvSpPr>
            <a:spLocks noGrp="1"/>
          </p:cNvSpPr>
          <p:nvPr>
            <p:ph type="body" sz="quarter" idx="11" hasCustomPrompt="1"/>
          </p:nvPr>
        </p:nvSpPr>
        <p:spPr>
          <a:xfrm>
            <a:off x="597046" y="2608677"/>
            <a:ext cx="7763972" cy="736487"/>
          </a:xfrm>
        </p:spPr>
        <p:txBody>
          <a:bodyPr>
            <a:normAutofit/>
          </a:bodyPr>
          <a:lstStyle>
            <a:lvl1pPr marL="0" indent="0">
              <a:buNone/>
              <a:defRPr sz="3265" b="0" i="0" baseline="0">
                <a:solidFill>
                  <a:srgbClr val="3F1366"/>
                </a:solidFill>
                <a:latin typeface="Calibri" charset="0"/>
                <a:ea typeface="Calibri" charset="0"/>
                <a:cs typeface="Calibri" charset="0"/>
              </a:defRPr>
            </a:lvl1pPr>
          </a:lstStyle>
          <a:p>
            <a:pPr lvl="0"/>
            <a:r>
              <a:rPr lang="fr-FR" dirty="0"/>
              <a:t>PROPOSITION DE SERVICE</a:t>
            </a:r>
          </a:p>
        </p:txBody>
      </p:sp>
      <p:sp>
        <p:nvSpPr>
          <p:cNvPr id="19" name="Espace réservé du texte 2"/>
          <p:cNvSpPr>
            <a:spLocks noGrp="1"/>
          </p:cNvSpPr>
          <p:nvPr>
            <p:ph type="body" sz="quarter" idx="13" hasCustomPrompt="1"/>
          </p:nvPr>
        </p:nvSpPr>
        <p:spPr>
          <a:xfrm>
            <a:off x="6614756" y="5778274"/>
            <a:ext cx="1746261" cy="345537"/>
          </a:xfrm>
        </p:spPr>
        <p:txBody>
          <a:bodyPr>
            <a:normAutofit/>
          </a:bodyPr>
          <a:lstStyle>
            <a:lvl1pPr marL="0" indent="0" algn="l">
              <a:buNone/>
              <a:defRPr sz="1224" baseline="0">
                <a:solidFill>
                  <a:srgbClr val="3F137F"/>
                </a:solidFill>
                <a:latin typeface="Calibri" charset="0"/>
                <a:ea typeface="Calibri" charset="0"/>
                <a:cs typeface="Calibri" charset="0"/>
              </a:defRPr>
            </a:lvl1pPr>
          </a:lstStyle>
          <a:p>
            <a:pPr lvl="0"/>
            <a:r>
              <a:rPr lang="fr-FR" dirty="0"/>
              <a:t>Date</a:t>
            </a:r>
          </a:p>
        </p:txBody>
      </p:sp>
      <p:pic>
        <p:nvPicPr>
          <p:cNvPr id="27" name="Image 2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28" name="Image 2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29" name="Image 2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30" name="Image 2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32" name="Image 3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33" name="Image 32"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35" name="Image 34"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36" name="Image 3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37" name="Image 36"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38" name="Image 3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40" name="Image 39"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43" name="Image 42"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44" name="Image 4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9" name="ZoneTexte 48"/>
          <p:cNvSpPr txBox="1"/>
          <p:nvPr/>
        </p:nvSpPr>
        <p:spPr>
          <a:xfrm>
            <a:off x="6614756" y="5443362"/>
            <a:ext cx="1746261" cy="280718"/>
          </a:xfrm>
          <a:prstGeom prst="rect">
            <a:avLst/>
          </a:prstGeom>
          <a:noFill/>
          <a:ln>
            <a:noFill/>
          </a:ln>
        </p:spPr>
        <p:txBody>
          <a:bodyPr wrap="square" rtlCol="0">
            <a:spAutoFit/>
          </a:bodyPr>
          <a:lstStyle/>
          <a:p>
            <a:pPr algn="just"/>
            <a:r>
              <a:rPr lang="fr-FR" sz="1224" b="0" i="0">
                <a:solidFill>
                  <a:schemeClr val="accent1"/>
                </a:solidFill>
                <a:latin typeface="Calibri Light" charset="0"/>
                <a:ea typeface="Calibri Light" charset="0"/>
                <a:cs typeface="Calibri Light" charset="0"/>
              </a:rPr>
              <a:t>Confidentiel</a:t>
            </a:r>
            <a:endParaRPr lang="fr-FR" sz="1224" b="0" i="0" dirty="0">
              <a:solidFill>
                <a:schemeClr val="accent1"/>
              </a:solidFill>
              <a:latin typeface="Calibri Light" charset="0"/>
              <a:ea typeface="Calibri Light" charset="0"/>
              <a:cs typeface="Calibri Light" charset="0"/>
            </a:endParaRPr>
          </a:p>
        </p:txBody>
      </p:sp>
      <p:sp>
        <p:nvSpPr>
          <p:cNvPr id="50" name="Espace réservé du texte 40"/>
          <p:cNvSpPr>
            <a:spLocks noGrp="1"/>
          </p:cNvSpPr>
          <p:nvPr>
            <p:ph type="body" sz="quarter" idx="14" hasCustomPrompt="1"/>
          </p:nvPr>
        </p:nvSpPr>
        <p:spPr>
          <a:xfrm>
            <a:off x="597046" y="3389753"/>
            <a:ext cx="7763972" cy="806702"/>
          </a:xfrm>
        </p:spPr>
        <p:txBody>
          <a:bodyPr>
            <a:normAutofit/>
          </a:bodyPr>
          <a:lstStyle>
            <a:lvl1pPr marL="0" indent="0">
              <a:buNone/>
              <a:defRPr sz="3265" b="0" i="1" baseline="0">
                <a:solidFill>
                  <a:srgbClr val="3F1366"/>
                </a:solidFill>
                <a:latin typeface="Calibri Light" charset="0"/>
                <a:ea typeface="Calibri Light" charset="0"/>
                <a:cs typeface="Calibri Light" charset="0"/>
              </a:defRPr>
            </a:lvl1pPr>
          </a:lstStyle>
          <a:p>
            <a:pPr lvl="0"/>
            <a:r>
              <a:rPr lang="fr-FR" dirty="0"/>
              <a:t>TITRE DE LA MISSION</a:t>
            </a:r>
          </a:p>
        </p:txBody>
      </p:sp>
      <p:pic>
        <p:nvPicPr>
          <p:cNvPr id="42" name="Picture 2" descr="Direccte Ile-de-France">
            <a:extLst>
              <a:ext uri="{FF2B5EF4-FFF2-40B4-BE49-F238E27FC236}">
                <a16:creationId xmlns:a16="http://schemas.microsoft.com/office/drawing/2014/main" id="{B055A6C8-8267-8B4A-832D-631E8D0587AB}"/>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597046" y="4475851"/>
            <a:ext cx="6471752" cy="221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3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émarch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VISION GLOBALE / PLANNING </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5" name="Connecteur droit 34"/>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7" name="Ellipse 36"/>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8" name="ZoneTexte 37"/>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39" name="ZoneTexte 38"/>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0" name="ZoneTexte 39"/>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3" name="Ellipse 42"/>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Ellipse 43"/>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ZoneTexte 48"/>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0" name="Ellipse 49"/>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ZoneTexte 50"/>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2" name="Ellipse 51"/>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ZoneTexte 52"/>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41932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émarche_fix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DÉMARCHE DÉTAILLÉE – PRESTATION X</a:t>
            </a:r>
          </a:p>
        </p:txBody>
      </p:sp>
      <p:pic>
        <p:nvPicPr>
          <p:cNvPr id="18" name="Image 17"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Titre 1">
            <a:extLst>
              <a:ext uri="{FF2B5EF4-FFF2-40B4-BE49-F238E27FC236}">
                <a16:creationId xmlns:a16="http://schemas.microsoft.com/office/drawing/2014/main" id="{AAADDBCA-915F-4B2F-BC06-9FB420FFFA18}"/>
              </a:ext>
            </a:extLst>
          </p:cNvPr>
          <p:cNvSpPr txBox="1">
            <a:spLocks/>
          </p:cNvSpPr>
          <p:nvPr/>
        </p:nvSpPr>
        <p:spPr bwMode="auto">
          <a:xfrm>
            <a:off x="803246" y="1418475"/>
            <a:ext cx="392613" cy="771076"/>
          </a:xfrm>
          <a:prstGeom prst="round1Rect">
            <a:avLst>
              <a:gd name="adj" fmla="val 0"/>
            </a:avLst>
          </a:prstGeom>
          <a:solidFill>
            <a:schemeClr val="bg2"/>
          </a:solidFill>
          <a:ln>
            <a:solidFill>
              <a:schemeClr val="bg2"/>
            </a:solidFill>
          </a:ln>
        </p:spPr>
        <p:txBody>
          <a:bodyPr vert="vert270" lIns="62184" tIns="31091" rIns="62184" bIns="31091" anchor="ctr"/>
          <a:lstStyle>
            <a:lvl1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a:defRPr>
            </a:lvl1pPr>
            <a:lvl2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2pPr>
            <a:lvl3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3pPr>
            <a:lvl4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4pPr>
            <a:lvl5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5pPr>
            <a:lvl6pPr marL="457200" algn="ctr" rtl="0" eaLnBrk="1" fontAlgn="base" hangingPunct="1">
              <a:spcBef>
                <a:spcPct val="0"/>
              </a:spcBef>
              <a:spcAft>
                <a:spcPct val="0"/>
              </a:spcAft>
              <a:defRPr sz="4400">
                <a:solidFill>
                  <a:schemeClr val="tx2"/>
                </a:solidFill>
                <a:latin typeface="Times" pitchFamily="-64" charset="0"/>
              </a:defRPr>
            </a:lvl6pPr>
            <a:lvl7pPr marL="914400" algn="ctr" rtl="0" eaLnBrk="1" fontAlgn="base" hangingPunct="1">
              <a:spcBef>
                <a:spcPct val="0"/>
              </a:spcBef>
              <a:spcAft>
                <a:spcPct val="0"/>
              </a:spcAft>
              <a:defRPr sz="4400">
                <a:solidFill>
                  <a:schemeClr val="tx2"/>
                </a:solidFill>
                <a:latin typeface="Times" pitchFamily="-64" charset="0"/>
              </a:defRPr>
            </a:lvl7pPr>
            <a:lvl8pPr marL="1371600" algn="ctr" rtl="0" eaLnBrk="1" fontAlgn="base" hangingPunct="1">
              <a:spcBef>
                <a:spcPct val="0"/>
              </a:spcBef>
              <a:spcAft>
                <a:spcPct val="0"/>
              </a:spcAft>
              <a:defRPr sz="4400">
                <a:solidFill>
                  <a:schemeClr val="tx2"/>
                </a:solidFill>
                <a:latin typeface="Times" pitchFamily="-64" charset="0"/>
              </a:defRPr>
            </a:lvl8pPr>
            <a:lvl9pPr marL="1828800" algn="ctr" rtl="0" eaLnBrk="1" fontAlgn="base" hangingPunct="1">
              <a:spcBef>
                <a:spcPct val="0"/>
              </a:spcBef>
              <a:spcAft>
                <a:spcPct val="0"/>
              </a:spcAft>
              <a:defRPr sz="4400">
                <a:solidFill>
                  <a:schemeClr val="tx2"/>
                </a:solidFill>
                <a:latin typeface="Times" pitchFamily="-64" charset="0"/>
              </a:defRPr>
            </a:lvl9pPr>
          </a:lstStyle>
          <a:p>
            <a:pPr algn="ctr">
              <a:defRPr/>
            </a:pPr>
            <a:r>
              <a:rPr kumimoji="0" lang="fr-FR" sz="816" b="1" i="0" u="none" strike="noStrike" kern="1200" cap="none" spc="0" normalizeH="0" baseline="0" noProof="0" dirty="0">
                <a:ln>
                  <a:noFill/>
                </a:ln>
                <a:solidFill>
                  <a:schemeClr val="tx1"/>
                </a:solidFill>
                <a:effectLst/>
                <a:uLnTx/>
                <a:uFillTx/>
                <a:latin typeface="Calibri" charset="0"/>
                <a:ea typeface="Calibri" charset="0"/>
                <a:cs typeface="Calibri" charset="0"/>
              </a:rPr>
              <a:t>OBJECTIFS</a:t>
            </a:r>
            <a:endParaRPr lang="fr-FR" sz="953" b="1" i="0" kern="0" dirty="0">
              <a:solidFill>
                <a:schemeClr val="tx1"/>
              </a:solidFill>
              <a:latin typeface="Calibri" charset="0"/>
              <a:ea typeface="Calibri" charset="0"/>
              <a:cs typeface="Calibri" charset="0"/>
            </a:endParaRPr>
          </a:p>
        </p:txBody>
      </p:sp>
      <p:sp>
        <p:nvSpPr>
          <p:cNvPr id="3" name="Espace réservé du texte 2"/>
          <p:cNvSpPr>
            <a:spLocks noGrp="1"/>
          </p:cNvSpPr>
          <p:nvPr>
            <p:ph type="body" sz="quarter" idx="16" hasCustomPrompt="1"/>
          </p:nvPr>
        </p:nvSpPr>
        <p:spPr>
          <a:xfrm>
            <a:off x="1196475" y="1418475"/>
            <a:ext cx="7395106" cy="771076"/>
          </a:xfrm>
          <a:noFill/>
          <a:ln>
            <a:solidFill>
              <a:schemeClr val="bg2"/>
            </a:solidFill>
          </a:ln>
        </p:spPr>
        <p:txBody>
          <a:bodyPr anchor="ctr">
            <a:normAutofit/>
          </a:bodyPr>
          <a:lstStyle>
            <a:lvl1pPr marL="155471" indent="-155471">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 </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p:txBody>
      </p:sp>
      <p:sp>
        <p:nvSpPr>
          <p:cNvPr id="16" name="Espace réservé du texte 2"/>
          <p:cNvSpPr>
            <a:spLocks noGrp="1"/>
          </p:cNvSpPr>
          <p:nvPr>
            <p:ph type="body" sz="quarter" idx="17" hasCustomPrompt="1"/>
          </p:nvPr>
        </p:nvSpPr>
        <p:spPr>
          <a:xfrm>
            <a:off x="1195858" y="2810777"/>
            <a:ext cx="3695180" cy="2982467"/>
          </a:xfrm>
          <a:noFill/>
          <a:ln>
            <a:noFill/>
          </a:ln>
        </p:spPr>
        <p:txBody>
          <a:bodyPr tIns="50400"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17" name="ZoneTexte 16"/>
          <p:cNvSpPr txBox="1"/>
          <p:nvPr/>
        </p:nvSpPr>
        <p:spPr>
          <a:xfrm>
            <a:off x="1195859" y="2531684"/>
            <a:ext cx="917239"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Activités LMDL</a:t>
            </a:r>
          </a:p>
        </p:txBody>
      </p:sp>
      <p:sp>
        <p:nvSpPr>
          <p:cNvPr id="20" name="Espace réservé du texte 2"/>
          <p:cNvSpPr>
            <a:spLocks noGrp="1"/>
          </p:cNvSpPr>
          <p:nvPr>
            <p:ph type="body" sz="quarter" idx="18" hasCustomPrompt="1"/>
          </p:nvPr>
        </p:nvSpPr>
        <p:spPr>
          <a:xfrm>
            <a:off x="5282910" y="2810775"/>
            <a:ext cx="3308672" cy="1445648"/>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1" name="ZoneTexte 20"/>
          <p:cNvSpPr txBox="1"/>
          <p:nvPr/>
        </p:nvSpPr>
        <p:spPr>
          <a:xfrm>
            <a:off x="5282909" y="2531684"/>
            <a:ext cx="857927"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Rôle du client</a:t>
            </a:r>
          </a:p>
        </p:txBody>
      </p:sp>
      <p:sp>
        <p:nvSpPr>
          <p:cNvPr id="22" name="Espace réservé du texte 2"/>
          <p:cNvSpPr>
            <a:spLocks noGrp="1"/>
          </p:cNvSpPr>
          <p:nvPr>
            <p:ph type="body" sz="quarter" idx="19" hasCustomPrompt="1"/>
          </p:nvPr>
        </p:nvSpPr>
        <p:spPr>
          <a:xfrm>
            <a:off x="5282910" y="4910702"/>
            <a:ext cx="3308672" cy="882540"/>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p:txBody>
      </p:sp>
      <p:sp>
        <p:nvSpPr>
          <p:cNvPr id="23" name="ZoneTexte 22"/>
          <p:cNvSpPr txBox="1"/>
          <p:nvPr/>
        </p:nvSpPr>
        <p:spPr>
          <a:xfrm>
            <a:off x="5282909" y="4631610"/>
            <a:ext cx="1140056" cy="238976"/>
          </a:xfrm>
          <a:prstGeom prst="rect">
            <a:avLst/>
          </a:prstGeom>
          <a:solidFill>
            <a:schemeClr val="tx2"/>
          </a:solidFill>
        </p:spPr>
        <p:txBody>
          <a:bodyPr wrap="none" rtlCol="0">
            <a:spAutoFit/>
          </a:bodyPr>
          <a:lstStyle/>
          <a:p>
            <a:r>
              <a:rPr lang="fr-FR" sz="953" dirty="0">
                <a:solidFill>
                  <a:schemeClr val="bg1"/>
                </a:solidFill>
                <a:latin typeface="Calibri" charset="0"/>
                <a:ea typeface="Calibri" charset="0"/>
                <a:cs typeface="Calibri" charset="0"/>
              </a:rPr>
              <a:t>Principaux</a:t>
            </a:r>
            <a:r>
              <a:rPr lang="fr-FR" sz="953" baseline="0" dirty="0">
                <a:solidFill>
                  <a:schemeClr val="bg1"/>
                </a:solidFill>
                <a:latin typeface="Calibri" charset="0"/>
                <a:ea typeface="Calibri" charset="0"/>
                <a:cs typeface="Calibri" charset="0"/>
              </a:rPr>
              <a:t> l</a:t>
            </a:r>
            <a:r>
              <a:rPr lang="fr-FR" sz="953" dirty="0">
                <a:solidFill>
                  <a:schemeClr val="bg1"/>
                </a:solidFill>
                <a:latin typeface="Calibri" charset="0"/>
                <a:ea typeface="Calibri" charset="0"/>
                <a:cs typeface="Calibri" charset="0"/>
              </a:rPr>
              <a:t>ivrables</a:t>
            </a:r>
          </a:p>
        </p:txBody>
      </p:sp>
      <p:cxnSp>
        <p:nvCxnSpPr>
          <p:cNvPr id="64" name="Connecteur droit 63"/>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66" name="Ellipse 65"/>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7" name="ZoneTexte 66"/>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68" name="ZoneTexte 67"/>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69" name="ZoneTexte 68"/>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70" name="ZoneTexte 69"/>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71" name="ZoneTexte 70"/>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72" name="Ellipse 71"/>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3" name="Ellipse 72"/>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4" name="Ellipse 73"/>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5" name="Ellipse 74"/>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6" name="Ellipse 75"/>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7" name="Ellipse 76"/>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8" name="ZoneTexte 77"/>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79" name="Ellipse 78"/>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80" name="ZoneTexte 79"/>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81" name="Ellipse 80"/>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82" name="ZoneTexte 81"/>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
        <p:nvSpPr>
          <p:cNvPr id="41"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42"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43"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44"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282355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émarche_flex">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DÉMARCHE DÉTAILLÉE – PRESTATION X</a:t>
            </a:r>
          </a:p>
        </p:txBody>
      </p:sp>
      <p:pic>
        <p:nvPicPr>
          <p:cNvPr id="18" name="Image 17"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Titre 1">
            <a:extLst>
              <a:ext uri="{FF2B5EF4-FFF2-40B4-BE49-F238E27FC236}">
                <a16:creationId xmlns:a16="http://schemas.microsoft.com/office/drawing/2014/main" id="{AAADDBCA-915F-4B2F-BC06-9FB420FFFA18}"/>
              </a:ext>
            </a:extLst>
          </p:cNvPr>
          <p:cNvSpPr txBox="1">
            <a:spLocks/>
          </p:cNvSpPr>
          <p:nvPr/>
        </p:nvSpPr>
        <p:spPr bwMode="auto">
          <a:xfrm>
            <a:off x="803246" y="1418475"/>
            <a:ext cx="392613" cy="771076"/>
          </a:xfrm>
          <a:prstGeom prst="round1Rect">
            <a:avLst>
              <a:gd name="adj" fmla="val 0"/>
            </a:avLst>
          </a:prstGeom>
          <a:solidFill>
            <a:schemeClr val="bg2"/>
          </a:solidFill>
          <a:ln>
            <a:solidFill>
              <a:schemeClr val="bg2"/>
            </a:solidFill>
          </a:ln>
        </p:spPr>
        <p:txBody>
          <a:bodyPr vert="vert270" lIns="62184" tIns="31091" rIns="62184" bIns="31091" anchor="ctr"/>
          <a:lstStyle>
            <a:lvl1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a:defRPr>
            </a:lvl1pPr>
            <a:lvl2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2pPr>
            <a:lvl3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3pPr>
            <a:lvl4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4pPr>
            <a:lvl5pPr algn="l" rtl="0" eaLnBrk="0" fontAlgn="base" hangingPunct="0">
              <a:spcBef>
                <a:spcPct val="0"/>
              </a:spcBef>
              <a:spcAft>
                <a:spcPct val="0"/>
              </a:spcAft>
              <a:defRPr sz="2000" b="1">
                <a:solidFill>
                  <a:srgbClr val="900A31"/>
                </a:solidFill>
                <a:latin typeface="Calibri" pitchFamily="34" charset="0"/>
                <a:ea typeface="MS PGothic" pitchFamily="34" charset="-128"/>
                <a:cs typeface="Arial" pitchFamily="34" charset="0"/>
              </a:defRPr>
            </a:lvl5pPr>
            <a:lvl6pPr marL="457200" algn="ctr" rtl="0" eaLnBrk="1" fontAlgn="base" hangingPunct="1">
              <a:spcBef>
                <a:spcPct val="0"/>
              </a:spcBef>
              <a:spcAft>
                <a:spcPct val="0"/>
              </a:spcAft>
              <a:defRPr sz="4400">
                <a:solidFill>
                  <a:schemeClr val="tx2"/>
                </a:solidFill>
                <a:latin typeface="Times" pitchFamily="-64" charset="0"/>
              </a:defRPr>
            </a:lvl6pPr>
            <a:lvl7pPr marL="914400" algn="ctr" rtl="0" eaLnBrk="1" fontAlgn="base" hangingPunct="1">
              <a:spcBef>
                <a:spcPct val="0"/>
              </a:spcBef>
              <a:spcAft>
                <a:spcPct val="0"/>
              </a:spcAft>
              <a:defRPr sz="4400">
                <a:solidFill>
                  <a:schemeClr val="tx2"/>
                </a:solidFill>
                <a:latin typeface="Times" pitchFamily="-64" charset="0"/>
              </a:defRPr>
            </a:lvl7pPr>
            <a:lvl8pPr marL="1371600" algn="ctr" rtl="0" eaLnBrk="1" fontAlgn="base" hangingPunct="1">
              <a:spcBef>
                <a:spcPct val="0"/>
              </a:spcBef>
              <a:spcAft>
                <a:spcPct val="0"/>
              </a:spcAft>
              <a:defRPr sz="4400">
                <a:solidFill>
                  <a:schemeClr val="tx2"/>
                </a:solidFill>
                <a:latin typeface="Times" pitchFamily="-64" charset="0"/>
              </a:defRPr>
            </a:lvl8pPr>
            <a:lvl9pPr marL="1828800" algn="ctr" rtl="0" eaLnBrk="1" fontAlgn="base" hangingPunct="1">
              <a:spcBef>
                <a:spcPct val="0"/>
              </a:spcBef>
              <a:spcAft>
                <a:spcPct val="0"/>
              </a:spcAft>
              <a:defRPr sz="4400">
                <a:solidFill>
                  <a:schemeClr val="tx2"/>
                </a:solidFill>
                <a:latin typeface="Times" pitchFamily="-64" charset="0"/>
              </a:defRPr>
            </a:lvl9pPr>
          </a:lstStyle>
          <a:p>
            <a:pPr algn="ctr">
              <a:defRPr/>
            </a:pPr>
            <a:r>
              <a:rPr kumimoji="0" lang="fr-FR" sz="816" b="1" i="0" u="none" strike="noStrike" kern="1200" cap="none" spc="0" normalizeH="0" baseline="0" noProof="0" dirty="0">
                <a:ln>
                  <a:noFill/>
                </a:ln>
                <a:solidFill>
                  <a:schemeClr val="tx1"/>
                </a:solidFill>
                <a:effectLst/>
                <a:uLnTx/>
                <a:uFillTx/>
                <a:latin typeface="Calibri" charset="0"/>
                <a:ea typeface="Calibri" charset="0"/>
                <a:cs typeface="Calibri" charset="0"/>
              </a:rPr>
              <a:t>OBJECTIFS</a:t>
            </a:r>
            <a:endParaRPr lang="fr-FR" sz="953" b="1" i="0" kern="0" dirty="0">
              <a:solidFill>
                <a:schemeClr val="tx1"/>
              </a:solidFill>
              <a:latin typeface="Calibri" charset="0"/>
              <a:ea typeface="Calibri" charset="0"/>
              <a:cs typeface="Calibri" charset="0"/>
            </a:endParaRPr>
          </a:p>
        </p:txBody>
      </p:sp>
      <p:sp>
        <p:nvSpPr>
          <p:cNvPr id="3" name="Espace réservé du texte 2"/>
          <p:cNvSpPr>
            <a:spLocks noGrp="1"/>
          </p:cNvSpPr>
          <p:nvPr>
            <p:ph type="body" sz="quarter" idx="16" hasCustomPrompt="1"/>
          </p:nvPr>
        </p:nvSpPr>
        <p:spPr>
          <a:xfrm>
            <a:off x="1196475" y="1418475"/>
            <a:ext cx="7395106" cy="771076"/>
          </a:xfrm>
          <a:noFill/>
          <a:ln>
            <a:solidFill>
              <a:schemeClr val="bg2"/>
            </a:solidFill>
          </a:ln>
        </p:spPr>
        <p:txBody>
          <a:bodyPr anchor="ctr">
            <a:normAutofit/>
          </a:bodyPr>
          <a:lstStyle>
            <a:lvl1pPr marL="155471" indent="-155471">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 </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a:p>
            <a:pPr marL="155471" marR="0" lvl="0" indent="-155471" algn="l" defTabSz="354629" rtl="0" eaLnBrk="1" fontAlgn="auto" latinLnBrk="0" hangingPunct="1">
              <a:lnSpc>
                <a:spcPct val="90000"/>
              </a:lnSpc>
              <a:spcBef>
                <a:spcPct val="20000"/>
              </a:spcBef>
              <a:spcAft>
                <a:spcPts val="0"/>
              </a:spcAft>
              <a:buClr>
                <a:schemeClr val="accent6"/>
              </a:buClr>
              <a:buSzTx/>
              <a:tabLst/>
              <a:defRPr/>
            </a:pPr>
            <a:r>
              <a:rPr lang="fr-FR" dirty="0"/>
              <a:t>Objectif</a:t>
            </a:r>
          </a:p>
        </p:txBody>
      </p:sp>
      <p:sp>
        <p:nvSpPr>
          <p:cNvPr id="16" name="Espace réservé du texte 2"/>
          <p:cNvSpPr>
            <a:spLocks noGrp="1"/>
          </p:cNvSpPr>
          <p:nvPr>
            <p:ph type="body" sz="quarter" idx="17" hasCustomPrompt="1"/>
          </p:nvPr>
        </p:nvSpPr>
        <p:spPr>
          <a:xfrm>
            <a:off x="1195858" y="2810777"/>
            <a:ext cx="3695180" cy="2982467"/>
          </a:xfrm>
          <a:noFill/>
          <a:ln>
            <a:noFill/>
          </a:ln>
        </p:spPr>
        <p:txBody>
          <a:bodyPr tIns="50400"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0" name="Espace réservé du texte 2"/>
          <p:cNvSpPr>
            <a:spLocks noGrp="1"/>
          </p:cNvSpPr>
          <p:nvPr>
            <p:ph type="body" sz="quarter" idx="18" hasCustomPrompt="1"/>
          </p:nvPr>
        </p:nvSpPr>
        <p:spPr>
          <a:xfrm>
            <a:off x="5282910" y="2810775"/>
            <a:ext cx="3308672" cy="1445648"/>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Activité</a:t>
            </a:r>
          </a:p>
        </p:txBody>
      </p:sp>
      <p:sp>
        <p:nvSpPr>
          <p:cNvPr id="22" name="Espace réservé du texte 2"/>
          <p:cNvSpPr>
            <a:spLocks noGrp="1"/>
          </p:cNvSpPr>
          <p:nvPr>
            <p:ph type="body" sz="quarter" idx="19" hasCustomPrompt="1"/>
          </p:nvPr>
        </p:nvSpPr>
        <p:spPr>
          <a:xfrm>
            <a:off x="5282910" y="4910702"/>
            <a:ext cx="3308672" cy="882540"/>
          </a:xfrm>
          <a:noFill/>
          <a:ln>
            <a:noFill/>
          </a:ln>
        </p:spPr>
        <p:txBody>
          <a:bodyPr anchor="t">
            <a:normAutofit/>
          </a:bodyPr>
          <a:lstStyle>
            <a:lvl1pPr marL="155471" marR="0" indent="-155471" algn="l" defTabSz="354629" rtl="0" eaLnBrk="1" fontAlgn="auto" latinLnBrk="0" hangingPunct="1">
              <a:lnSpc>
                <a:spcPct val="90000"/>
              </a:lnSpc>
              <a:spcBef>
                <a:spcPct val="20000"/>
              </a:spcBef>
              <a:spcAft>
                <a:spcPts val="0"/>
              </a:spcAft>
              <a:buClr>
                <a:schemeClr val="accent6"/>
              </a:buClr>
              <a:buSzTx/>
              <a:buFont typeface="Arial"/>
              <a:buChar char="•"/>
              <a:tabLst/>
              <a:defRPr sz="748" baseline="0">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a:p>
            <a:pPr marL="155471" marR="0" lvl="0" indent="-155471" algn="l" defTabSz="354629" rtl="0" eaLnBrk="1" fontAlgn="auto" latinLnBrk="0" hangingPunct="1">
              <a:lnSpc>
                <a:spcPct val="90000"/>
              </a:lnSpc>
              <a:spcBef>
                <a:spcPct val="20000"/>
              </a:spcBef>
              <a:spcAft>
                <a:spcPts val="0"/>
              </a:spcAft>
              <a:buClr>
                <a:schemeClr val="accent6"/>
              </a:buClr>
              <a:buSzTx/>
              <a:buFont typeface="Arial"/>
              <a:buChar char="•"/>
              <a:tabLst/>
              <a:defRPr/>
            </a:pPr>
            <a:r>
              <a:rPr lang="fr-FR" dirty="0"/>
              <a:t>Livrable</a:t>
            </a:r>
          </a:p>
        </p:txBody>
      </p:sp>
      <p:sp>
        <p:nvSpPr>
          <p:cNvPr id="1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21"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23"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4"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2" name="Connecteur droit 41"/>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4" name="Ellipse 43"/>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ZoneTexte 44"/>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6" name="ZoneTexte 45"/>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7" name="ZoneTexte 46"/>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9" name="ZoneTexte 48"/>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50" name="Ellipse 49"/>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Ellipse 54"/>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7" name="Ellipse 56"/>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8" name="ZoneTexte 57"/>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9" name="Ellipse 58"/>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0" name="ZoneTexte 59"/>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37004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émarche_Focus Métho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FOCUS MÉTHODE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38" name="Connecteur droit 37"/>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0" name="Ellipse 39"/>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1" name="ZoneTexte 40"/>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2" name="ZoneTexte 41"/>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Démarche</a:t>
            </a:r>
          </a:p>
        </p:txBody>
      </p:sp>
      <p:sp>
        <p:nvSpPr>
          <p:cNvPr id="43" name="ZoneTexte 42"/>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4" name="ZoneTexte 43"/>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5" name="ZoneTexte 44"/>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6" name="Ellipse 45"/>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02320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3" name="Ellipse 52"/>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5" name="Ellipse 54"/>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77398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quip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PRÉSENTATION DU CABINET</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14" name="Connecteur droit 13"/>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17" name="Ellipse 16"/>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0" name="ZoneTexte 19"/>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24" name="ZoneTexte 23"/>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25" name="ZoneTexte 24"/>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26" name="ZoneTexte 25"/>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27" name="ZoneTexte 26"/>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28" name="Ellipse 27"/>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9" name="Ellipse 28"/>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0" name="Ellipse 29"/>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1" name="Ellipse 30"/>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2" name="Ellipse 31"/>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4" name="Ellipse 3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5" name="ZoneTexte 3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36" name="Ellipse 3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7" name="ZoneTexte 3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38" name="Ellipse 3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6913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quip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PRÉSENTATION DU CABINET</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1874217"/>
            <a:ext cx="3449327" cy="4114958"/>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47" name="ZoneTexte 46"/>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26111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quip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a:t>PRÉSENTATION DU CABINET</a:t>
            </a:r>
            <a:endParaRPr lang="fr-FR" dirty="0"/>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Equipe</a:t>
            </a:r>
            <a:endParaRPr lang="fr-FR" sz="748" dirty="0"/>
          </a:p>
        </p:txBody>
      </p:sp>
      <p:sp>
        <p:nvSpPr>
          <p:cNvPr id="47" name="ZoneTexte 46"/>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77525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éférenc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NOS RÉFÉRENCES</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46262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dget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MODALITÉS FINANCIÈRES</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45174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nexe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baseline="0">
                <a:latin typeface="Calibri" charset="0"/>
                <a:ea typeface="Calibri" charset="0"/>
                <a:cs typeface="Calibri" charset="0"/>
              </a:defRPr>
            </a:lvl1pPr>
          </a:lstStyle>
          <a:p>
            <a:r>
              <a:rPr lang="fr-FR" dirty="0"/>
              <a:t>ANNEXE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3"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8"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9"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2"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Annexes</a:t>
            </a:r>
            <a:endParaRPr lang="fr-FR" sz="748" dirty="0"/>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60076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rrier accompagnement">
    <p:spTree>
      <p:nvGrpSpPr>
        <p:cNvPr id="1" name=""/>
        <p:cNvGrpSpPr/>
        <p:nvPr/>
      </p:nvGrpSpPr>
      <p:grpSpPr>
        <a:xfrm>
          <a:off x="0" y="0"/>
          <a:ext cx="0" cy="0"/>
          <a:chOff x="0" y="0"/>
          <a:chExt cx="0" cy="0"/>
        </a:xfrm>
      </p:grpSpPr>
      <p:sp>
        <p:nvSpPr>
          <p:cNvPr id="5" name="TextBox 91"/>
          <p:cNvSpPr txBox="1"/>
          <p:nvPr/>
        </p:nvSpPr>
        <p:spPr>
          <a:xfrm>
            <a:off x="567681" y="6259945"/>
            <a:ext cx="4694062" cy="418704"/>
          </a:xfrm>
          <a:prstGeom prst="rect">
            <a:avLst/>
          </a:prstGeom>
          <a:solidFill>
            <a:schemeClr val="bg1"/>
          </a:solidFill>
          <a:ln>
            <a:noFill/>
          </a:ln>
        </p:spPr>
        <p:txBody>
          <a:bodyPr wrap="square" lIns="71003" tIns="0" rIns="0" bIns="0" rtlCol="0" anchor="b" anchorCtr="0">
            <a:spAutoFit/>
          </a:bodyPr>
          <a:lstStyle/>
          <a:p>
            <a:r>
              <a:rPr lang="fr-FR" sz="544" b="1" dirty="0">
                <a:latin typeface="Calibri" charset="0"/>
                <a:ea typeface="Calibri" charset="0"/>
                <a:cs typeface="Calibri" charset="0"/>
              </a:rPr>
              <a:t>LMDL - Le Management des Liens</a:t>
            </a:r>
            <a:endParaRPr lang="fr-FR" sz="544" b="1" dirty="0">
              <a:solidFill>
                <a:srgbClr val="FF0000"/>
              </a:solidFill>
              <a:latin typeface="Calibri" charset="0"/>
              <a:ea typeface="Calibri" charset="0"/>
              <a:cs typeface="Calibri" charset="0"/>
            </a:endParaRPr>
          </a:p>
          <a:p>
            <a:r>
              <a:rPr lang="fr-FR" sz="544" dirty="0">
                <a:solidFill>
                  <a:schemeClr val="bg1">
                    <a:lumMod val="50000"/>
                  </a:schemeClr>
                </a:solidFill>
                <a:latin typeface="Calibri" charset="0"/>
                <a:ea typeface="Calibri" charset="0"/>
                <a:cs typeface="Calibri" charset="0"/>
              </a:rPr>
              <a:t>Société à responsabilité limitée au capital de 15 000 </a:t>
            </a:r>
            <a:r>
              <a:rPr lang="pt-BR" sz="544" dirty="0">
                <a:solidFill>
                  <a:schemeClr val="bg1">
                    <a:lumMod val="50000"/>
                  </a:schemeClr>
                </a:solidFill>
                <a:latin typeface="Calibri" charset="0"/>
                <a:ea typeface="Calibri" charset="0"/>
                <a:cs typeface="Calibri" charset="0"/>
              </a:rPr>
              <a:t>€.</a:t>
            </a:r>
            <a:endParaRPr lang="fr-FR" sz="544" dirty="0">
              <a:solidFill>
                <a:schemeClr val="bg1">
                  <a:lumMod val="50000"/>
                </a:schemeClr>
              </a:solidFill>
              <a:latin typeface="Calibri" charset="0"/>
              <a:ea typeface="Calibri" charset="0"/>
              <a:cs typeface="Calibri" charset="0"/>
            </a:endParaRPr>
          </a:p>
          <a:p>
            <a:r>
              <a:rPr lang="fr-FR" sz="544" dirty="0">
                <a:solidFill>
                  <a:schemeClr val="bg1">
                    <a:lumMod val="50000"/>
                  </a:schemeClr>
                </a:solidFill>
                <a:latin typeface="Calibri" charset="0"/>
                <a:ea typeface="Calibri" charset="0"/>
                <a:cs typeface="Calibri" charset="0"/>
              </a:rPr>
              <a:t>Siège social : 45, Cours Gouffé, 13006 Marseille</a:t>
            </a:r>
          </a:p>
          <a:p>
            <a:r>
              <a:rPr lang="fr-FR" sz="544" dirty="0">
                <a:solidFill>
                  <a:schemeClr val="bg1">
                    <a:lumMod val="50000"/>
                  </a:schemeClr>
                </a:solidFill>
                <a:latin typeface="Calibri" charset="0"/>
                <a:ea typeface="Calibri" charset="0"/>
                <a:cs typeface="Calibri" charset="0"/>
              </a:rPr>
              <a:t>RCS Marseille 494 702 368. TVA n° FR 35 494 702 368. Siret 494 702 368 00023. Code APE 7022 Z.</a:t>
            </a:r>
          </a:p>
          <a:p>
            <a:r>
              <a:rPr lang="fr-FR" sz="544" dirty="0">
                <a:solidFill>
                  <a:schemeClr val="bg1">
                    <a:lumMod val="50000"/>
                  </a:schemeClr>
                </a:solidFill>
                <a:latin typeface="Calibri" charset="0"/>
                <a:ea typeface="Calibri" charset="0"/>
                <a:cs typeface="Calibri" charset="0"/>
              </a:rPr>
              <a:t>Bureaux : Paris, Marseille</a:t>
            </a:r>
          </a:p>
        </p:txBody>
      </p:sp>
      <p:sp>
        <p:nvSpPr>
          <p:cNvPr id="6" name="Address TextBox 1"/>
          <p:cNvSpPr txBox="1"/>
          <p:nvPr/>
        </p:nvSpPr>
        <p:spPr>
          <a:xfrm>
            <a:off x="523558" y="3302036"/>
            <a:ext cx="1913354" cy="1381147"/>
          </a:xfrm>
          <a:prstGeom prst="rect">
            <a:avLst/>
          </a:prstGeom>
          <a:noFill/>
          <a:ln>
            <a:noFill/>
          </a:ln>
        </p:spPr>
        <p:txBody>
          <a:bodyPr wrap="square" lIns="0" tIns="0" rIns="0" bIns="0" rtlCol="0" anchor="b" anchorCtr="0">
            <a:spAutoFit/>
          </a:bodyPr>
          <a:lstStyle/>
          <a:p>
            <a:pPr>
              <a:tabLst>
                <a:tab pos="169426" algn="l"/>
              </a:tabLst>
            </a:pPr>
            <a:r>
              <a:rPr lang="fr-FR" sz="748" b="1" dirty="0">
                <a:latin typeface="Calibri" charset="0"/>
                <a:ea typeface="Calibri" charset="0"/>
                <a:cs typeface="Calibri" charset="0"/>
              </a:rPr>
              <a:t>LMDL – Le Management des Liens</a:t>
            </a:r>
            <a:endParaRPr lang="fr-FR" sz="748" b="1" dirty="0">
              <a:solidFill>
                <a:srgbClr val="FF0000"/>
              </a:solidFill>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06 42 44 95 17</a:t>
            </a:r>
          </a:p>
          <a:p>
            <a:pPr>
              <a:tabLst>
                <a:tab pos="169426" algn="l"/>
              </a:tabLst>
            </a:pPr>
            <a:endParaRPr lang="fr-FR" sz="748" dirty="0">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45, cours Gouffé</a:t>
            </a:r>
          </a:p>
          <a:p>
            <a:pPr>
              <a:tabLst>
                <a:tab pos="169426" algn="l"/>
              </a:tabLst>
            </a:pPr>
            <a:r>
              <a:rPr lang="fr-FR" sz="748" dirty="0">
                <a:latin typeface="Calibri" charset="0"/>
                <a:ea typeface="Calibri" charset="0"/>
                <a:cs typeface="Calibri" charset="0"/>
              </a:rPr>
              <a:t>13006 Marseille</a:t>
            </a:r>
          </a:p>
          <a:p>
            <a:pPr>
              <a:tabLst>
                <a:tab pos="169426" algn="l"/>
              </a:tabLst>
            </a:pPr>
            <a:r>
              <a:rPr lang="fr-FR" sz="748" dirty="0">
                <a:latin typeface="Calibri" charset="0"/>
                <a:ea typeface="Calibri" charset="0"/>
                <a:cs typeface="Calibri" charset="0"/>
              </a:rPr>
              <a:t>04 84 52 56 95</a:t>
            </a:r>
          </a:p>
          <a:p>
            <a:pPr>
              <a:tabLst>
                <a:tab pos="169426" algn="l"/>
              </a:tabLst>
            </a:pPr>
            <a:endParaRPr lang="fr-FR" sz="748" dirty="0">
              <a:latin typeface="Calibri" charset="0"/>
              <a:ea typeface="Calibri" charset="0"/>
              <a:cs typeface="Calibri" charset="0"/>
            </a:endParaRPr>
          </a:p>
          <a:p>
            <a:pPr>
              <a:tabLst>
                <a:tab pos="169426" algn="l"/>
              </a:tabLst>
            </a:pPr>
            <a:r>
              <a:rPr lang="fr-FR" sz="748" dirty="0">
                <a:latin typeface="Calibri" charset="0"/>
                <a:ea typeface="Calibri" charset="0"/>
                <a:cs typeface="Calibri" charset="0"/>
              </a:rPr>
              <a:t>40, avenue Hoche</a:t>
            </a:r>
          </a:p>
          <a:p>
            <a:pPr>
              <a:tabLst>
                <a:tab pos="169426" algn="l"/>
              </a:tabLst>
            </a:pPr>
            <a:r>
              <a:rPr lang="fr-FR" sz="748" dirty="0">
                <a:latin typeface="Calibri" charset="0"/>
                <a:ea typeface="Calibri" charset="0"/>
                <a:cs typeface="Calibri" charset="0"/>
              </a:rPr>
              <a:t>75008 Paris</a:t>
            </a:r>
          </a:p>
          <a:p>
            <a:pPr>
              <a:tabLst>
                <a:tab pos="169426" algn="l"/>
              </a:tabLst>
            </a:pPr>
            <a:r>
              <a:rPr lang="is-IS" sz="748" dirty="0">
                <a:latin typeface="Calibri" charset="0"/>
                <a:ea typeface="Calibri" charset="0"/>
                <a:cs typeface="Calibri" charset="0"/>
              </a:rPr>
              <a:t>01 45 61 10 81</a:t>
            </a:r>
            <a:endParaRPr lang="fr-FR" sz="748" dirty="0">
              <a:latin typeface="Calibri" charset="0"/>
              <a:ea typeface="Calibri" charset="0"/>
              <a:cs typeface="Calibri" charset="0"/>
            </a:endParaRPr>
          </a:p>
          <a:p>
            <a:pPr>
              <a:tabLst>
                <a:tab pos="169426" algn="l"/>
              </a:tabLst>
            </a:pPr>
            <a:endParaRPr lang="fr-FR" sz="748" dirty="0">
              <a:latin typeface="Calibri" charset="0"/>
              <a:ea typeface="Calibri" charset="0"/>
              <a:cs typeface="Calibri" charset="0"/>
            </a:endParaRPr>
          </a:p>
          <a:p>
            <a:pPr>
              <a:tabLst>
                <a:tab pos="169426" algn="l"/>
              </a:tabLst>
            </a:pPr>
            <a:r>
              <a:rPr lang="fr-FR" sz="748" dirty="0" err="1">
                <a:latin typeface="Calibri" charset="0"/>
                <a:ea typeface="Calibri" charset="0"/>
                <a:cs typeface="Calibri" charset="0"/>
              </a:rPr>
              <a:t>www.lmdl-conseils.fr</a:t>
            </a:r>
            <a:endParaRPr lang="fr-FR" sz="748" dirty="0">
              <a:latin typeface="Calibri" charset="0"/>
              <a:ea typeface="Calibri" charset="0"/>
              <a:cs typeface="Calibri" charset="0"/>
            </a:endParaRPr>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559" y="1675741"/>
            <a:ext cx="892275" cy="1030828"/>
          </a:xfrm>
          <a:prstGeom prst="rect">
            <a:avLst/>
          </a:prstGeom>
        </p:spPr>
      </p:pic>
      <p:pic>
        <p:nvPicPr>
          <p:cNvPr id="8" name="Image 7"/>
          <p:cNvPicPr>
            <a:picLocks noChangeAspect="1"/>
          </p:cNvPicPr>
          <p:nvPr/>
        </p:nvPicPr>
        <p:blipFill>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15833" y="3540928"/>
            <a:ext cx="406100" cy="322843"/>
          </a:xfrm>
          <a:prstGeom prst="rect">
            <a:avLst/>
          </a:prstGeom>
        </p:spPr>
      </p:pic>
      <p:pic>
        <p:nvPicPr>
          <p:cNvPr id="9" name="Imag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51" b="89806" l="11868" r="100000"/>
                    </a14:imgEffect>
                  </a14:imgLayer>
                </a14:imgProps>
              </a:ext>
              <a:ext uri="{28A0092B-C50C-407E-A947-70E740481C1C}">
                <a14:useLocalDpi xmlns:a14="http://schemas.microsoft.com/office/drawing/2010/main"/>
              </a:ext>
            </a:extLst>
          </a:blip>
          <a:srcRect l="-1"/>
          <a:stretch/>
        </p:blipFill>
        <p:spPr>
          <a:xfrm>
            <a:off x="1415834" y="4116883"/>
            <a:ext cx="373938" cy="359093"/>
          </a:xfrm>
          <a:prstGeom prst="rect">
            <a:avLst/>
          </a:prstGeom>
        </p:spPr>
      </p:pic>
      <p:cxnSp>
        <p:nvCxnSpPr>
          <p:cNvPr id="10" name="Connecteur droit 9"/>
          <p:cNvCxnSpPr/>
          <p:nvPr/>
        </p:nvCxnSpPr>
        <p:spPr>
          <a:xfrm>
            <a:off x="455804" y="3774537"/>
            <a:ext cx="1016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463916" y="4382602"/>
            <a:ext cx="1016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45447" y="813404"/>
            <a:ext cx="8068961"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21" name="Espace réservé du texte 20"/>
          <p:cNvSpPr>
            <a:spLocks noGrp="1"/>
          </p:cNvSpPr>
          <p:nvPr>
            <p:ph type="body" sz="quarter" idx="11" hasCustomPrompt="1"/>
          </p:nvPr>
        </p:nvSpPr>
        <p:spPr>
          <a:xfrm>
            <a:off x="6344983" y="875245"/>
            <a:ext cx="2262573" cy="1071023"/>
          </a:xfrm>
        </p:spPr>
        <p:txBody>
          <a:bodyPr>
            <a:normAutofit/>
          </a:bodyPr>
          <a:lstStyle>
            <a:lvl1pPr marL="0" indent="0" algn="l">
              <a:spcBef>
                <a:spcPts val="0"/>
              </a:spcBef>
              <a:buNone/>
              <a:defRPr sz="748">
                <a:solidFill>
                  <a:schemeClr val="tx1"/>
                </a:solidFill>
                <a:latin typeface="Calibri" charset="0"/>
                <a:ea typeface="Calibri" charset="0"/>
                <a:cs typeface="Calibri" charset="0"/>
              </a:defRPr>
            </a:lvl1pPr>
          </a:lstStyle>
          <a:p>
            <a:pPr algn="l">
              <a:spcBef>
                <a:spcPts val="0"/>
              </a:spcBef>
            </a:pPr>
            <a:r>
              <a:rPr lang="fr-FR" b="1" dirty="0">
                <a:latin typeface="Calibri" charset="0"/>
                <a:ea typeface="Calibri" charset="0"/>
                <a:cs typeface="Calibri" charset="0"/>
              </a:rPr>
              <a:t>Monsieur/ Madame Prénom NOM</a:t>
            </a:r>
            <a:endParaRPr lang="fr-FR" dirty="0">
              <a:latin typeface="Calibri" charset="0"/>
              <a:ea typeface="Calibri" charset="0"/>
              <a:cs typeface="Calibri" charset="0"/>
            </a:endParaRPr>
          </a:p>
          <a:p>
            <a:pPr algn="l">
              <a:spcBef>
                <a:spcPts val="0"/>
              </a:spcBef>
            </a:pPr>
            <a:r>
              <a:rPr lang="fr-FR" dirty="0">
                <a:latin typeface="Calibri" charset="0"/>
                <a:ea typeface="Calibri" charset="0"/>
                <a:cs typeface="Calibri" charset="0"/>
              </a:rPr>
              <a:t>Fonction</a:t>
            </a:r>
          </a:p>
          <a:p>
            <a:pPr algn="l">
              <a:spcBef>
                <a:spcPts val="0"/>
              </a:spcBef>
            </a:pPr>
            <a:r>
              <a:rPr lang="fr-FR" dirty="0">
                <a:latin typeface="Calibri" charset="0"/>
                <a:ea typeface="Calibri" charset="0"/>
                <a:cs typeface="Calibri" charset="0"/>
              </a:rPr>
              <a:t>Adresse</a:t>
            </a:r>
          </a:p>
          <a:p>
            <a:pPr algn="l">
              <a:spcBef>
                <a:spcPts val="0"/>
              </a:spcBef>
            </a:pPr>
            <a:r>
              <a:rPr lang="fr-FR" dirty="0">
                <a:latin typeface="Calibri" charset="0"/>
                <a:ea typeface="Calibri" charset="0"/>
                <a:cs typeface="Calibri" charset="0"/>
              </a:rPr>
              <a:t>Adresse</a:t>
            </a:r>
          </a:p>
          <a:p>
            <a:pPr algn="l">
              <a:spcBef>
                <a:spcPts val="0"/>
              </a:spcBef>
            </a:pPr>
            <a:r>
              <a:rPr lang="fr-FR" dirty="0">
                <a:latin typeface="Calibri" charset="0"/>
                <a:ea typeface="Calibri" charset="0"/>
                <a:cs typeface="Calibri" charset="0"/>
              </a:rPr>
              <a:t>XX XXX VILLE</a:t>
            </a:r>
          </a:p>
        </p:txBody>
      </p:sp>
      <p:sp>
        <p:nvSpPr>
          <p:cNvPr id="24" name="Espace réservé du texte 23"/>
          <p:cNvSpPr>
            <a:spLocks noGrp="1"/>
          </p:cNvSpPr>
          <p:nvPr>
            <p:ph type="body" sz="quarter" idx="12" hasCustomPrompt="1"/>
          </p:nvPr>
        </p:nvSpPr>
        <p:spPr>
          <a:xfrm>
            <a:off x="545447" y="875244"/>
            <a:ext cx="5386678" cy="483688"/>
          </a:xfrm>
        </p:spPr>
        <p:txBody>
          <a:bodyPr>
            <a:noAutofit/>
          </a:bodyPr>
          <a:lstStyle>
            <a:lvl1pPr marL="0" indent="0">
              <a:buNone/>
              <a:defRPr sz="748" b="0" u="none">
                <a:latin typeface="Calibri" charset="0"/>
                <a:ea typeface="Calibri" charset="0"/>
                <a:cs typeface="Calibri" charset="0"/>
              </a:defRPr>
            </a:lvl1pPr>
            <a:lvl2pPr marL="310942" indent="0">
              <a:buNone/>
              <a:defRPr sz="748">
                <a:latin typeface="Calibri" charset="0"/>
                <a:ea typeface="Calibri" charset="0"/>
                <a:cs typeface="Calibri" charset="0"/>
              </a:defRPr>
            </a:lvl2pPr>
            <a:lvl3pPr marL="621884" indent="0">
              <a:buNone/>
              <a:defRPr sz="748">
                <a:latin typeface="Calibri" charset="0"/>
                <a:ea typeface="Calibri" charset="0"/>
                <a:cs typeface="Calibri" charset="0"/>
              </a:defRPr>
            </a:lvl3pPr>
            <a:lvl4pPr marL="932825" indent="0">
              <a:buNone/>
              <a:defRPr sz="953">
                <a:latin typeface="Calibri" charset="0"/>
                <a:ea typeface="Calibri" charset="0"/>
                <a:cs typeface="Calibri" charset="0"/>
              </a:defRPr>
            </a:lvl4pPr>
            <a:lvl5pPr marL="1243767" indent="0">
              <a:buNone/>
              <a:defRPr sz="953">
                <a:latin typeface="Calibri" charset="0"/>
                <a:ea typeface="Calibri" charset="0"/>
                <a:cs typeface="Calibri" charset="0"/>
              </a:defRPr>
            </a:lvl5pPr>
          </a:lstStyle>
          <a:p>
            <a:pPr lvl="0"/>
            <a:r>
              <a:rPr lang="fr-FR" dirty="0"/>
              <a:t>Objet : Titre de la mission</a:t>
            </a:r>
          </a:p>
        </p:txBody>
      </p:sp>
    </p:spTree>
    <p:extLst>
      <p:ext uri="{BB962C8B-B14F-4D97-AF65-F5344CB8AC3E}">
        <p14:creationId xmlns:p14="http://schemas.microsoft.com/office/powerpoint/2010/main" val="2204841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nexe_focus_méthode">
    <p:spTree>
      <p:nvGrpSpPr>
        <p:cNvPr id="1" name=""/>
        <p:cNvGrpSpPr/>
        <p:nvPr/>
      </p:nvGrpSpPr>
      <p:grpSpPr>
        <a:xfrm>
          <a:off x="0" y="0"/>
          <a:ext cx="0" cy="0"/>
          <a:chOff x="0" y="0"/>
          <a:chExt cx="0" cy="0"/>
        </a:xfrm>
      </p:grpSpPr>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cxnSp>
        <p:nvCxnSpPr>
          <p:cNvPr id="41" name="Connecteur droit 4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3" name="Ellipse 42"/>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4" name="ZoneTexte 43"/>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5" name="ZoneTexte 44"/>
          <p:cNvSpPr txBox="1"/>
          <p:nvPr/>
        </p:nvSpPr>
        <p:spPr>
          <a:xfrm rot="19500000">
            <a:off x="180537" y="2827371"/>
            <a:ext cx="71676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Démarche</a:t>
            </a:r>
          </a:p>
        </p:txBody>
      </p:sp>
      <p:sp>
        <p:nvSpPr>
          <p:cNvPr id="46" name="ZoneTexte 45"/>
          <p:cNvSpPr txBox="1"/>
          <p:nvPr/>
        </p:nvSpPr>
        <p:spPr>
          <a:xfrm rot="19500000">
            <a:off x="205501" y="3574037"/>
            <a:ext cx="554306"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Equipe</a:t>
            </a:r>
          </a:p>
        </p:txBody>
      </p:sp>
      <p:sp>
        <p:nvSpPr>
          <p:cNvPr id="47" name="ZoneTexte 46"/>
          <p:cNvSpPr txBox="1"/>
          <p:nvPr/>
        </p:nvSpPr>
        <p:spPr>
          <a:xfrm rot="19500000">
            <a:off x="188056" y="4217698"/>
            <a:ext cx="75379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Références</a:t>
            </a:r>
          </a:p>
        </p:txBody>
      </p:sp>
      <p:sp>
        <p:nvSpPr>
          <p:cNvPr id="48" name="ZoneTexte 47"/>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Demande</a:t>
            </a:r>
          </a:p>
        </p:txBody>
      </p:sp>
      <p:sp>
        <p:nvSpPr>
          <p:cNvPr id="49" name="Ellipse 48"/>
          <p:cNvSpPr/>
          <p:nvPr/>
        </p:nvSpPr>
        <p:spPr>
          <a:xfrm>
            <a:off x="59251" y="233467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Ellipse 49"/>
          <p:cNvSpPr/>
          <p:nvPr/>
        </p:nvSpPr>
        <p:spPr>
          <a:xfrm>
            <a:off x="59251" y="3023201"/>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371173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508879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4400262"/>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ZoneTexte 54"/>
          <p:cNvSpPr txBox="1"/>
          <p:nvPr/>
        </p:nvSpPr>
        <p:spPr>
          <a:xfrm rot="19500000">
            <a:off x="196130" y="4970894"/>
            <a:ext cx="544337"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Budget</a:t>
            </a:r>
          </a:p>
        </p:txBody>
      </p:sp>
      <p:sp>
        <p:nvSpPr>
          <p:cNvPr id="56" name="Ellipse 55"/>
          <p:cNvSpPr/>
          <p:nvPr/>
        </p:nvSpPr>
        <p:spPr>
          <a:xfrm>
            <a:off x="47154" y="577732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7" name="ZoneTexte 56"/>
          <p:cNvSpPr txBox="1"/>
          <p:nvPr/>
        </p:nvSpPr>
        <p:spPr>
          <a:xfrm rot="19500000">
            <a:off x="184132" y="5630736"/>
            <a:ext cx="677009"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a:t>Annexes</a:t>
            </a:r>
            <a:endParaRPr lang="fr-FR" sz="748" dirty="0"/>
          </a:p>
        </p:txBody>
      </p:sp>
      <p:sp>
        <p:nvSpPr>
          <p:cNvPr id="58" name="Ellipse 57"/>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9" name="ZoneTexte 58"/>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
        <p:nvSpPr>
          <p:cNvPr id="29"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ANNEXE - FOCUS MÉTHODE</a:t>
            </a:r>
          </a:p>
        </p:txBody>
      </p:sp>
      <p:cxnSp>
        <p:nvCxnSpPr>
          <p:cNvPr id="30" name="Connecteur droit 29"/>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3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3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34" name="Image 33"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3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3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38"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417833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positive vide_logo">
    <p:spTree>
      <p:nvGrpSpPr>
        <p:cNvPr id="1" name=""/>
        <p:cNvGrpSpPr/>
        <p:nvPr/>
      </p:nvGrpSpPr>
      <p:grpSpPr>
        <a:xfrm>
          <a:off x="0" y="0"/>
          <a:ext cx="0" cy="0"/>
          <a:chOff x="0" y="0"/>
          <a:chExt cx="0" cy="0"/>
        </a:xfrm>
      </p:grpSpPr>
      <p:pic>
        <p:nvPicPr>
          <p:cNvPr id="12" name="Image 11"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4"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5"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338490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positive vide_vide">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1"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2"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3"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spTree>
    <p:extLst>
      <p:ext uri="{BB962C8B-B14F-4D97-AF65-F5344CB8AC3E}">
        <p14:creationId xmlns:p14="http://schemas.microsoft.com/office/powerpoint/2010/main" val="1396229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pic>
        <p:nvPicPr>
          <p:cNvPr id="8" name="Image 7"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3" name="Image 12"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4" name="Image 13"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16" name="Image 15"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17" name="Image 16"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8" name="Image 1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0" name="Image 19"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3" name="Image 2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6" name="Image 25"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31" name="Image 30"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34" name="Image 3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39" name="Espace réservé pour une image  38"/>
          <p:cNvSpPr>
            <a:spLocks noGrp="1"/>
          </p:cNvSpPr>
          <p:nvPr>
            <p:ph type="pic" sz="quarter" idx="10" hasCustomPrompt="1"/>
          </p:nvPr>
        </p:nvSpPr>
        <p:spPr>
          <a:xfrm>
            <a:off x="597046" y="4487830"/>
            <a:ext cx="2947527" cy="1635980"/>
          </a:xfrm>
        </p:spPr>
        <p:txBody>
          <a:bodyPr>
            <a:normAutofit/>
          </a:bodyPr>
          <a:lstStyle>
            <a:lvl1pPr marL="0" indent="0">
              <a:buNone/>
              <a:defRPr sz="4081" b="0" i="0">
                <a:latin typeface="Calibri" charset="0"/>
                <a:ea typeface="Calibri" charset="0"/>
                <a:cs typeface="Calibri" charset="0"/>
              </a:defRPr>
            </a:lvl1pPr>
          </a:lstStyle>
          <a:p>
            <a:r>
              <a:rPr lang="fr-FR" dirty="0"/>
              <a:t>Logo du client</a:t>
            </a:r>
          </a:p>
        </p:txBody>
      </p:sp>
      <p:sp>
        <p:nvSpPr>
          <p:cNvPr id="41" name="Espace réservé du texte 40"/>
          <p:cNvSpPr>
            <a:spLocks noGrp="1"/>
          </p:cNvSpPr>
          <p:nvPr>
            <p:ph type="body" sz="quarter" idx="11" hasCustomPrompt="1"/>
          </p:nvPr>
        </p:nvSpPr>
        <p:spPr>
          <a:xfrm>
            <a:off x="597046" y="2608677"/>
            <a:ext cx="7763972" cy="736487"/>
          </a:xfrm>
        </p:spPr>
        <p:txBody>
          <a:bodyPr>
            <a:normAutofit/>
          </a:bodyPr>
          <a:lstStyle>
            <a:lvl1pPr marL="0" indent="0">
              <a:buNone/>
              <a:defRPr sz="3265" b="0" i="0" baseline="0">
                <a:solidFill>
                  <a:srgbClr val="3F1366"/>
                </a:solidFill>
                <a:latin typeface="Calibri" charset="0"/>
                <a:ea typeface="Calibri" charset="0"/>
                <a:cs typeface="Calibri" charset="0"/>
              </a:defRPr>
            </a:lvl1pPr>
          </a:lstStyle>
          <a:p>
            <a:pPr lvl="0"/>
            <a:r>
              <a:rPr lang="fr-FR" dirty="0"/>
              <a:t>TITRE DU COMPTE-RENDU</a:t>
            </a:r>
          </a:p>
        </p:txBody>
      </p:sp>
      <p:sp>
        <p:nvSpPr>
          <p:cNvPr id="19" name="Espace réservé du texte 2"/>
          <p:cNvSpPr>
            <a:spLocks noGrp="1"/>
          </p:cNvSpPr>
          <p:nvPr>
            <p:ph type="body" sz="quarter" idx="13" hasCustomPrompt="1"/>
          </p:nvPr>
        </p:nvSpPr>
        <p:spPr>
          <a:xfrm>
            <a:off x="6614756" y="5778274"/>
            <a:ext cx="1746261" cy="345537"/>
          </a:xfrm>
        </p:spPr>
        <p:txBody>
          <a:bodyPr>
            <a:normAutofit/>
          </a:bodyPr>
          <a:lstStyle>
            <a:lvl1pPr marL="0" indent="0" algn="l">
              <a:buNone/>
              <a:defRPr sz="1224" baseline="0">
                <a:solidFill>
                  <a:srgbClr val="3F137F"/>
                </a:solidFill>
                <a:latin typeface="Calibri" charset="0"/>
                <a:ea typeface="Calibri" charset="0"/>
                <a:cs typeface="Calibri" charset="0"/>
              </a:defRPr>
            </a:lvl1pPr>
          </a:lstStyle>
          <a:p>
            <a:pPr lvl="0"/>
            <a:r>
              <a:rPr lang="fr-FR" dirty="0"/>
              <a:t>Date</a:t>
            </a:r>
          </a:p>
        </p:txBody>
      </p:sp>
      <p:pic>
        <p:nvPicPr>
          <p:cNvPr id="27" name="Image 2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28" name="Image 2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29" name="Image 2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30" name="Image 2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32" name="Image 3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33" name="Image 32"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35" name="Image 34"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36" name="Image 3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37" name="Image 36"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38" name="Image 37"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40" name="Image 39"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43" name="Image 42"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44" name="Image 43" descr="Logo LMD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3241" y="450855"/>
            <a:ext cx="1354341" cy="1476107"/>
          </a:xfrm>
          <a:prstGeom prst="rect">
            <a:avLst/>
          </a:prstGeom>
        </p:spPr>
      </p:pic>
      <p:sp>
        <p:nvSpPr>
          <p:cNvPr id="49" name="ZoneTexte 48"/>
          <p:cNvSpPr txBox="1"/>
          <p:nvPr/>
        </p:nvSpPr>
        <p:spPr>
          <a:xfrm>
            <a:off x="6614756" y="5443362"/>
            <a:ext cx="1746261" cy="280718"/>
          </a:xfrm>
          <a:prstGeom prst="rect">
            <a:avLst/>
          </a:prstGeom>
          <a:noFill/>
          <a:ln>
            <a:noFill/>
          </a:ln>
        </p:spPr>
        <p:txBody>
          <a:bodyPr wrap="square" rtlCol="0">
            <a:spAutoFit/>
          </a:bodyPr>
          <a:lstStyle/>
          <a:p>
            <a:pPr algn="just"/>
            <a:r>
              <a:rPr lang="fr-FR" sz="1224" b="0" i="0">
                <a:solidFill>
                  <a:schemeClr val="accent1"/>
                </a:solidFill>
                <a:latin typeface="Calibri Light" charset="0"/>
                <a:ea typeface="Calibri Light" charset="0"/>
                <a:cs typeface="Calibri Light" charset="0"/>
              </a:rPr>
              <a:t>Confidentiel</a:t>
            </a:r>
            <a:endParaRPr lang="fr-FR" sz="1224" b="0" i="0" dirty="0">
              <a:solidFill>
                <a:schemeClr val="accent1"/>
              </a:solidFill>
              <a:latin typeface="Calibri Light" charset="0"/>
              <a:ea typeface="Calibri Light" charset="0"/>
              <a:cs typeface="Calibri Light" charset="0"/>
            </a:endParaRPr>
          </a:p>
        </p:txBody>
      </p:sp>
      <p:sp>
        <p:nvSpPr>
          <p:cNvPr id="50" name="Espace réservé du texte 40"/>
          <p:cNvSpPr>
            <a:spLocks noGrp="1"/>
          </p:cNvSpPr>
          <p:nvPr>
            <p:ph type="body" sz="quarter" idx="14" hasCustomPrompt="1"/>
          </p:nvPr>
        </p:nvSpPr>
        <p:spPr>
          <a:xfrm>
            <a:off x="597046" y="3389753"/>
            <a:ext cx="7763972" cy="806702"/>
          </a:xfrm>
        </p:spPr>
        <p:txBody>
          <a:bodyPr>
            <a:normAutofit/>
          </a:bodyPr>
          <a:lstStyle>
            <a:lvl1pPr marL="0" indent="0">
              <a:buNone/>
              <a:defRPr sz="2993" b="0" i="1" baseline="0">
                <a:solidFill>
                  <a:srgbClr val="3F1366"/>
                </a:solidFill>
                <a:latin typeface="Calibri Light" charset="0"/>
                <a:ea typeface="Calibri Light" charset="0"/>
                <a:cs typeface="Calibri Light" charset="0"/>
              </a:defRPr>
            </a:lvl1pPr>
          </a:lstStyle>
          <a:p>
            <a:pPr lvl="0"/>
            <a:r>
              <a:rPr lang="fr-FR" dirty="0"/>
              <a:t>TITRE DE LA MISSION</a:t>
            </a:r>
          </a:p>
        </p:txBody>
      </p:sp>
    </p:spTree>
    <p:extLst>
      <p:ext uri="{BB962C8B-B14F-4D97-AF65-F5344CB8AC3E}">
        <p14:creationId xmlns:p14="http://schemas.microsoft.com/office/powerpoint/2010/main" val="2948536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Restition_2 contenus">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17/07/2025</a:t>
            </a:fld>
            <a:endParaRPr lang="fr-FR"/>
          </a:p>
        </p:txBody>
      </p:sp>
      <p:sp>
        <p:nvSpPr>
          <p:cNvPr id="17" name="Espace réservé du contenu 3"/>
          <p:cNvSpPr>
            <a:spLocks noGrp="1"/>
          </p:cNvSpPr>
          <p:nvPr>
            <p:ph sz="half" idx="2"/>
          </p:nvPr>
        </p:nvSpPr>
        <p:spPr>
          <a:xfrm>
            <a:off x="557487" y="2369463"/>
            <a:ext cx="3772702"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0" i="0" baseline="0">
                <a:latin typeface="Calibri Courant" charset="0"/>
                <a:ea typeface="Calibri Courant" charset="0"/>
                <a:cs typeface="Calibri Courant"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0" name="Espace réservé du contenu 5"/>
          <p:cNvSpPr>
            <a:spLocks noGrp="1"/>
          </p:cNvSpPr>
          <p:nvPr>
            <p:ph sz="quarter" idx="4"/>
          </p:nvPr>
        </p:nvSpPr>
        <p:spPr>
          <a:xfrm>
            <a:off x="4915494" y="2369463"/>
            <a:ext cx="3771306" cy="3633766"/>
          </a:xfrm>
        </p:spPr>
        <p:txBody>
          <a:bodyPr lIns="36000" rIns="72000">
            <a:normAutofit/>
          </a:bodyPr>
          <a:lstStyle>
            <a:lvl1pPr marL="0" indent="0" algn="l" defTabSz="354629" rtl="0" eaLnBrk="1" latinLnBrk="0" hangingPunct="1">
              <a:spcBef>
                <a:spcPct val="20000"/>
              </a:spcBef>
              <a:buFont typeface="Arial"/>
              <a:buNone/>
              <a:defRPr lang="fr-FR" sz="748" b="0" i="0" kern="1200" smtClean="0">
                <a:solidFill>
                  <a:schemeClr val="tx1"/>
                </a:solidFill>
                <a:latin typeface="Calibri Courant" charset="0"/>
                <a:ea typeface="Calibri Courant" charset="0"/>
                <a:cs typeface="Calibri Courant"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sp>
        <p:nvSpPr>
          <p:cNvPr id="21" name="Espace réservé du pied de page 4"/>
          <p:cNvSpPr>
            <a:spLocks noGrp="1"/>
          </p:cNvSpPr>
          <p:nvPr>
            <p:ph type="ftr" sz="quarter" idx="3"/>
          </p:nvPr>
        </p:nvSpPr>
        <p:spPr>
          <a:xfrm>
            <a:off x="557487" y="6356352"/>
            <a:ext cx="6041533"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sp>
        <p:nvSpPr>
          <p:cNvPr id="22"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pic>
        <p:nvPicPr>
          <p:cNvPr id="14" name="Image 13">
            <a:extLst>
              <a:ext uri="{FF2B5EF4-FFF2-40B4-BE49-F238E27FC236}">
                <a16:creationId xmlns:a16="http://schemas.microsoft.com/office/drawing/2014/main" id="{8CF42DD0-619F-2B48-8B16-DA18B59503F9}"/>
              </a:ext>
            </a:extLst>
          </p:cNvPr>
          <p:cNvPicPr>
            <a:picLocks noChangeAspect="1"/>
          </p:cNvPicPr>
          <p:nvPr userDrawn="1"/>
        </p:nvPicPr>
        <p:blipFill>
          <a:blip r:embed="rId2"/>
          <a:stretch>
            <a:fillRect/>
          </a:stretch>
        </p:blipFill>
        <p:spPr>
          <a:xfrm>
            <a:off x="5897579" y="241269"/>
            <a:ext cx="3066115" cy="881001"/>
          </a:xfrm>
          <a:prstGeom prst="rect">
            <a:avLst/>
          </a:prstGeom>
        </p:spPr>
      </p:pic>
    </p:spTree>
    <p:extLst>
      <p:ext uri="{BB962C8B-B14F-4D97-AF65-F5344CB8AC3E}">
        <p14:creationId xmlns:p14="http://schemas.microsoft.com/office/powerpoint/2010/main" val="2743471717"/>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Restitution_1 contenu">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17/07/2025</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pied de page 4"/>
          <p:cNvSpPr>
            <a:spLocks noGrp="1"/>
          </p:cNvSpPr>
          <p:nvPr>
            <p:ph type="ftr" sz="quarter" idx="3"/>
          </p:nvPr>
        </p:nvSpPr>
        <p:spPr>
          <a:xfrm>
            <a:off x="557486" y="6356352"/>
            <a:ext cx="6041532"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sp>
        <p:nvSpPr>
          <p:cNvPr id="22"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sp>
        <p:nvSpPr>
          <p:cNvPr id="15" name="Espace réservé du contenu 3"/>
          <p:cNvSpPr>
            <a:spLocks noGrp="1"/>
          </p:cNvSpPr>
          <p:nvPr>
            <p:ph sz="half" idx="2"/>
          </p:nvPr>
        </p:nvSpPr>
        <p:spPr>
          <a:xfrm>
            <a:off x="557487" y="2369463"/>
            <a:ext cx="3772702"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0" i="0" baseline="0">
                <a:latin typeface="Calibri Courant" charset="0"/>
                <a:ea typeface="Calibri Courant" charset="0"/>
                <a:cs typeface="Calibri Courant"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781659797"/>
      </p:ext>
    </p:extLst>
  </p:cSld>
  <p:clrMapOvr>
    <a:masterClrMapping/>
  </p:clrMapOvr>
  <p:extLst>
    <p:ext uri="{DCECCB84-F9BA-43D5-87BE-67443E8EF086}">
      <p15:sldGuideLst xmlns:p15="http://schemas.microsoft.com/office/powerpoint/2012/main">
        <p15:guide id="1" pos="252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Restitution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557487" y="181401"/>
            <a:ext cx="7599104" cy="1092322"/>
          </a:xfrm>
          <a:prstGeom prst="rect">
            <a:avLst/>
          </a:prstGeom>
          <a:ln>
            <a:noFill/>
          </a:ln>
        </p:spPr>
        <p:txBody>
          <a:bodyPr>
            <a:normAutofit/>
          </a:bodyPr>
          <a:lstStyle>
            <a:lvl1pPr>
              <a:defRPr sz="1904" b="1" i="0"/>
            </a:lvl1pPr>
          </a:lstStyle>
          <a:p>
            <a:r>
              <a:rPr lang="fr-FR" dirty="0"/>
              <a:t>RESTITUTION</a:t>
            </a:r>
          </a:p>
        </p:txBody>
      </p:sp>
      <p:sp>
        <p:nvSpPr>
          <p:cNvPr id="12"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17/07/2025</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0" name="Espace réservé du pied de page 4"/>
          <p:cNvSpPr>
            <a:spLocks noGrp="1"/>
          </p:cNvSpPr>
          <p:nvPr>
            <p:ph type="ftr" sz="quarter" idx="3"/>
          </p:nvPr>
        </p:nvSpPr>
        <p:spPr>
          <a:xfrm>
            <a:off x="557487" y="6356352"/>
            <a:ext cx="6041533" cy="365125"/>
          </a:xfrm>
          <a:prstGeom prst="rect">
            <a:avLst/>
          </a:prstGeom>
        </p:spPr>
        <p:txBody>
          <a:bodyPr vert="horz" lIns="104287" tIns="52144" rIns="104287" bIns="52144" rtlCol="0" anchor="ctr"/>
          <a:lstStyle>
            <a:lvl1pPr algn="l">
              <a:defRPr sz="680" b="0" i="0">
                <a:solidFill>
                  <a:schemeClr val="tx1">
                    <a:tint val="75000"/>
                  </a:schemeClr>
                </a:solidFill>
                <a:latin typeface="Calibri Courant" charset="0"/>
                <a:ea typeface="Calibri Courant" charset="0"/>
                <a:cs typeface="Calibri Courant" charset="0"/>
              </a:defRPr>
            </a:lvl1pPr>
          </a:lstStyle>
          <a:p>
            <a:endParaRPr lang="fr-F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134721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ntercalaire_CR_2">
    <p:spTree>
      <p:nvGrpSpPr>
        <p:cNvPr id="1" name=""/>
        <p:cNvGrpSpPr/>
        <p:nvPr/>
      </p:nvGrpSpPr>
      <p:grpSpPr>
        <a:xfrm>
          <a:off x="0" y="0"/>
          <a:ext cx="0" cy="0"/>
          <a:chOff x="0" y="0"/>
          <a:chExt cx="0" cy="0"/>
        </a:xfrm>
      </p:grpSpPr>
      <p:pic>
        <p:nvPicPr>
          <p:cNvPr id="5" name="Image 4" descr="Logo LMD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70702" y="181402"/>
            <a:ext cx="516099" cy="562501"/>
          </a:xfrm>
          <a:prstGeom prst="rect">
            <a:avLst/>
          </a:prstGeom>
        </p:spPr>
      </p:pic>
      <p:sp>
        <p:nvSpPr>
          <p:cNvPr id="6" name="Espace réservé du numéro de diapositive 5"/>
          <p:cNvSpPr>
            <a:spLocks noGrp="1"/>
          </p:cNvSpPr>
          <p:nvPr>
            <p:ph type="sldNum" sz="quarter" idx="12"/>
          </p:nvPr>
        </p:nvSpPr>
        <p:spPr>
          <a:xfrm>
            <a:off x="7955523" y="6356352"/>
            <a:ext cx="731277" cy="365125"/>
          </a:xfrm>
        </p:spPr>
        <p:txBody>
          <a:bodyPr/>
          <a:lstStyle/>
          <a:p>
            <a:fld id="{B7BC6F07-E839-1B4F-891E-AC860F8503FF}" type="slidenum">
              <a:rPr lang="fr-FR" smtClean="0"/>
              <a:t>‹N°›</a:t>
            </a:fld>
            <a:endParaRPr lang="fr-FR"/>
          </a:p>
        </p:txBody>
      </p:sp>
      <p:sp>
        <p:nvSpPr>
          <p:cNvPr id="7"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Courant" charset="0"/>
              <a:cs typeface="Calibri Courant" charset="0"/>
            </a:endParaRPr>
          </a:p>
        </p:txBody>
      </p:sp>
      <p:sp>
        <p:nvSpPr>
          <p:cNvPr id="8"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Courant" charset="0"/>
                <a:ea typeface="Calibri Courant" charset="0"/>
                <a:cs typeface="Calibri Courant" charset="0"/>
              </a:defRPr>
            </a:lvl1pPr>
          </a:lstStyle>
          <a:p>
            <a:fld id="{E4C5311B-0EAA-9A44-B985-CD30F76DAFC4}" type="datetimeFigureOut">
              <a:rPr lang="fr-FR" smtClean="0"/>
              <a:t>17/07/2025</a:t>
            </a:fld>
            <a:endParaRPr lang="fr-FR"/>
          </a:p>
        </p:txBody>
      </p:sp>
      <p:sp>
        <p:nvSpPr>
          <p:cNvPr id="9"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Courant" charset="0"/>
                <a:cs typeface="Calibri Courant" charset="0"/>
              </a:rPr>
              <a:t>Le Management des Liens 
Présentation du cabinet - CEPAC</a:t>
            </a:r>
          </a:p>
        </p:txBody>
      </p:sp>
      <p:sp>
        <p:nvSpPr>
          <p:cNvPr id="10" name="Rectangle 9"/>
          <p:cNvSpPr/>
          <p:nvPr/>
        </p:nvSpPr>
        <p:spPr>
          <a:xfrm>
            <a:off x="1" y="0"/>
            <a:ext cx="3080141"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1" name="Titre 1"/>
          <p:cNvSpPr>
            <a:spLocks noGrp="1"/>
          </p:cNvSpPr>
          <p:nvPr>
            <p:ph type="title" hasCustomPrompt="1"/>
          </p:nvPr>
        </p:nvSpPr>
        <p:spPr>
          <a:xfrm>
            <a:off x="206799" y="181403"/>
            <a:ext cx="2666545" cy="1520031"/>
          </a:xfrm>
          <a:ln>
            <a:noFill/>
          </a:ln>
        </p:spPr>
        <p:txBody>
          <a:bodyPr>
            <a:noAutofit/>
          </a:bodyPr>
          <a:lstStyle>
            <a:lvl1pPr>
              <a:defRPr sz="4489" b="1" i="0">
                <a:solidFill>
                  <a:schemeClr val="bg1"/>
                </a:solidFill>
              </a:defRPr>
            </a:lvl1pPr>
          </a:lstStyle>
          <a:p>
            <a:r>
              <a:rPr lang="fr-FR" dirty="0"/>
              <a:t>#1</a:t>
            </a:r>
          </a:p>
        </p:txBody>
      </p:sp>
      <p:sp>
        <p:nvSpPr>
          <p:cNvPr id="12" name="Espace réservé du texte 2"/>
          <p:cNvSpPr>
            <a:spLocks noGrp="1"/>
          </p:cNvSpPr>
          <p:nvPr>
            <p:ph type="body" sz="quarter" idx="16" hasCustomPrompt="1"/>
          </p:nvPr>
        </p:nvSpPr>
        <p:spPr>
          <a:xfrm>
            <a:off x="206799" y="1701434"/>
            <a:ext cx="2666545" cy="1485667"/>
          </a:xfrm>
        </p:spPr>
        <p:txBody>
          <a:bodyPr>
            <a:noAutofit/>
          </a:bodyPr>
          <a:lstStyle>
            <a:lvl1pPr marL="0" indent="0">
              <a:buNone/>
              <a:defRPr sz="2177" b="0" i="0" baseline="0">
                <a:solidFill>
                  <a:schemeClr val="bg1"/>
                </a:solidFill>
                <a:latin typeface="Calibri Courant" charset="0"/>
                <a:ea typeface="Calibri Courant" charset="0"/>
                <a:cs typeface="Calibri Courant"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mettre un titre</a:t>
            </a:r>
          </a:p>
        </p:txBody>
      </p:sp>
      <p:sp>
        <p:nvSpPr>
          <p:cNvPr id="13" name="Espace réservé du contenu 2"/>
          <p:cNvSpPr>
            <a:spLocks noGrp="1"/>
          </p:cNvSpPr>
          <p:nvPr>
            <p:ph sz="quarter" idx="17"/>
          </p:nvPr>
        </p:nvSpPr>
        <p:spPr>
          <a:xfrm>
            <a:off x="3286941" y="2340704"/>
            <a:ext cx="5399384" cy="1561909"/>
          </a:xfrm>
        </p:spPr>
        <p:txBody>
          <a:bodyPr/>
          <a:lstStyle>
            <a:lvl4pPr marL="1088296" indent="-155471" algn="l" defTabSz="621884" rtl="0" eaLnBrk="1" latinLnBrk="0" hangingPunct="1">
              <a:lnSpc>
                <a:spcPct val="90000"/>
              </a:lnSpc>
              <a:spcBef>
                <a:spcPts val="340"/>
              </a:spcBef>
              <a:buClr>
                <a:schemeClr val="accent6"/>
              </a:buClr>
              <a:buFont typeface="Arial"/>
              <a:buChar char="•"/>
              <a:defRPr lang="fr-FR" sz="748" kern="1200" smtClean="0">
                <a:solidFill>
                  <a:schemeClr val="tx1"/>
                </a:solidFill>
                <a:latin typeface="Calibri" charset="0"/>
                <a:ea typeface="Calibri" charset="0"/>
                <a:cs typeface="Calibri" charset="0"/>
              </a:defRPr>
            </a:lvl4pPr>
            <a:lvl5pPr marL="1399238" indent="-155471" algn="l" defTabSz="621884" rtl="0" eaLnBrk="1" latinLnBrk="0" hangingPunct="1">
              <a:lnSpc>
                <a:spcPct val="90000"/>
              </a:lnSpc>
              <a:spcBef>
                <a:spcPts val="340"/>
              </a:spcBef>
              <a:buClr>
                <a:schemeClr val="accent6"/>
              </a:buClr>
              <a:buFont typeface="Arial"/>
              <a:buChar char="•"/>
              <a:defRPr lang="fr-FR" sz="748" kern="1200" dirty="0">
                <a:solidFill>
                  <a:schemeClr val="tx1"/>
                </a:solidFill>
                <a:latin typeface="Calibri" charset="0"/>
                <a:ea typeface="Calibri" charset="0"/>
                <a:cs typeface="Calibri" charset="0"/>
              </a:defRPr>
            </a:lvl5pPr>
          </a:lstStyle>
          <a:p>
            <a:pPr lvl="0"/>
            <a:r>
              <a:rPr lang="fr-FR"/>
              <a:t>Cliquez pour modifier les styles du texte du masque</a:t>
            </a:r>
          </a:p>
        </p:txBody>
      </p:sp>
      <p:sp>
        <p:nvSpPr>
          <p:cNvPr id="14" name="Espace réservé du contenu 2"/>
          <p:cNvSpPr>
            <a:spLocks noGrp="1"/>
          </p:cNvSpPr>
          <p:nvPr>
            <p:ph sz="quarter" idx="18"/>
          </p:nvPr>
        </p:nvSpPr>
        <p:spPr>
          <a:xfrm>
            <a:off x="3286941" y="4259195"/>
            <a:ext cx="5399384" cy="1561909"/>
          </a:xfrm>
        </p:spPr>
        <p:txBody>
          <a:bodyPr/>
          <a:lstStyle>
            <a:lvl4pPr marL="1088296" indent="-155471" algn="l" defTabSz="621884" rtl="0" eaLnBrk="1" latinLnBrk="0" hangingPunct="1">
              <a:lnSpc>
                <a:spcPct val="90000"/>
              </a:lnSpc>
              <a:spcBef>
                <a:spcPts val="340"/>
              </a:spcBef>
              <a:buClr>
                <a:schemeClr val="accent6"/>
              </a:buClr>
              <a:buFont typeface="Arial"/>
              <a:buChar char="•"/>
              <a:defRPr lang="fr-FR" sz="748" kern="1200" smtClean="0">
                <a:solidFill>
                  <a:schemeClr val="tx1"/>
                </a:solidFill>
                <a:latin typeface="Calibri" charset="0"/>
                <a:ea typeface="Calibri" charset="0"/>
                <a:cs typeface="Calibri" charset="0"/>
              </a:defRPr>
            </a:lvl4pPr>
            <a:lvl5pPr marL="1399238" indent="-155471" algn="l" defTabSz="621884" rtl="0" eaLnBrk="1" latinLnBrk="0" hangingPunct="1">
              <a:lnSpc>
                <a:spcPct val="90000"/>
              </a:lnSpc>
              <a:spcBef>
                <a:spcPts val="340"/>
              </a:spcBef>
              <a:buClr>
                <a:schemeClr val="accent6"/>
              </a:buClr>
              <a:buFont typeface="Arial"/>
              <a:buChar char="•"/>
              <a:defRPr lang="fr-FR" sz="748" kern="1200" dirty="0">
                <a:solidFill>
                  <a:schemeClr val="tx1"/>
                </a:solidFill>
                <a:latin typeface="Calibri" charset="0"/>
                <a:ea typeface="Calibri" charset="0"/>
                <a:cs typeface="Calibri" charset="0"/>
              </a:defRPr>
            </a:lvl5pPr>
          </a:lstStyle>
          <a:p>
            <a:pPr lvl="0"/>
            <a:r>
              <a:rPr lang="fr-FR"/>
              <a:t>Cliquez pour modifier les styles du texte du masque</a:t>
            </a:r>
          </a:p>
        </p:txBody>
      </p:sp>
    </p:spTree>
    <p:extLst>
      <p:ext uri="{BB962C8B-B14F-4D97-AF65-F5344CB8AC3E}">
        <p14:creationId xmlns:p14="http://schemas.microsoft.com/office/powerpoint/2010/main" val="219717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rajectoire / exempl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457200" y="181401"/>
            <a:ext cx="8229600" cy="1092322"/>
          </a:xfrm>
          <a:ln>
            <a:noFill/>
          </a:ln>
        </p:spPr>
        <p:txBody>
          <a:bodyPr>
            <a:normAutofit/>
          </a:bodyPr>
          <a:lstStyle>
            <a:lvl1pPr>
              <a:defRPr sz="1904" b="1" i="0" baseline="0">
                <a:latin typeface="Calibri" panose="020F0502020204030204" pitchFamily="34" charset="0"/>
                <a:cs typeface="Calibri" panose="020F0502020204030204" pitchFamily="34" charset="0"/>
              </a:defRPr>
            </a:lvl1pPr>
          </a:lstStyle>
          <a:p>
            <a:r>
              <a:rPr lang="fr-FR" dirty="0"/>
              <a:t>TRAJECTOIRE / EXEMPLE</a:t>
            </a:r>
          </a:p>
        </p:txBody>
      </p:sp>
      <p:sp>
        <p:nvSpPr>
          <p:cNvPr id="12"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19"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panose="020F0502020204030204" pitchFamily="34" charset="0"/>
              <a:cs typeface="Calibri" panose="020F0502020204030204" pitchFamily="34" charset="0"/>
            </a:endParaRPr>
          </a:p>
        </p:txBody>
      </p:sp>
      <p:sp>
        <p:nvSpPr>
          <p:cNvPr id="13"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17/07/2025</a:t>
            </a:fld>
            <a:endParaRPr lang="fr-FR"/>
          </a:p>
        </p:txBody>
      </p:sp>
      <p:cxnSp>
        <p:nvCxnSpPr>
          <p:cNvPr id="33" name="Connecteur droit 32"/>
          <p:cNvCxnSpPr/>
          <p:nvPr/>
        </p:nvCxnSpPr>
        <p:spPr>
          <a:xfrm>
            <a:off x="557487" y="1282901"/>
            <a:ext cx="1083278" cy="0"/>
          </a:xfrm>
          <a:prstGeom prst="line">
            <a:avLst/>
          </a:prstGeom>
          <a:ln w="127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 name="Rectangle 33"/>
          <p:cNvSpPr/>
          <p:nvPr/>
        </p:nvSpPr>
        <p:spPr>
          <a:xfrm>
            <a:off x="0" y="0"/>
            <a:ext cx="31507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0" name="Espace réservé du pied de page 4"/>
          <p:cNvSpPr>
            <a:spLocks noGrp="1"/>
          </p:cNvSpPr>
          <p:nvPr>
            <p:ph type="ftr" sz="quarter" idx="3"/>
          </p:nvPr>
        </p:nvSpPr>
        <p:spPr>
          <a:xfrm>
            <a:off x="457201" y="6356352"/>
            <a:ext cx="6141818" cy="365125"/>
          </a:xfrm>
          <a:prstGeom prst="rect">
            <a:avLst/>
          </a:prstGeom>
        </p:spPr>
        <p:txBody>
          <a:bodyPr vert="horz" lIns="104287" tIns="52144" rIns="104287" bIns="52144" rtlCol="0" anchor="ctr"/>
          <a:lstStyle>
            <a:lvl1pPr algn="l">
              <a:defRPr sz="680"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fr-F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32870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ntercalaire_1">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7"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panose="020F0502020204030204" pitchFamily="34" charset="0"/>
              <a:cs typeface="Calibri" panose="020F0502020204030204" pitchFamily="34" charset="0"/>
            </a:endParaRPr>
          </a:p>
        </p:txBody>
      </p:sp>
      <p:sp>
        <p:nvSpPr>
          <p:cNvPr id="8"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17/07/2025</a:t>
            </a:fld>
            <a:endParaRPr lang="fr-FR"/>
          </a:p>
        </p:txBody>
      </p:sp>
      <p:sp>
        <p:nvSpPr>
          <p:cNvPr id="9"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panose="020F0502020204030204" pitchFamily="34" charset="0"/>
                <a:cs typeface="Calibri" panose="020F0502020204030204" pitchFamily="34" charset="0"/>
              </a:rPr>
              <a:t>Le Management des Liens 
Présentation du cabinet - CEPAC</a:t>
            </a:r>
          </a:p>
        </p:txBody>
      </p:sp>
      <p:sp>
        <p:nvSpPr>
          <p:cNvPr id="10" name="Rectangle 9"/>
          <p:cNvSpPr/>
          <p:nvPr/>
        </p:nvSpPr>
        <p:spPr>
          <a:xfrm>
            <a:off x="0" y="0"/>
            <a:ext cx="4574037"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1" name="Titre 1"/>
          <p:cNvSpPr>
            <a:spLocks noGrp="1"/>
          </p:cNvSpPr>
          <p:nvPr>
            <p:ph type="title" hasCustomPrompt="1"/>
          </p:nvPr>
        </p:nvSpPr>
        <p:spPr>
          <a:xfrm>
            <a:off x="266925" y="181403"/>
            <a:ext cx="4040188" cy="1520031"/>
          </a:xfrm>
          <a:ln>
            <a:noFill/>
          </a:ln>
        </p:spPr>
        <p:txBody>
          <a:bodyPr>
            <a:noAutofit/>
          </a:bodyPr>
          <a:lstStyle>
            <a:lvl1pPr>
              <a:defRPr sz="7821" b="1" i="0">
                <a:solidFill>
                  <a:schemeClr val="bg1"/>
                </a:solidFill>
                <a:latin typeface="Calibri" panose="020F0502020204030204" pitchFamily="34" charset="0"/>
                <a:cs typeface="Calibri" panose="020F0502020204030204" pitchFamily="34" charset="0"/>
              </a:defRPr>
            </a:lvl1pPr>
          </a:lstStyle>
          <a:p>
            <a:r>
              <a:rPr lang="fr-FR" dirty="0"/>
              <a:t>#1</a:t>
            </a:r>
          </a:p>
        </p:txBody>
      </p:sp>
      <p:sp>
        <p:nvSpPr>
          <p:cNvPr id="12" name="Espace réservé du texte 2"/>
          <p:cNvSpPr>
            <a:spLocks noGrp="1"/>
          </p:cNvSpPr>
          <p:nvPr>
            <p:ph type="body" sz="quarter" idx="16" hasCustomPrompt="1"/>
          </p:nvPr>
        </p:nvSpPr>
        <p:spPr>
          <a:xfrm>
            <a:off x="266924" y="1701434"/>
            <a:ext cx="4038951" cy="1485667"/>
          </a:xfrm>
        </p:spPr>
        <p:txBody>
          <a:bodyPr>
            <a:noAutofit/>
          </a:bodyPr>
          <a:lstStyle>
            <a:lvl1pPr marL="0" indent="0">
              <a:buNone/>
              <a:defRPr sz="3673" b="0"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modifier le titre</a:t>
            </a:r>
          </a:p>
        </p:txBody>
      </p:sp>
      <p:sp>
        <p:nvSpPr>
          <p:cNvPr id="3" name="Espace réservé du contenu 2"/>
          <p:cNvSpPr>
            <a:spLocks noGrp="1"/>
          </p:cNvSpPr>
          <p:nvPr>
            <p:ph sz="quarter" idx="17"/>
          </p:nvPr>
        </p:nvSpPr>
        <p:spPr>
          <a:xfrm>
            <a:off x="4693549" y="2340704"/>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a:buClr>
                <a:schemeClr val="accent6"/>
              </a:buCl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a:buClr>
                <a:schemeClr val="accent6"/>
              </a:buCl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sp>
        <p:nvSpPr>
          <p:cNvPr id="13" name="Espace réservé du contenu 2"/>
          <p:cNvSpPr>
            <a:spLocks noGrp="1"/>
          </p:cNvSpPr>
          <p:nvPr>
            <p:ph sz="quarter" idx="18"/>
          </p:nvPr>
        </p:nvSpPr>
        <p:spPr>
          <a:xfrm>
            <a:off x="4693549" y="4259195"/>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pic>
        <p:nvPicPr>
          <p:cNvPr id="15" name="Image 14"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42848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_vid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9" name="Image 8"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12" name="Image 1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14" name="Image 1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81" y="1"/>
            <a:ext cx="1178972" cy="441132"/>
          </a:xfrm>
          <a:prstGeom prst="rect">
            <a:avLst/>
          </a:prstGeom>
        </p:spPr>
      </p:pic>
      <p:pic>
        <p:nvPicPr>
          <p:cNvPr id="21" name="Image 20"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10371" y="0"/>
            <a:ext cx="1178972" cy="830644"/>
          </a:xfrm>
          <a:prstGeom prst="rect">
            <a:avLst/>
          </a:prstGeom>
        </p:spPr>
      </p:pic>
      <p:pic>
        <p:nvPicPr>
          <p:cNvPr id="24" name="Image 23"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67555" y="1"/>
            <a:ext cx="1178972" cy="324753"/>
          </a:xfrm>
          <a:prstGeom prst="rect">
            <a:avLst/>
          </a:prstGeom>
        </p:spPr>
      </p:pic>
      <p:pic>
        <p:nvPicPr>
          <p:cNvPr id="26" name="Image 25" descr="gimmick gri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9" cstate="print">
            <a:extLst>
              <a:ext uri="{28A0092B-C50C-407E-A947-70E740481C1C}">
                <a14:useLocalDpi xmlns:a14="http://schemas.microsoft.com/office/drawing/2010/main"/>
              </a:ext>
            </a:extLst>
          </a:blip>
          <a:srcRect b="-3"/>
          <a:stretch/>
        </p:blipFill>
        <p:spPr>
          <a:xfrm>
            <a:off x="2761273" y="2"/>
            <a:ext cx="1178972" cy="293781"/>
          </a:xfrm>
          <a:prstGeom prst="rect">
            <a:avLst/>
          </a:prstGeom>
        </p:spPr>
      </p:pic>
    </p:spTree>
    <p:extLst>
      <p:ext uri="{BB962C8B-B14F-4D97-AF65-F5344CB8AC3E}">
        <p14:creationId xmlns:p14="http://schemas.microsoft.com/office/powerpoint/2010/main" val="835497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1263704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476805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Intercalaire_2">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7955523" y="6356352"/>
            <a:ext cx="731277" cy="365125"/>
          </a:xfrm>
        </p:spPr>
        <p:txBody>
          <a:bodyPr/>
          <a:lstStyle>
            <a:lvl1pPr>
              <a:defRPr>
                <a:latin typeface="Calibri" panose="020F0502020204030204" pitchFamily="34" charset="0"/>
                <a:cs typeface="Calibri" panose="020F0502020204030204" pitchFamily="34" charset="0"/>
              </a:defRPr>
            </a:lvl1pPr>
          </a:lstStyle>
          <a:p>
            <a:fld id="{B7BC6F07-E839-1B4F-891E-AC860F8503FF}" type="slidenum">
              <a:rPr lang="fr-FR" smtClean="0"/>
              <a:t>‹N°›</a:t>
            </a:fld>
            <a:endParaRPr lang="fr-FR"/>
          </a:p>
        </p:txBody>
      </p:sp>
      <p:sp>
        <p:nvSpPr>
          <p:cNvPr id="6" name="Espace réservé du pied de page 4"/>
          <p:cNvSpPr txBox="1">
            <a:spLocks/>
          </p:cNvSpPr>
          <p:nvPr/>
        </p:nvSpPr>
        <p:spPr>
          <a:xfrm>
            <a:off x="6881427" y="6356352"/>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b="0" i="0" dirty="0">
              <a:latin typeface="Calibri" panose="020F0502020204030204" pitchFamily="34" charset="0"/>
              <a:cs typeface="Calibri" panose="020F0502020204030204" pitchFamily="34" charset="0"/>
            </a:endParaRPr>
          </a:p>
        </p:txBody>
      </p:sp>
      <p:sp>
        <p:nvSpPr>
          <p:cNvPr id="7" name="Date Placeholder 3"/>
          <p:cNvSpPr>
            <a:spLocks noGrp="1"/>
          </p:cNvSpPr>
          <p:nvPr>
            <p:ph type="dt" sz="half" idx="15"/>
          </p:nvPr>
        </p:nvSpPr>
        <p:spPr>
          <a:xfrm>
            <a:off x="6732550" y="6356352"/>
            <a:ext cx="1197326" cy="365125"/>
          </a:xfrm>
          <a:prstGeom prst="rect">
            <a:avLst/>
          </a:prstGeom>
        </p:spPr>
        <p:txBody>
          <a:bodyPr vert="horz" lIns="101882" tIns="50941" rIns="101882" bIns="50941" rtlCol="0" anchor="ctr"/>
          <a:lstStyle>
            <a:lvl1pPr algn="r">
              <a:defRPr sz="596" b="0" i="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E4C5311B-0EAA-9A44-B985-CD30F76DAFC4}" type="datetimeFigureOut">
              <a:rPr lang="fr-FR" smtClean="0"/>
              <a:t>17/07/2025</a:t>
            </a:fld>
            <a:endParaRPr lang="fr-FR"/>
          </a:p>
        </p:txBody>
      </p:sp>
      <p:sp>
        <p:nvSpPr>
          <p:cNvPr id="8" name="Espace réservé du pied de page 3"/>
          <p:cNvSpPr txBox="1">
            <a:spLocks/>
          </p:cNvSpPr>
          <p:nvPr/>
        </p:nvSpPr>
        <p:spPr>
          <a:xfrm>
            <a:off x="457201" y="6356352"/>
            <a:ext cx="6141818"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fr-FR" sz="680" b="0" i="0" dirty="0">
                <a:latin typeface="Calibri" panose="020F0502020204030204" pitchFamily="34" charset="0"/>
                <a:cs typeface="Calibri" panose="020F0502020204030204" pitchFamily="34" charset="0"/>
              </a:rPr>
              <a:t>Le Management des Liens 
Présentation du cabinet - CEPAC</a:t>
            </a:r>
          </a:p>
        </p:txBody>
      </p:sp>
      <p:sp>
        <p:nvSpPr>
          <p:cNvPr id="9" name="Rectangle 8"/>
          <p:cNvSpPr/>
          <p:nvPr/>
        </p:nvSpPr>
        <p:spPr>
          <a:xfrm>
            <a:off x="0" y="0"/>
            <a:ext cx="4574037"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latin typeface="Calibri" panose="020F0502020204030204" pitchFamily="34" charset="0"/>
              <a:cs typeface="Calibri" panose="020F0502020204030204" pitchFamily="34" charset="0"/>
            </a:endParaRPr>
          </a:p>
        </p:txBody>
      </p:sp>
      <p:sp>
        <p:nvSpPr>
          <p:cNvPr id="11" name="Titre 1"/>
          <p:cNvSpPr>
            <a:spLocks noGrp="1"/>
          </p:cNvSpPr>
          <p:nvPr>
            <p:ph type="title" hasCustomPrompt="1"/>
          </p:nvPr>
        </p:nvSpPr>
        <p:spPr>
          <a:xfrm>
            <a:off x="266925" y="181403"/>
            <a:ext cx="4040188" cy="1520031"/>
          </a:xfrm>
          <a:ln>
            <a:noFill/>
          </a:ln>
        </p:spPr>
        <p:txBody>
          <a:bodyPr>
            <a:noAutofit/>
          </a:bodyPr>
          <a:lstStyle>
            <a:lvl1pPr>
              <a:defRPr sz="7821" b="1" i="0">
                <a:solidFill>
                  <a:schemeClr val="bg1"/>
                </a:solidFill>
                <a:latin typeface="Calibri" panose="020F0502020204030204" pitchFamily="34" charset="0"/>
                <a:cs typeface="Calibri" panose="020F0502020204030204" pitchFamily="34" charset="0"/>
              </a:defRPr>
            </a:lvl1pPr>
          </a:lstStyle>
          <a:p>
            <a:r>
              <a:rPr lang="fr-FR" dirty="0"/>
              <a:t>#1</a:t>
            </a:r>
          </a:p>
        </p:txBody>
      </p:sp>
      <p:sp>
        <p:nvSpPr>
          <p:cNvPr id="12" name="Espace réservé du texte 2"/>
          <p:cNvSpPr>
            <a:spLocks noGrp="1"/>
          </p:cNvSpPr>
          <p:nvPr>
            <p:ph type="body" sz="quarter" idx="16" hasCustomPrompt="1"/>
          </p:nvPr>
        </p:nvSpPr>
        <p:spPr>
          <a:xfrm>
            <a:off x="266924" y="1701434"/>
            <a:ext cx="4038951" cy="1485667"/>
          </a:xfrm>
        </p:spPr>
        <p:txBody>
          <a:bodyPr>
            <a:noAutofit/>
          </a:bodyPr>
          <a:lstStyle>
            <a:lvl1pPr marL="0" indent="0">
              <a:buNone/>
              <a:defRPr sz="3673" b="0"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310942" indent="0">
              <a:buNone/>
              <a:defRPr>
                <a:latin typeface="Bariol Regular" charset="0"/>
                <a:ea typeface="Bariol Regular" charset="0"/>
                <a:cs typeface="Bariol Regular" charset="0"/>
              </a:defRPr>
            </a:lvl2pPr>
            <a:lvl3pPr marL="621884" indent="0">
              <a:buNone/>
              <a:defRPr>
                <a:latin typeface="Bariol Regular" charset="0"/>
                <a:ea typeface="Bariol Regular" charset="0"/>
                <a:cs typeface="Bariol Regular" charset="0"/>
              </a:defRPr>
            </a:lvl3pPr>
            <a:lvl4pPr marL="932825" indent="0">
              <a:buNone/>
              <a:defRPr>
                <a:latin typeface="Bariol Regular" charset="0"/>
                <a:ea typeface="Bariol Regular" charset="0"/>
                <a:cs typeface="Bariol Regular" charset="0"/>
              </a:defRPr>
            </a:lvl4pPr>
            <a:lvl5pPr marL="1243767" indent="0">
              <a:buNone/>
              <a:defRPr>
                <a:latin typeface="Bariol Regular" charset="0"/>
                <a:ea typeface="Bariol Regular" charset="0"/>
                <a:cs typeface="Bariol Regular" charset="0"/>
              </a:defRPr>
            </a:lvl5pPr>
          </a:lstStyle>
          <a:p>
            <a:pPr lvl="0"/>
            <a:r>
              <a:rPr lang="fr-FR" dirty="0"/>
              <a:t>Cliquez pour modifier le titre</a:t>
            </a:r>
          </a:p>
        </p:txBody>
      </p:sp>
      <p:sp>
        <p:nvSpPr>
          <p:cNvPr id="13" name="Espace réservé du contenu 2"/>
          <p:cNvSpPr>
            <a:spLocks noGrp="1"/>
          </p:cNvSpPr>
          <p:nvPr>
            <p:ph sz="quarter" idx="17"/>
          </p:nvPr>
        </p:nvSpPr>
        <p:spPr>
          <a:xfrm>
            <a:off x="4693549" y="2340704"/>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sp>
        <p:nvSpPr>
          <p:cNvPr id="14" name="Espace réservé du contenu 2"/>
          <p:cNvSpPr>
            <a:spLocks noGrp="1"/>
          </p:cNvSpPr>
          <p:nvPr>
            <p:ph sz="quarter" idx="18"/>
          </p:nvPr>
        </p:nvSpPr>
        <p:spPr>
          <a:xfrm>
            <a:off x="4693549" y="4259195"/>
            <a:ext cx="3992776" cy="1561909"/>
          </a:xfrm>
        </p:spPr>
        <p:txBody>
          <a:bodyPr>
            <a:normAutofit/>
          </a:bodyPr>
          <a:lstStyle>
            <a:lvl1pPr>
              <a:defRPr sz="953">
                <a:latin typeface="Calibri" panose="020F0502020204030204" pitchFamily="34" charset="0"/>
                <a:cs typeface="Calibri" panose="020F0502020204030204" pitchFamily="34" charset="0"/>
              </a:defRPr>
            </a:lvl1pPr>
            <a:lvl2pPr>
              <a:defRPr sz="953">
                <a:latin typeface="Calibri" panose="020F0502020204030204" pitchFamily="34" charset="0"/>
                <a:cs typeface="Calibri" panose="020F0502020204030204" pitchFamily="34" charset="0"/>
              </a:defRPr>
            </a:lvl2pPr>
            <a:lvl3pPr>
              <a:defRPr sz="953">
                <a:latin typeface="Calibri" panose="020F0502020204030204" pitchFamily="34" charset="0"/>
                <a:cs typeface="Calibri" panose="020F0502020204030204" pitchFamily="34" charset="0"/>
              </a:defRPr>
            </a:lvl3pPr>
            <a:lvl4pPr marL="1088296" indent="-155471" algn="l" defTabSz="621884" rtl="0" eaLnBrk="1" latinLnBrk="0" hangingPunct="1">
              <a:lnSpc>
                <a:spcPct val="90000"/>
              </a:lnSpc>
              <a:spcBef>
                <a:spcPts val="340"/>
              </a:spcBef>
              <a:buClr>
                <a:schemeClr val="accent6"/>
              </a:buClr>
              <a:buFont typeface="Arial"/>
              <a:buChar char="•"/>
              <a:defRPr lang="fr-FR" sz="953" kern="1200" dirty="0" smtClean="0">
                <a:solidFill>
                  <a:schemeClr val="tx1"/>
                </a:solidFill>
                <a:latin typeface="Calibri" panose="020F0502020204030204" pitchFamily="34" charset="0"/>
                <a:ea typeface="Calibri" charset="0"/>
                <a:cs typeface="Calibri" panose="020F0502020204030204" pitchFamily="34" charset="0"/>
              </a:defRPr>
            </a:lvl4pPr>
            <a:lvl5pPr marL="1399238" indent="-155471" algn="l" defTabSz="621884" rtl="0" eaLnBrk="1" latinLnBrk="0" hangingPunct="1">
              <a:lnSpc>
                <a:spcPct val="90000"/>
              </a:lnSpc>
              <a:spcBef>
                <a:spcPts val="340"/>
              </a:spcBef>
              <a:buClr>
                <a:schemeClr val="accent6"/>
              </a:buClr>
              <a:buFont typeface="Arial"/>
              <a:buChar char="•"/>
              <a:defRPr lang="fr-FR" sz="953" kern="1200" dirty="0">
                <a:solidFill>
                  <a:schemeClr val="tx1"/>
                </a:solidFill>
                <a:latin typeface="Calibri" panose="020F0502020204030204" pitchFamily="34" charset="0"/>
                <a:ea typeface="Calibri" charset="0"/>
                <a:cs typeface="Calibri" panose="020F0502020204030204" pitchFamily="34" charset="0"/>
              </a:defRPr>
            </a:lvl5pPr>
          </a:lstStyle>
          <a:p>
            <a:pPr lvl="0"/>
            <a:r>
              <a:rPr lang="fr-FR"/>
              <a:t>Cliquez pour modifier les styles du texte du masque</a:t>
            </a:r>
          </a:p>
        </p:txBody>
      </p:sp>
      <p:pic>
        <p:nvPicPr>
          <p:cNvPr id="15" name="Image 14"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1710622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_Intercalaire">
    <p:spTree>
      <p:nvGrpSpPr>
        <p:cNvPr id="1" name=""/>
        <p:cNvGrpSpPr/>
        <p:nvPr/>
      </p:nvGrpSpPr>
      <p:grpSpPr>
        <a:xfrm>
          <a:off x="0" y="0"/>
          <a:ext cx="0" cy="0"/>
          <a:chOff x="0" y="0"/>
          <a:chExt cx="0" cy="0"/>
        </a:xfrm>
      </p:grpSpPr>
      <p:pic>
        <p:nvPicPr>
          <p:cNvPr id="5" name="Image 4"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6" name="Image 5"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7" name="Image 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8" name="Image 7"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9" name="Image 8"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10" name="Image 9"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11" name="Image 10"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12" name="Image 1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13" name="Image 12"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14" name="Image 1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15" name="Image 14"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16" name="Image 15"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pic>
        <p:nvPicPr>
          <p:cNvPr id="17" name="Image 16"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1726413"/>
            <a:ext cx="1117022" cy="882264"/>
          </a:xfrm>
          <a:prstGeom prst="rect">
            <a:avLst/>
          </a:prstGeom>
        </p:spPr>
      </p:pic>
      <p:pic>
        <p:nvPicPr>
          <p:cNvPr id="18" name="Image 17"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r="5255"/>
          <a:stretch/>
        </p:blipFill>
        <p:spPr>
          <a:xfrm>
            <a:off x="8026978" y="0"/>
            <a:ext cx="1117022" cy="830644"/>
          </a:xfrm>
          <a:prstGeom prst="rect">
            <a:avLst/>
          </a:prstGeom>
        </p:spPr>
      </p:pic>
      <p:pic>
        <p:nvPicPr>
          <p:cNvPr id="19" name="Image 18" descr="gimmick gris.jpg"/>
          <p:cNvPicPr>
            <a:picLocks noChangeAspect="1"/>
          </p:cNvPicPr>
          <p:nvPr/>
        </p:nvPicPr>
        <p:blipFill rotWithShape="1">
          <a:blip r:embed="rId2">
            <a:extLst>
              <a:ext uri="{28A0092B-C50C-407E-A947-70E740481C1C}">
                <a14:useLocalDpi xmlns:a14="http://schemas.microsoft.com/office/drawing/2010/main" val="0"/>
              </a:ext>
            </a:extLst>
          </a:blip>
          <a:srcRect r="5255"/>
          <a:stretch/>
        </p:blipFill>
        <p:spPr>
          <a:xfrm>
            <a:off x="8026978" y="864797"/>
            <a:ext cx="1117022" cy="882264"/>
          </a:xfrm>
          <a:prstGeom prst="rect">
            <a:avLst/>
          </a:prstGeom>
        </p:spPr>
      </p:pic>
      <p:pic>
        <p:nvPicPr>
          <p:cNvPr id="20" name="Image 19" descr="gimmick gris.jpg"/>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948781" y="1"/>
            <a:ext cx="1178972" cy="441132"/>
          </a:xfrm>
          <a:prstGeom prst="rect">
            <a:avLst/>
          </a:prstGeom>
        </p:spPr>
      </p:pic>
      <p:pic>
        <p:nvPicPr>
          <p:cNvPr id="21" name="Image 20"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107" y="404522"/>
            <a:ext cx="1178972" cy="882264"/>
          </a:xfrm>
          <a:prstGeom prst="rect">
            <a:avLst/>
          </a:prstGeom>
        </p:spPr>
      </p:pic>
      <p:pic>
        <p:nvPicPr>
          <p:cNvPr id="22" name="Image 21"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781" y="1278693"/>
            <a:ext cx="1178972" cy="882264"/>
          </a:xfrm>
          <a:prstGeom prst="rect">
            <a:avLst/>
          </a:prstGeom>
        </p:spPr>
      </p:pic>
      <p:pic>
        <p:nvPicPr>
          <p:cNvPr id="23" name="Image 22" descr="gimmick gris.jpg"/>
          <p:cNvPicPr>
            <a:picLocks noChangeAspect="1"/>
          </p:cNvPicPr>
          <p:nvPr/>
        </p:nvPicPr>
        <p:blipFill rotWithShape="1">
          <a:blip r:embed="rId2">
            <a:extLst>
              <a:ext uri="{28A0092B-C50C-407E-A947-70E740481C1C}">
                <a14:useLocalDpi xmlns:a14="http://schemas.microsoft.com/office/drawing/2010/main" val="0"/>
              </a:ext>
            </a:extLst>
          </a:blip>
          <a:srcRect t="5850"/>
          <a:stretch/>
        </p:blipFill>
        <p:spPr>
          <a:xfrm>
            <a:off x="5910371" y="0"/>
            <a:ext cx="1178972" cy="830644"/>
          </a:xfrm>
          <a:prstGeom prst="rect">
            <a:avLst/>
          </a:prstGeom>
        </p:spPr>
      </p:pic>
      <p:pic>
        <p:nvPicPr>
          <p:cNvPr id="24" name="Image 23"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371" y="815627"/>
            <a:ext cx="1178972" cy="882264"/>
          </a:xfrm>
          <a:prstGeom prst="rect">
            <a:avLst/>
          </a:prstGeom>
        </p:spPr>
      </p:pic>
      <p:pic>
        <p:nvPicPr>
          <p:cNvPr id="25" name="Image 24" descr="gimmick gris.jpg"/>
          <p:cNvPicPr>
            <a:picLocks noChangeAspect="1"/>
          </p:cNvPicPr>
          <p:nvPr/>
        </p:nvPicPr>
        <p:blipFill rotWithShape="1">
          <a:blip r:embed="rId2">
            <a:extLst>
              <a:ext uri="{28A0092B-C50C-407E-A947-70E740481C1C}">
                <a14:useLocalDpi xmlns:a14="http://schemas.microsoft.com/office/drawing/2010/main" val="0"/>
              </a:ext>
            </a:extLst>
          </a:blip>
          <a:srcRect t="63191"/>
          <a:stretch/>
        </p:blipFill>
        <p:spPr>
          <a:xfrm>
            <a:off x="4867555" y="1"/>
            <a:ext cx="1178972" cy="324753"/>
          </a:xfrm>
          <a:prstGeom prst="rect">
            <a:avLst/>
          </a:prstGeom>
        </p:spPr>
      </p:pic>
      <p:pic>
        <p:nvPicPr>
          <p:cNvPr id="26" name="Image 25" descr="gimmick gr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230" y="293781"/>
            <a:ext cx="1178972" cy="882264"/>
          </a:xfrm>
          <a:prstGeom prst="rect">
            <a:avLst/>
          </a:prstGeom>
        </p:spPr>
      </p:pic>
      <p:pic>
        <p:nvPicPr>
          <p:cNvPr id="27" name="Image 26" descr="gimmick gris.jpg"/>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3814414" y="-1"/>
            <a:ext cx="1178972" cy="765885"/>
          </a:xfrm>
          <a:prstGeom prst="rect">
            <a:avLst/>
          </a:prstGeom>
        </p:spPr>
      </p:pic>
      <p:pic>
        <p:nvPicPr>
          <p:cNvPr id="28" name="Image 27" descr="gimmick gris.jpg"/>
          <p:cNvPicPr>
            <a:picLocks noChangeAspect="1"/>
          </p:cNvPicPr>
          <p:nvPr/>
        </p:nvPicPr>
        <p:blipFill rotWithShape="1">
          <a:blip r:embed="rId2">
            <a:extLst>
              <a:ext uri="{28A0092B-C50C-407E-A947-70E740481C1C}">
                <a14:useLocalDpi xmlns:a14="http://schemas.microsoft.com/office/drawing/2010/main" val="0"/>
              </a:ext>
            </a:extLst>
          </a:blip>
          <a:srcRect t="66702" b="-1"/>
          <a:stretch/>
        </p:blipFill>
        <p:spPr>
          <a:xfrm>
            <a:off x="2761273" y="2"/>
            <a:ext cx="1178972" cy="293781"/>
          </a:xfrm>
          <a:prstGeom prst="rect">
            <a:avLst/>
          </a:prstGeom>
        </p:spPr>
      </p:pic>
    </p:spTree>
    <p:extLst>
      <p:ext uri="{BB962C8B-B14F-4D97-AF65-F5344CB8AC3E}">
        <p14:creationId xmlns:p14="http://schemas.microsoft.com/office/powerpoint/2010/main" val="1789498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34608-EBD5-C74B-B8F6-B64FB6E8AD8D}"/>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25CEFFF-CB11-6946-873D-CCAE2F29EF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43E8DF-D897-904B-8EC2-6EE4490207C2}"/>
              </a:ext>
            </a:extLst>
          </p:cNvPr>
          <p:cNvSpPr>
            <a:spLocks noGrp="1"/>
          </p:cNvSpPr>
          <p:nvPr>
            <p:ph type="dt" sz="half" idx="10"/>
          </p:nvPr>
        </p:nvSpPr>
        <p:spPr/>
        <p:txBody>
          <a:bodyPr/>
          <a:lstStyle/>
          <a:p>
            <a:fld id="{E4C5311B-0EAA-9A44-B985-CD30F76DAFC4}" type="datetimeFigureOut">
              <a:rPr lang="fr-FR" smtClean="0"/>
              <a:t>17/07/2025</a:t>
            </a:fld>
            <a:endParaRPr lang="fr-FR"/>
          </a:p>
        </p:txBody>
      </p:sp>
      <p:sp>
        <p:nvSpPr>
          <p:cNvPr id="5" name="Espace réservé du pied de page 4">
            <a:extLst>
              <a:ext uri="{FF2B5EF4-FFF2-40B4-BE49-F238E27FC236}">
                <a16:creationId xmlns:a16="http://schemas.microsoft.com/office/drawing/2014/main" id="{68AC3CF1-7CDE-CF4E-9725-41D96F9368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957CEF-9610-EB40-86C4-8631B5A5BDF0}"/>
              </a:ext>
            </a:extLst>
          </p:cNvPr>
          <p:cNvSpPr>
            <a:spLocks noGrp="1"/>
          </p:cNvSpPr>
          <p:nvPr>
            <p:ph type="sldNum" sz="quarter" idx="12"/>
          </p:nvPr>
        </p:nvSpPr>
        <p:spPr/>
        <p:txBody>
          <a:bodyPr/>
          <a:lstStyle/>
          <a:p>
            <a:fld id="{B7BC6F07-E839-1B4F-891E-AC860F8503FF}" type="slidenum">
              <a:rPr lang="fr-FR" smtClean="0"/>
              <a:t>‹N°›</a:t>
            </a:fld>
            <a:endParaRPr lang="fr-FR"/>
          </a:p>
        </p:txBody>
      </p:sp>
    </p:spTree>
    <p:extLst>
      <p:ext uri="{BB962C8B-B14F-4D97-AF65-F5344CB8AC3E}">
        <p14:creationId xmlns:p14="http://schemas.microsoft.com/office/powerpoint/2010/main" val="32985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7" name="Espace réservé du texte 6"/>
          <p:cNvSpPr>
            <a:spLocks noGrp="1"/>
          </p:cNvSpPr>
          <p:nvPr>
            <p:ph type="body" sz="quarter" idx="10" hasCustomPrompt="1"/>
          </p:nvPr>
        </p:nvSpPr>
        <p:spPr>
          <a:xfrm>
            <a:off x="554600" y="2683316"/>
            <a:ext cx="2932967" cy="2144643"/>
          </a:xfrm>
        </p:spPr>
        <p:txBody>
          <a:bodyPr>
            <a:noAutofit/>
          </a:bodyPr>
          <a:lstStyle>
            <a:lvl1pPr marL="0" indent="0" algn="just" defTabSz="354629" rtl="0" eaLnBrk="1" latinLnBrk="0" hangingPunct="1">
              <a:buNone/>
              <a:defRPr lang="fr-FR" sz="11290" b="1" kern="1200" dirty="0" smtClean="0">
                <a:solidFill>
                  <a:schemeClr val="accent5"/>
                </a:solidFill>
                <a:latin typeface="Calibri" charset="0"/>
                <a:ea typeface="Calibri" charset="0"/>
                <a:cs typeface="Calibri" charset="0"/>
              </a:defRPr>
            </a:lvl1pPr>
            <a:lvl2pPr marL="0" algn="just" defTabSz="354629" rtl="0" eaLnBrk="1" latinLnBrk="0" hangingPunct="1">
              <a:defRPr lang="fr-FR" sz="13534" kern="1200" dirty="0" smtClean="0">
                <a:solidFill>
                  <a:schemeClr val="accent5"/>
                </a:solidFill>
                <a:latin typeface="Calibri" charset="0"/>
                <a:ea typeface="Calibri" charset="0"/>
                <a:cs typeface="Calibri" charset="0"/>
              </a:defRPr>
            </a:lvl2pPr>
            <a:lvl3pPr marL="0" algn="just" defTabSz="354629" rtl="0" eaLnBrk="1" latinLnBrk="0" hangingPunct="1">
              <a:defRPr lang="fr-FR" sz="13534" kern="1200" dirty="0" smtClean="0">
                <a:solidFill>
                  <a:schemeClr val="accent5"/>
                </a:solidFill>
                <a:latin typeface="Calibri" charset="0"/>
                <a:ea typeface="Calibri" charset="0"/>
                <a:cs typeface="Calibri" charset="0"/>
              </a:defRPr>
            </a:lvl3pPr>
            <a:lvl4pPr marL="0" algn="just" defTabSz="354629" rtl="0" eaLnBrk="1" latinLnBrk="0" hangingPunct="1">
              <a:defRPr lang="fr-FR" sz="13534" kern="1200" dirty="0" smtClean="0">
                <a:solidFill>
                  <a:schemeClr val="accent5"/>
                </a:solidFill>
                <a:latin typeface="Calibri" charset="0"/>
                <a:ea typeface="Calibri" charset="0"/>
                <a:cs typeface="Calibri" charset="0"/>
              </a:defRPr>
            </a:lvl4pPr>
            <a:lvl5pPr marL="0" algn="just" defTabSz="354629" rtl="0" eaLnBrk="1" latinLnBrk="0" hangingPunct="1">
              <a:defRPr lang="fr-FR" sz="13534" kern="1200" dirty="0">
                <a:solidFill>
                  <a:schemeClr val="accent5"/>
                </a:solidFill>
                <a:latin typeface="Calibri" charset="0"/>
                <a:ea typeface="Calibri" charset="0"/>
                <a:cs typeface="Calibri" charset="0"/>
              </a:defRPr>
            </a:lvl5pPr>
          </a:lstStyle>
          <a:p>
            <a:pPr lvl="0"/>
            <a:r>
              <a:rPr lang="fr-FR" dirty="0"/>
              <a:t>#1</a:t>
            </a:r>
          </a:p>
        </p:txBody>
      </p:sp>
      <p:sp>
        <p:nvSpPr>
          <p:cNvPr id="9" name="Espace réservé du texte 8"/>
          <p:cNvSpPr>
            <a:spLocks noGrp="1"/>
          </p:cNvSpPr>
          <p:nvPr>
            <p:ph type="body" sz="quarter" idx="11" hasCustomPrompt="1"/>
          </p:nvPr>
        </p:nvSpPr>
        <p:spPr>
          <a:xfrm>
            <a:off x="2672714" y="2584269"/>
            <a:ext cx="5395490" cy="1918635"/>
          </a:xfrm>
        </p:spPr>
        <p:txBody>
          <a:bodyPr anchor="b">
            <a:normAutofit/>
          </a:bodyPr>
          <a:lstStyle>
            <a:lvl1pPr marL="0" indent="0">
              <a:buNone/>
              <a:defRPr sz="4081">
                <a:latin typeface="Calibri" charset="0"/>
                <a:ea typeface="Calibri" charset="0"/>
                <a:cs typeface="Calibri" charset="0"/>
              </a:defRPr>
            </a:lvl1pPr>
            <a:lvl2pPr marL="310942" indent="0">
              <a:buNone/>
              <a:defRPr>
                <a:latin typeface="Calibri" charset="0"/>
                <a:ea typeface="Calibri" charset="0"/>
                <a:cs typeface="Calibri" charset="0"/>
              </a:defRPr>
            </a:lvl2pPr>
            <a:lvl3pPr marL="621884" indent="0">
              <a:buNone/>
              <a:defRPr>
                <a:latin typeface="Calibri" charset="0"/>
                <a:ea typeface="Calibri" charset="0"/>
                <a:cs typeface="Calibri" charset="0"/>
              </a:defRPr>
            </a:lvl3pPr>
            <a:lvl4pPr marL="932825" indent="0">
              <a:buNone/>
              <a:defRPr>
                <a:latin typeface="Calibri" charset="0"/>
                <a:ea typeface="Calibri" charset="0"/>
                <a:cs typeface="Calibri" charset="0"/>
              </a:defRPr>
            </a:lvl4pPr>
            <a:lvl5pPr marL="1243767" indent="0">
              <a:buNone/>
              <a:defRPr>
                <a:latin typeface="Calibri" charset="0"/>
                <a:ea typeface="Calibri" charset="0"/>
                <a:cs typeface="Calibri" charset="0"/>
              </a:defRPr>
            </a:lvl5pPr>
          </a:lstStyle>
          <a:p>
            <a:pPr lvl="0"/>
            <a:r>
              <a:rPr lang="fr-FR" dirty="0"/>
              <a:t>Titre</a:t>
            </a:r>
          </a:p>
        </p:txBody>
      </p:sp>
      <p:pic>
        <p:nvPicPr>
          <p:cNvPr id="11" name="Image 1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Tree>
    <p:extLst>
      <p:ext uri="{BB962C8B-B14F-4D97-AF65-F5344CB8AC3E}">
        <p14:creationId xmlns:p14="http://schemas.microsoft.com/office/powerpoint/2010/main" val="376066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 bref_vide">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POINTS FORTS DE NOTRE PROPOSITION</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cxnSp>
        <p:nvCxnSpPr>
          <p:cNvPr id="10" name="Connecteur droit 9"/>
          <p:cNvCxnSpPr>
            <a:endCxn id="35" idx="0"/>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bg1"/>
                </a:solidFill>
                <a:latin typeface="Bariol Regular" charset="0"/>
                <a:ea typeface="Bariol Regular" charset="0"/>
                <a:cs typeface="Bariol Regular" charset="0"/>
              </a:defRPr>
            </a:lvl1pPr>
          </a:lstStyle>
          <a:p>
            <a:r>
              <a:rPr lang="fr-FR" sz="748" b="1" dirty="0">
                <a:latin typeface="Calibri" charset="0"/>
                <a:ea typeface="Calibri" charset="0"/>
                <a:cs typeface="Calibri" charset="0"/>
              </a:rPr>
              <a:t>En bref</a:t>
            </a:r>
          </a:p>
        </p:txBody>
      </p:sp>
      <p:sp>
        <p:nvSpPr>
          <p:cNvPr id="13" name="Ellipse 12"/>
          <p:cNvSpPr/>
          <p:nvPr/>
        </p:nvSpPr>
        <p:spPr>
          <a:xfrm>
            <a:off x="59251" y="957610"/>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18" name="ZoneTexte 17"/>
          <p:cNvSpPr txBox="1"/>
          <p:nvPr/>
        </p:nvSpPr>
        <p:spPr>
          <a:xfrm rot="19500000">
            <a:off x="198947" y="1484478"/>
            <a:ext cx="621279" cy="207429"/>
          </a:xfrm>
          <a:prstGeom prst="rect">
            <a:avLst/>
          </a:prstGeom>
          <a:noFill/>
          <a:ln>
            <a:noFill/>
            <a:prstDash val="sysDash"/>
          </a:ln>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Contexte</a:t>
            </a:r>
          </a:p>
        </p:txBody>
      </p:sp>
      <p:sp>
        <p:nvSpPr>
          <p:cNvPr id="19" name="ZoneTexte 18"/>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22" name="ZoneTexte 21"/>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23" name="ZoneTexte 22"/>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24" name="ZoneTexte 23"/>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25" name="Ellipse 24"/>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6" name="Ellipse 25"/>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7" name="Ellipse 26"/>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8" name="Ellipse 27"/>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29" name="Ellipse 28"/>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0" name="Ellipse 29"/>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1" name="ZoneTexte 30"/>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32" name="Ellipse 31"/>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4" name="ZoneTexte 33"/>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35" name="Ellipse 34"/>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6" name="ZoneTexte 35"/>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911890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xt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COMPRÉHENSION DU CONTEXTE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contenu 3"/>
          <p:cNvSpPr>
            <a:spLocks noGrp="1"/>
          </p:cNvSpPr>
          <p:nvPr>
            <p:ph sz="half" idx="2"/>
          </p:nvPr>
        </p:nvSpPr>
        <p:spPr>
          <a:xfrm>
            <a:off x="999553" y="1973446"/>
            <a:ext cx="7157039" cy="4015729"/>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cxnSp>
        <p:nvCxnSpPr>
          <p:cNvPr id="36" name="Connecteur droit 35"/>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8" name="Ellipse 37"/>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8947" y="1484478"/>
            <a:ext cx="621279" cy="207429"/>
          </a:xfrm>
          <a:prstGeom prst="rect">
            <a:avLst/>
          </a:prstGeom>
          <a:noFill/>
        </p:spPr>
        <p:txBody>
          <a:bodyPr wrap="square" rtlCol="0">
            <a:spAutoFit/>
          </a:bodyPr>
          <a:lstStyle>
            <a:defPPr>
              <a:defRPr lang="fr-FR"/>
            </a:defPPr>
            <a:lvl1pPr>
              <a:defRPr sz="1100" b="1">
                <a:solidFill>
                  <a:schemeClr val="bg1"/>
                </a:solidFill>
                <a:latin typeface="Calibri" charset="0"/>
                <a:ea typeface="Calibri" charset="0"/>
                <a:cs typeface="Calibri" charset="0"/>
              </a:defRPr>
            </a:lvl1pPr>
          </a:lstStyle>
          <a:p>
            <a:pPr lvl="0"/>
            <a:r>
              <a:rPr lang="fr-FR" sz="748" dirty="0"/>
              <a:t>Contexte</a:t>
            </a:r>
          </a:p>
        </p:txBody>
      </p:sp>
      <p:sp>
        <p:nvSpPr>
          <p:cNvPr id="40" name="ZoneTexte 39"/>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3" name="ZoneTexte 42"/>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44" name="Ellipse 43"/>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1646139"/>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ZoneTexte 49"/>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1" name="Ellipse 50"/>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3" name="Ellipse 52"/>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0659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xt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COMPRÉHENSION DU CONTEXTE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42" name="Connecteur droit 41"/>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44" name="Ellipse 43"/>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ZoneTexte 44"/>
          <p:cNvSpPr txBox="1"/>
          <p:nvPr/>
        </p:nvSpPr>
        <p:spPr>
          <a:xfrm rot="19500000">
            <a:off x="198947" y="1484478"/>
            <a:ext cx="621279" cy="207429"/>
          </a:xfrm>
          <a:prstGeom prst="rect">
            <a:avLst/>
          </a:prstGeom>
          <a:noFill/>
        </p:spPr>
        <p:txBody>
          <a:bodyPr wrap="square" rtlCol="0">
            <a:spAutoFit/>
          </a:bodyPr>
          <a:lstStyle>
            <a:defPPr>
              <a:defRPr lang="fr-FR"/>
            </a:defPPr>
            <a:lvl1pPr>
              <a:defRPr sz="1100" b="1">
                <a:solidFill>
                  <a:schemeClr val="bg1"/>
                </a:solidFill>
                <a:latin typeface="Calibri" charset="0"/>
                <a:ea typeface="Calibri" charset="0"/>
                <a:cs typeface="Calibri" charset="0"/>
              </a:defRPr>
            </a:lvl1pPr>
          </a:lstStyle>
          <a:p>
            <a:pPr lvl="0"/>
            <a:r>
              <a:rPr lang="fr-FR" sz="748" dirty="0"/>
              <a:t>Contexte</a:t>
            </a:r>
          </a:p>
        </p:txBody>
      </p:sp>
      <p:sp>
        <p:nvSpPr>
          <p:cNvPr id="46" name="ZoneTexte 45"/>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7" name="ZoneTexte 46"/>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8" name="ZoneTexte 47"/>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9" name="ZoneTexte 48"/>
          <p:cNvSpPr txBox="1"/>
          <p:nvPr/>
        </p:nvSpPr>
        <p:spPr>
          <a:xfrm rot="19500000">
            <a:off x="194458" y="2155950"/>
            <a:ext cx="65413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Demande</a:t>
            </a:r>
            <a:endParaRPr lang="fr-FR" sz="748" dirty="0">
              <a:solidFill>
                <a:schemeClr val="accent1">
                  <a:lumMod val="40000"/>
                  <a:lumOff val="60000"/>
                </a:schemeClr>
              </a:solidFill>
              <a:latin typeface="Calibri" charset="0"/>
              <a:ea typeface="Calibri" charset="0"/>
              <a:cs typeface="Calibri" charset="0"/>
            </a:endParaRPr>
          </a:p>
        </p:txBody>
      </p:sp>
      <p:sp>
        <p:nvSpPr>
          <p:cNvPr id="50" name="Ellipse 49"/>
          <p:cNvSpPr/>
          <p:nvPr/>
        </p:nvSpPr>
        <p:spPr>
          <a:xfrm>
            <a:off x="59251" y="233467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1" name="Ellipse 50"/>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Ellipse 51"/>
          <p:cNvSpPr/>
          <p:nvPr/>
        </p:nvSpPr>
        <p:spPr>
          <a:xfrm>
            <a:off x="59251" y="1646139"/>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3" name="Ellipse 52"/>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Ellipse 53"/>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5" name="Ellipse 54"/>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6" name="ZoneTexte 55"/>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7" name="Ellipse 56"/>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8" name="ZoneTexte 57"/>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9" name="Ellipse 58"/>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0" name="ZoneTexte 59"/>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5093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ande_1">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DEMANDE EXPRIMÉE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14"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6"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7"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20"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pic>
        <p:nvPicPr>
          <p:cNvPr id="21" name="Image 20"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35" name="Espace réservé du contenu 3"/>
          <p:cNvSpPr>
            <a:spLocks noGrp="1"/>
          </p:cNvSpPr>
          <p:nvPr>
            <p:ph sz="half" idx="2"/>
          </p:nvPr>
        </p:nvSpPr>
        <p:spPr>
          <a:xfrm>
            <a:off x="999553" y="1973446"/>
            <a:ext cx="7157039" cy="4015729"/>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cxnSp>
        <p:nvCxnSpPr>
          <p:cNvPr id="36" name="Connecteur droit 35"/>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38" name="Ellipse 37"/>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39" name="ZoneTexte 38"/>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40" name="ZoneTexte 39"/>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41" name="ZoneTexte 40"/>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42" name="ZoneTexte 41"/>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43" name="ZoneTexte 42"/>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Demande</a:t>
            </a:r>
          </a:p>
        </p:txBody>
      </p:sp>
      <p:sp>
        <p:nvSpPr>
          <p:cNvPr id="44" name="Ellipse 43"/>
          <p:cNvSpPr/>
          <p:nvPr/>
        </p:nvSpPr>
        <p:spPr>
          <a:xfrm>
            <a:off x="59251" y="233467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5" name="Ellipse 44"/>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6" name="Ellipse 45"/>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7" name="Ellipse 46"/>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8" name="Ellipse 47"/>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49" name="Ellipse 48"/>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0" name="ZoneTexte 49"/>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51" name="Ellipse 50"/>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2" name="ZoneTexte 51"/>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53" name="Ellipse 52"/>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54" name="ZoneTexte 53"/>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192544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ande_2">
    <p:spTree>
      <p:nvGrpSpPr>
        <p:cNvPr id="1" name=""/>
        <p:cNvGrpSpPr/>
        <p:nvPr/>
      </p:nvGrpSpPr>
      <p:grpSpPr>
        <a:xfrm>
          <a:off x="0" y="0"/>
          <a:ext cx="0" cy="0"/>
          <a:chOff x="0" y="0"/>
          <a:chExt cx="0" cy="0"/>
        </a:xfrm>
      </p:grpSpPr>
      <p:sp>
        <p:nvSpPr>
          <p:cNvPr id="15" name="Titre 1"/>
          <p:cNvSpPr>
            <a:spLocks noGrp="1"/>
          </p:cNvSpPr>
          <p:nvPr>
            <p:ph type="title" hasCustomPrompt="1"/>
          </p:nvPr>
        </p:nvSpPr>
        <p:spPr>
          <a:xfrm>
            <a:off x="999552" y="181401"/>
            <a:ext cx="7157039" cy="1092322"/>
          </a:xfrm>
          <a:prstGeom prst="rect">
            <a:avLst/>
          </a:prstGeom>
          <a:ln>
            <a:noFill/>
          </a:ln>
        </p:spPr>
        <p:txBody>
          <a:bodyPr>
            <a:normAutofit/>
          </a:bodyPr>
          <a:lstStyle>
            <a:lvl1pPr>
              <a:defRPr sz="1904" b="1" i="0">
                <a:latin typeface="Calibri" charset="0"/>
                <a:ea typeface="Calibri" charset="0"/>
                <a:cs typeface="Calibri" charset="0"/>
              </a:defRPr>
            </a:lvl1pPr>
          </a:lstStyle>
          <a:p>
            <a:r>
              <a:rPr lang="fr-FR" dirty="0"/>
              <a:t>DEMANDE EXPRIMÉE</a:t>
            </a:r>
          </a:p>
        </p:txBody>
      </p:sp>
      <p:cxnSp>
        <p:nvCxnSpPr>
          <p:cNvPr id="33" name="Connecteur droit 32"/>
          <p:cNvCxnSpPr/>
          <p:nvPr/>
        </p:nvCxnSpPr>
        <p:spPr>
          <a:xfrm>
            <a:off x="1093574" y="1289823"/>
            <a:ext cx="1161050" cy="0"/>
          </a:xfrm>
          <a:prstGeom prst="line">
            <a:avLst/>
          </a:prstGeom>
          <a:ln w="28575">
            <a:solidFill>
              <a:schemeClr val="accent5"/>
            </a:solidFill>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0" y="0"/>
            <a:ext cx="8039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24" dirty="0">
              <a:solidFill>
                <a:schemeClr val="bg1"/>
              </a:solidFill>
            </a:endParaRPr>
          </a:p>
        </p:txBody>
      </p:sp>
      <p:sp>
        <p:nvSpPr>
          <p:cNvPr id="21" name="Espace réservé du contenu 3"/>
          <p:cNvSpPr>
            <a:spLocks noGrp="1"/>
          </p:cNvSpPr>
          <p:nvPr>
            <p:ph sz="half" idx="2"/>
          </p:nvPr>
        </p:nvSpPr>
        <p:spPr>
          <a:xfrm>
            <a:off x="1195859" y="2352745"/>
            <a:ext cx="3449327" cy="3636430"/>
          </a:xfrm>
        </p:spPr>
        <p:txBody>
          <a:bodyPr lIns="36000" rIns="36000">
            <a:normAutofit/>
          </a:bodyPr>
          <a:lstStyle>
            <a:lvl1pPr marL="0" marR="0" indent="0" algn="l" defTabSz="354629" rtl="0" eaLnBrk="1" fontAlgn="auto" latinLnBrk="0" hangingPunct="1">
              <a:lnSpc>
                <a:spcPct val="100000"/>
              </a:lnSpc>
              <a:spcBef>
                <a:spcPct val="20000"/>
              </a:spcBef>
              <a:spcAft>
                <a:spcPts val="0"/>
              </a:spcAft>
              <a:buClrTx/>
              <a:buSzTx/>
              <a:buFont typeface=".AppleSystemUIFont" charset="-120"/>
              <a:buNone/>
              <a:tabLst/>
              <a:defRPr sz="748" baseline="0">
                <a:latin typeface="Calibri" charset="0"/>
                <a:ea typeface="Calibri" charset="0"/>
                <a:cs typeface="Calibri" charset="0"/>
              </a:defRPr>
            </a:lvl1pPr>
            <a:lvl2pPr>
              <a:defRPr sz="884"/>
            </a:lvl2pPr>
            <a:lvl3pPr>
              <a:defRPr sz="884"/>
            </a:lvl3pPr>
            <a:lvl4pPr>
              <a:defRPr sz="884"/>
            </a:lvl4pPr>
            <a:lvl5pPr>
              <a:defRPr sz="884"/>
            </a:lvl5pPr>
            <a:lvl6pPr>
              <a:defRPr sz="1224"/>
            </a:lvl6pPr>
            <a:lvl7pPr>
              <a:defRPr sz="1224"/>
            </a:lvl7pPr>
            <a:lvl8pPr>
              <a:defRPr sz="1224"/>
            </a:lvl8pPr>
            <a:lvl9pPr>
              <a:defRPr sz="1224"/>
            </a:lvl9pPr>
          </a:lstStyle>
          <a:p>
            <a:pPr marL="0" marR="0" lvl="0" indent="0" algn="l" defTabSz="354629" rtl="0" eaLnBrk="1" fontAlgn="auto" latinLnBrk="0" hangingPunct="1">
              <a:lnSpc>
                <a:spcPct val="100000"/>
              </a:lnSpc>
              <a:spcBef>
                <a:spcPct val="20000"/>
              </a:spcBef>
              <a:spcAft>
                <a:spcPts val="0"/>
              </a:spcAft>
              <a:buClrTx/>
              <a:buSzTx/>
              <a:tabLst/>
              <a:defRPr/>
            </a:pPr>
            <a:r>
              <a:rPr lang="fr-FR"/>
              <a:t>Cliquez pour modifier les styles du texte du masque</a:t>
            </a:r>
          </a:p>
        </p:txBody>
      </p:sp>
      <p:sp>
        <p:nvSpPr>
          <p:cNvPr id="22" name="Espace réservé du contenu 5"/>
          <p:cNvSpPr>
            <a:spLocks noGrp="1"/>
          </p:cNvSpPr>
          <p:nvPr>
            <p:ph sz="quarter" idx="4"/>
          </p:nvPr>
        </p:nvSpPr>
        <p:spPr>
          <a:xfrm>
            <a:off x="5142254" y="2352745"/>
            <a:ext cx="3449327" cy="3633766"/>
          </a:xfrm>
        </p:spPr>
        <p:txBody>
          <a:bodyPr lIns="36000" rIns="72000">
            <a:normAutofit/>
          </a:bodyPr>
          <a:lstStyle>
            <a:lvl1pPr marL="0" indent="0" algn="l" defTabSz="354629" rtl="0" eaLnBrk="1" latinLnBrk="0" hangingPunct="1">
              <a:spcBef>
                <a:spcPct val="20000"/>
              </a:spcBef>
              <a:buFont typeface="Arial"/>
              <a:buNone/>
              <a:defRPr lang="fr-FR" sz="748" kern="1200" smtClean="0">
                <a:solidFill>
                  <a:schemeClr val="tx1"/>
                </a:solidFill>
                <a:latin typeface="Calibri" charset="0"/>
                <a:ea typeface="Calibri" charset="0"/>
                <a:cs typeface="Calibri" charset="0"/>
              </a:defRPr>
            </a:lvl1pPr>
            <a:lvl2pPr marL="35462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2pPr>
            <a:lvl3pPr marL="709259"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3pPr>
            <a:lvl4pPr marL="1063887" indent="0" algn="l" defTabSz="354629" rtl="0" eaLnBrk="1" latinLnBrk="0" hangingPunct="1">
              <a:spcBef>
                <a:spcPct val="20000"/>
              </a:spcBef>
              <a:buFont typeface="Arial"/>
              <a:buNone/>
              <a:defRPr lang="fr-FR" sz="884" kern="1200" dirty="0" smtClean="0">
                <a:solidFill>
                  <a:schemeClr val="tx1"/>
                </a:solidFill>
                <a:latin typeface="+mn-lt"/>
                <a:ea typeface="+mn-ea"/>
                <a:cs typeface="+mn-cs"/>
              </a:defRPr>
            </a:lvl4pPr>
            <a:lvl5pPr marL="1418516" indent="0" algn="l" defTabSz="354629" rtl="0" eaLnBrk="1" latinLnBrk="0" hangingPunct="1">
              <a:spcBef>
                <a:spcPct val="20000"/>
              </a:spcBef>
              <a:buFont typeface="Arial"/>
              <a:buNone/>
              <a:defRPr lang="fr-FR" sz="884" kern="1200" dirty="0">
                <a:solidFill>
                  <a:schemeClr val="tx1"/>
                </a:solidFill>
                <a:latin typeface="+mn-lt"/>
                <a:ea typeface="+mn-ea"/>
                <a:cs typeface="+mn-cs"/>
              </a:defRPr>
            </a:lvl5pPr>
            <a:lvl6pPr>
              <a:defRPr sz="1224"/>
            </a:lvl6pPr>
            <a:lvl7pPr>
              <a:defRPr sz="1224"/>
            </a:lvl7pPr>
            <a:lvl8pPr>
              <a:defRPr sz="1224"/>
            </a:lvl8pPr>
            <a:lvl9pPr>
              <a:defRPr sz="1224"/>
            </a:lvl9pPr>
          </a:lstStyle>
          <a:p>
            <a:pPr lvl="0"/>
            <a:r>
              <a:rPr lang="fr-FR"/>
              <a:t>Cliquez pour modifier les styles du texte du masque</a:t>
            </a:r>
          </a:p>
        </p:txBody>
      </p:sp>
      <p:pic>
        <p:nvPicPr>
          <p:cNvPr id="23" name="Image 22" descr="Logo LMD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8205" y="201695"/>
            <a:ext cx="516099" cy="562501"/>
          </a:xfrm>
          <a:prstGeom prst="rect">
            <a:avLst/>
          </a:prstGeom>
        </p:spPr>
      </p:pic>
      <p:sp>
        <p:nvSpPr>
          <p:cNvPr id="12" name="Espace réservé du numéro de diapositive 5"/>
          <p:cNvSpPr>
            <a:spLocks noGrp="1"/>
          </p:cNvSpPr>
          <p:nvPr>
            <p:ph type="sldNum" sz="quarter" idx="12"/>
          </p:nvPr>
        </p:nvSpPr>
        <p:spPr>
          <a:xfrm>
            <a:off x="7860304" y="6381335"/>
            <a:ext cx="731277" cy="365125"/>
          </a:xfrm>
        </p:spPr>
        <p:txBody>
          <a:bodyPr/>
          <a:lstStyle>
            <a:lvl1pPr>
              <a:defRPr>
                <a:latin typeface="Calibri" charset="0"/>
                <a:ea typeface="Calibri" charset="0"/>
                <a:cs typeface="Calibri" charset="0"/>
              </a:defRPr>
            </a:lvl1pPr>
          </a:lstStyle>
          <a:p>
            <a:fld id="{B7BC6F07-E839-1B4F-891E-AC860F8503FF}" type="slidenum">
              <a:rPr lang="fr-FR" smtClean="0"/>
              <a:t>‹N°›</a:t>
            </a:fld>
            <a:endParaRPr lang="fr-FR"/>
          </a:p>
        </p:txBody>
      </p:sp>
      <p:sp>
        <p:nvSpPr>
          <p:cNvPr id="13" name="Espace réservé du pied de page 4"/>
          <p:cNvSpPr txBox="1">
            <a:spLocks/>
          </p:cNvSpPr>
          <p:nvPr/>
        </p:nvSpPr>
        <p:spPr>
          <a:xfrm>
            <a:off x="6778930" y="6381335"/>
            <a:ext cx="791690" cy="365125"/>
          </a:xfrm>
          <a:prstGeom prst="rect">
            <a:avLst/>
          </a:prstGeom>
        </p:spPr>
        <p:txBody>
          <a:bodyPr vert="horz" lIns="70926" tIns="35463" rIns="70926" bIns="35463" rtlCol="0" anchor="ctr"/>
          <a:lstStyle>
            <a:defPPr>
              <a:defRPr lang="fr-FR"/>
            </a:defPPr>
            <a:lvl1pPr marL="0" algn="l" defTabSz="521437" rtl="0" eaLnBrk="1" latinLnBrk="0" hangingPunct="1">
              <a:defRPr sz="1000" b="0" i="0" kern="1200">
                <a:solidFill>
                  <a:schemeClr val="tx1">
                    <a:tint val="75000"/>
                  </a:schemeClr>
                </a:solidFill>
                <a:latin typeface="Bariol-Regular"/>
                <a:ea typeface="+mn-ea"/>
                <a:cs typeface="Bariol-Regular"/>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ctr"/>
            <a:endParaRPr lang="fr-FR" sz="680" dirty="0">
              <a:latin typeface="Calibri" charset="0"/>
              <a:ea typeface="Calibri" charset="0"/>
              <a:cs typeface="Calibri" charset="0"/>
            </a:endParaRPr>
          </a:p>
        </p:txBody>
      </p:sp>
      <p:sp>
        <p:nvSpPr>
          <p:cNvPr id="18" name="Date Placeholder 3"/>
          <p:cNvSpPr>
            <a:spLocks noGrp="1"/>
          </p:cNvSpPr>
          <p:nvPr>
            <p:ph type="dt" sz="half" idx="15"/>
          </p:nvPr>
        </p:nvSpPr>
        <p:spPr>
          <a:xfrm>
            <a:off x="6630053" y="6381335"/>
            <a:ext cx="1197326" cy="365125"/>
          </a:xfrm>
          <a:prstGeom prst="rect">
            <a:avLst/>
          </a:prstGeom>
        </p:spPr>
        <p:txBody>
          <a:bodyPr vert="horz" lIns="101882" tIns="50941" rIns="101882" bIns="50941" rtlCol="0" anchor="ctr"/>
          <a:lstStyle>
            <a:lvl1pPr algn="r">
              <a:defRPr sz="680">
                <a:solidFill>
                  <a:schemeClr val="tx1">
                    <a:tint val="75000"/>
                  </a:schemeClr>
                </a:solidFill>
                <a:latin typeface="Calibri" charset="0"/>
                <a:ea typeface="Calibri" charset="0"/>
                <a:cs typeface="Calibri" charset="0"/>
              </a:defRPr>
            </a:lvl1pPr>
          </a:lstStyle>
          <a:p>
            <a:fld id="{E4C5311B-0EAA-9A44-B985-CD30F76DAFC4}" type="datetimeFigureOut">
              <a:rPr lang="fr-FR" smtClean="0"/>
              <a:t>17/07/2025</a:t>
            </a:fld>
            <a:endParaRPr lang="fr-FR"/>
          </a:p>
        </p:txBody>
      </p:sp>
      <p:sp>
        <p:nvSpPr>
          <p:cNvPr id="19" name="Espace réservé du pied de page 4"/>
          <p:cNvSpPr>
            <a:spLocks noGrp="1"/>
          </p:cNvSpPr>
          <p:nvPr>
            <p:ph type="ftr" sz="quarter" idx="3"/>
          </p:nvPr>
        </p:nvSpPr>
        <p:spPr>
          <a:xfrm>
            <a:off x="1195859" y="6381335"/>
            <a:ext cx="5120062" cy="365125"/>
          </a:xfrm>
          <a:prstGeom prst="rect">
            <a:avLst/>
          </a:prstGeom>
        </p:spPr>
        <p:txBody>
          <a:bodyPr vert="horz" lIns="104287" tIns="52144" rIns="104287" bIns="52144" rtlCol="0" anchor="ctr"/>
          <a:lstStyle>
            <a:lvl1pPr algn="l">
              <a:defRPr sz="680" b="0" i="0">
                <a:solidFill>
                  <a:schemeClr val="tx1">
                    <a:tint val="75000"/>
                  </a:schemeClr>
                </a:solidFill>
                <a:latin typeface="Calibri" charset="0"/>
                <a:ea typeface="Calibri" charset="0"/>
                <a:cs typeface="Calibri" charset="0"/>
              </a:defRPr>
            </a:lvl1pPr>
          </a:lstStyle>
          <a:p>
            <a:endParaRPr lang="fr-FR"/>
          </a:p>
        </p:txBody>
      </p:sp>
      <p:cxnSp>
        <p:nvCxnSpPr>
          <p:cNvPr id="59" name="Connecteur droit 58"/>
          <p:cNvCxnSpPr/>
          <p:nvPr/>
        </p:nvCxnSpPr>
        <p:spPr>
          <a:xfrm flipH="1">
            <a:off x="139546" y="1153479"/>
            <a:ext cx="12098" cy="53098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rot="19500000">
            <a:off x="204034" y="792700"/>
            <a:ext cx="577093" cy="207429"/>
          </a:xfrm>
          <a:prstGeom prst="rect">
            <a:avLst/>
          </a:prstGeom>
          <a:noFill/>
        </p:spPr>
        <p:txBody>
          <a:bodyPr wrap="square" rtlCol="0">
            <a:spAutoFit/>
          </a:bodyPr>
          <a:lstStyle>
            <a:defPPr>
              <a:defRPr lang="fr-FR"/>
            </a:defPPr>
            <a:lvl1pPr>
              <a:defRPr sz="1100">
                <a:solidFill>
                  <a:schemeClr val="accent1">
                    <a:lumMod val="40000"/>
                    <a:lumOff val="60000"/>
                  </a:schemeClr>
                </a:solidFill>
                <a:latin typeface="Calibri" charset="0"/>
                <a:ea typeface="Calibri" charset="0"/>
                <a:cs typeface="Calibri" charset="0"/>
              </a:defRPr>
            </a:lvl1pPr>
          </a:lstStyle>
          <a:p>
            <a:pPr lvl="0"/>
            <a:r>
              <a:rPr lang="fr-FR" sz="748" dirty="0"/>
              <a:t>En bref</a:t>
            </a:r>
          </a:p>
        </p:txBody>
      </p:sp>
      <p:sp>
        <p:nvSpPr>
          <p:cNvPr id="61" name="Ellipse 60"/>
          <p:cNvSpPr/>
          <p:nvPr/>
        </p:nvSpPr>
        <p:spPr>
          <a:xfrm>
            <a:off x="59251" y="957610"/>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2" name="ZoneTexte 61"/>
          <p:cNvSpPr txBox="1"/>
          <p:nvPr/>
        </p:nvSpPr>
        <p:spPr>
          <a:xfrm rot="19500000">
            <a:off x="198947" y="1484478"/>
            <a:ext cx="621279" cy="207429"/>
          </a:xfrm>
          <a:prstGeom prst="rect">
            <a:avLst/>
          </a:prstGeom>
          <a:noFill/>
        </p:spPr>
        <p:txBody>
          <a:bodyPr wrap="square" rtlCol="0">
            <a:spAutoFit/>
          </a:bodyPr>
          <a:lstStyle>
            <a:defPPr>
              <a:defRPr lang="fr-FR"/>
            </a:defPPr>
            <a:lvl1pPr lvl="0">
              <a:defRPr sz="1100">
                <a:solidFill>
                  <a:schemeClr val="accent1">
                    <a:lumMod val="40000"/>
                    <a:lumOff val="60000"/>
                  </a:schemeClr>
                </a:solidFill>
                <a:latin typeface="Calibri" charset="0"/>
                <a:ea typeface="Calibri" charset="0"/>
                <a:cs typeface="Calibri" charset="0"/>
              </a:defRPr>
            </a:lvl1pPr>
          </a:lstStyle>
          <a:p>
            <a:pPr lvl="0"/>
            <a:r>
              <a:rPr lang="fr-FR" sz="748" dirty="0"/>
              <a:t>Contexte</a:t>
            </a:r>
          </a:p>
        </p:txBody>
      </p:sp>
      <p:sp>
        <p:nvSpPr>
          <p:cNvPr id="63" name="ZoneTexte 62"/>
          <p:cNvSpPr txBox="1"/>
          <p:nvPr/>
        </p:nvSpPr>
        <p:spPr>
          <a:xfrm rot="19500000">
            <a:off x="180537" y="2827371"/>
            <a:ext cx="716767"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Démarche</a:t>
            </a:r>
            <a:endParaRPr lang="fr-FR" sz="748" dirty="0">
              <a:solidFill>
                <a:schemeClr val="accent1">
                  <a:lumMod val="40000"/>
                  <a:lumOff val="60000"/>
                </a:schemeClr>
              </a:solidFill>
              <a:latin typeface="Calibri" charset="0"/>
              <a:ea typeface="Calibri" charset="0"/>
              <a:cs typeface="Calibri" charset="0"/>
            </a:endParaRPr>
          </a:p>
        </p:txBody>
      </p:sp>
      <p:sp>
        <p:nvSpPr>
          <p:cNvPr id="64" name="ZoneTexte 63"/>
          <p:cNvSpPr txBox="1"/>
          <p:nvPr/>
        </p:nvSpPr>
        <p:spPr>
          <a:xfrm rot="19500000">
            <a:off x="205501" y="3574037"/>
            <a:ext cx="554306"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Equipe</a:t>
            </a:r>
            <a:endParaRPr lang="fr-FR" sz="748" dirty="0">
              <a:solidFill>
                <a:schemeClr val="accent1">
                  <a:lumMod val="40000"/>
                  <a:lumOff val="60000"/>
                </a:schemeClr>
              </a:solidFill>
              <a:latin typeface="Calibri" charset="0"/>
              <a:ea typeface="Calibri" charset="0"/>
              <a:cs typeface="Calibri" charset="0"/>
            </a:endParaRPr>
          </a:p>
        </p:txBody>
      </p:sp>
      <p:sp>
        <p:nvSpPr>
          <p:cNvPr id="65" name="ZoneTexte 64"/>
          <p:cNvSpPr txBox="1"/>
          <p:nvPr/>
        </p:nvSpPr>
        <p:spPr>
          <a:xfrm rot="19500000">
            <a:off x="188056" y="4217698"/>
            <a:ext cx="753794"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Références</a:t>
            </a:r>
            <a:endParaRPr lang="fr-FR" sz="748" dirty="0">
              <a:solidFill>
                <a:schemeClr val="accent1">
                  <a:lumMod val="40000"/>
                  <a:lumOff val="60000"/>
                </a:schemeClr>
              </a:solidFill>
              <a:latin typeface="Calibri" charset="0"/>
              <a:ea typeface="Calibri" charset="0"/>
              <a:cs typeface="Calibri" charset="0"/>
            </a:endParaRPr>
          </a:p>
        </p:txBody>
      </p:sp>
      <p:sp>
        <p:nvSpPr>
          <p:cNvPr id="66" name="ZoneTexte 65"/>
          <p:cNvSpPr txBox="1"/>
          <p:nvPr/>
        </p:nvSpPr>
        <p:spPr>
          <a:xfrm rot="19500000">
            <a:off x="194458" y="2155950"/>
            <a:ext cx="654134" cy="207429"/>
          </a:xfrm>
          <a:prstGeom prst="rect">
            <a:avLst/>
          </a:prstGeom>
          <a:noFill/>
        </p:spPr>
        <p:txBody>
          <a:bodyPr wrap="square" rtlCol="0">
            <a:spAutoFit/>
          </a:bodyPr>
          <a:lstStyle>
            <a:defPPr>
              <a:defRPr lang="fr-FR"/>
            </a:defPPr>
            <a:lvl1pPr lvl="0">
              <a:defRPr sz="1100" b="1">
                <a:solidFill>
                  <a:schemeClr val="bg1"/>
                </a:solidFill>
                <a:latin typeface="Calibri" charset="0"/>
                <a:ea typeface="Calibri" charset="0"/>
                <a:cs typeface="Calibri" charset="0"/>
              </a:defRPr>
            </a:lvl1pPr>
          </a:lstStyle>
          <a:p>
            <a:pPr lvl="0"/>
            <a:r>
              <a:rPr lang="fr-FR" sz="748" dirty="0"/>
              <a:t>Demande</a:t>
            </a:r>
          </a:p>
        </p:txBody>
      </p:sp>
      <p:sp>
        <p:nvSpPr>
          <p:cNvPr id="67" name="Ellipse 66"/>
          <p:cNvSpPr/>
          <p:nvPr/>
        </p:nvSpPr>
        <p:spPr>
          <a:xfrm>
            <a:off x="59251" y="2334671"/>
            <a:ext cx="184786" cy="195869"/>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8" name="Ellipse 67"/>
          <p:cNvSpPr/>
          <p:nvPr/>
        </p:nvSpPr>
        <p:spPr>
          <a:xfrm>
            <a:off x="59251" y="302320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69" name="Ellipse 68"/>
          <p:cNvSpPr/>
          <p:nvPr/>
        </p:nvSpPr>
        <p:spPr>
          <a:xfrm>
            <a:off x="59251" y="1646139"/>
            <a:ext cx="184786" cy="1958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0" name="Ellipse 69"/>
          <p:cNvSpPr/>
          <p:nvPr/>
        </p:nvSpPr>
        <p:spPr>
          <a:xfrm>
            <a:off x="59251" y="371173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1" name="Ellipse 70"/>
          <p:cNvSpPr/>
          <p:nvPr/>
        </p:nvSpPr>
        <p:spPr>
          <a:xfrm>
            <a:off x="59251" y="508879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2" name="Ellipse 71"/>
          <p:cNvSpPr/>
          <p:nvPr/>
        </p:nvSpPr>
        <p:spPr>
          <a:xfrm>
            <a:off x="59251" y="4400262"/>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3" name="ZoneTexte 72"/>
          <p:cNvSpPr txBox="1"/>
          <p:nvPr/>
        </p:nvSpPr>
        <p:spPr>
          <a:xfrm rot="19500000">
            <a:off x="196130" y="4970894"/>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Budget</a:t>
            </a:r>
          </a:p>
        </p:txBody>
      </p:sp>
      <p:sp>
        <p:nvSpPr>
          <p:cNvPr id="74" name="Ellipse 73"/>
          <p:cNvSpPr/>
          <p:nvPr/>
        </p:nvSpPr>
        <p:spPr>
          <a:xfrm>
            <a:off x="47154" y="5777321"/>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5" name="ZoneTexte 74"/>
          <p:cNvSpPr txBox="1"/>
          <p:nvPr/>
        </p:nvSpPr>
        <p:spPr>
          <a:xfrm rot="19500000">
            <a:off x="184132" y="5630736"/>
            <a:ext cx="677009" cy="207429"/>
          </a:xfrm>
          <a:prstGeom prst="rect">
            <a:avLst/>
          </a:prstGeom>
          <a:noFill/>
        </p:spPr>
        <p:txBody>
          <a:bodyPr wrap="square" rtlCol="0">
            <a:spAutoFit/>
          </a:bodyPr>
          <a:lstStyle/>
          <a:p>
            <a:r>
              <a:rPr lang="fr-FR" sz="748">
                <a:solidFill>
                  <a:schemeClr val="accent1">
                    <a:lumMod val="40000"/>
                    <a:lumOff val="60000"/>
                  </a:schemeClr>
                </a:solidFill>
                <a:latin typeface="Calibri" charset="0"/>
                <a:ea typeface="Calibri" charset="0"/>
                <a:cs typeface="Calibri" charset="0"/>
              </a:rPr>
              <a:t>Annexes</a:t>
            </a:r>
            <a:endParaRPr lang="fr-FR" sz="748" dirty="0">
              <a:solidFill>
                <a:schemeClr val="accent1">
                  <a:lumMod val="40000"/>
                  <a:lumOff val="60000"/>
                </a:schemeClr>
              </a:solidFill>
              <a:latin typeface="Calibri" charset="0"/>
              <a:ea typeface="Calibri" charset="0"/>
              <a:cs typeface="Calibri" charset="0"/>
            </a:endParaRPr>
          </a:p>
        </p:txBody>
      </p:sp>
      <p:sp>
        <p:nvSpPr>
          <p:cNvPr id="76" name="Ellipse 75"/>
          <p:cNvSpPr/>
          <p:nvPr/>
        </p:nvSpPr>
        <p:spPr>
          <a:xfrm>
            <a:off x="47154" y="6463310"/>
            <a:ext cx="184786" cy="195869"/>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latin typeface="Calibri" charset="0"/>
              <a:ea typeface="Calibri" charset="0"/>
              <a:cs typeface="Calibri" charset="0"/>
            </a:endParaRPr>
          </a:p>
        </p:txBody>
      </p:sp>
      <p:sp>
        <p:nvSpPr>
          <p:cNvPr id="77" name="ZoneTexte 76"/>
          <p:cNvSpPr txBox="1"/>
          <p:nvPr/>
        </p:nvSpPr>
        <p:spPr>
          <a:xfrm rot="19500000">
            <a:off x="196130" y="6331672"/>
            <a:ext cx="544337" cy="207429"/>
          </a:xfrm>
          <a:prstGeom prst="rect">
            <a:avLst/>
          </a:prstGeom>
          <a:noFill/>
        </p:spPr>
        <p:txBody>
          <a:bodyPr wrap="square" rtlCol="0">
            <a:spAutoFit/>
          </a:bodyPr>
          <a:lstStyle/>
          <a:p>
            <a:r>
              <a:rPr lang="fr-FR" sz="748" dirty="0">
                <a:solidFill>
                  <a:schemeClr val="accent1">
                    <a:lumMod val="40000"/>
                    <a:lumOff val="60000"/>
                  </a:schemeClr>
                </a:solidFill>
                <a:latin typeface="Calibri" charset="0"/>
                <a:ea typeface="Calibri" charset="0"/>
                <a:cs typeface="Calibri" charset="0"/>
              </a:rPr>
              <a:t>Contact</a:t>
            </a:r>
          </a:p>
        </p:txBody>
      </p:sp>
    </p:spTree>
    <p:extLst>
      <p:ext uri="{BB962C8B-B14F-4D97-AF65-F5344CB8AC3E}">
        <p14:creationId xmlns:p14="http://schemas.microsoft.com/office/powerpoint/2010/main" val="3820295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texte 2"/>
          <p:cNvSpPr>
            <a:spLocks noGrp="1"/>
          </p:cNvSpPr>
          <p:nvPr>
            <p:ph type="body" idx="1"/>
          </p:nvPr>
        </p:nvSpPr>
        <p:spPr>
          <a:xfrm>
            <a:off x="457200" y="1955251"/>
            <a:ext cx="8229600" cy="4170912"/>
          </a:xfrm>
          <a:prstGeom prst="rect">
            <a:avLst/>
          </a:prstGeom>
        </p:spPr>
        <p:txBody>
          <a:bodyPr vert="horz" lIns="104287" tIns="52144" rIns="104287" bIns="52144"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8" name="Espace réservé du pied de page 4"/>
          <p:cNvSpPr>
            <a:spLocks noGrp="1"/>
          </p:cNvSpPr>
          <p:nvPr>
            <p:ph type="ftr" sz="quarter" idx="3"/>
          </p:nvPr>
        </p:nvSpPr>
        <p:spPr>
          <a:xfrm>
            <a:off x="457200" y="6356352"/>
            <a:ext cx="7321925" cy="365125"/>
          </a:xfrm>
          <a:prstGeom prst="rect">
            <a:avLst/>
          </a:prstGeom>
        </p:spPr>
        <p:txBody>
          <a:bodyPr vert="horz" lIns="104287" tIns="52144" rIns="104287" bIns="52144" rtlCol="0" anchor="ctr"/>
          <a:lstStyle>
            <a:lvl1pPr algn="l">
              <a:defRPr sz="680" b="0" i="0">
                <a:solidFill>
                  <a:schemeClr val="tx1">
                    <a:tint val="75000"/>
                  </a:schemeClr>
                </a:solidFill>
                <a:latin typeface="+mn-lt"/>
                <a:cs typeface="Bariol-Regular"/>
              </a:defRPr>
            </a:lvl1pPr>
          </a:lstStyle>
          <a:p>
            <a:endParaRPr lang="fr-FR"/>
          </a:p>
        </p:txBody>
      </p:sp>
      <p:sp>
        <p:nvSpPr>
          <p:cNvPr id="9" name="Espace réservé du numéro de diapositive 5"/>
          <p:cNvSpPr>
            <a:spLocks noGrp="1"/>
          </p:cNvSpPr>
          <p:nvPr>
            <p:ph type="sldNum" sz="quarter" idx="4"/>
          </p:nvPr>
        </p:nvSpPr>
        <p:spPr>
          <a:xfrm>
            <a:off x="7955523" y="6356352"/>
            <a:ext cx="731277" cy="365125"/>
          </a:xfrm>
          <a:prstGeom prst="rect">
            <a:avLst/>
          </a:prstGeom>
        </p:spPr>
        <p:txBody>
          <a:bodyPr vert="horz" lIns="104287" tIns="52144" rIns="104287" bIns="52144" rtlCol="0" anchor="ctr"/>
          <a:lstStyle>
            <a:lvl1pPr algn="r">
              <a:defRPr sz="680">
                <a:solidFill>
                  <a:schemeClr val="tx1">
                    <a:tint val="75000"/>
                  </a:schemeClr>
                </a:solidFill>
                <a:latin typeface="Bariol-Regular"/>
                <a:cs typeface="Bariol-Regular"/>
              </a:defRPr>
            </a:lvl1pPr>
          </a:lstStyle>
          <a:p>
            <a:fld id="{B7BC6F07-E839-1B4F-891E-AC860F8503FF}" type="slidenum">
              <a:rPr lang="fr-FR" smtClean="0"/>
              <a:t>‹N°›</a:t>
            </a:fld>
            <a:endParaRPr lang="fr-FR"/>
          </a:p>
        </p:txBody>
      </p:sp>
      <p:sp>
        <p:nvSpPr>
          <p:cNvPr id="10" name="Espace réservé du titre 10"/>
          <p:cNvSpPr>
            <a:spLocks noGrp="1"/>
          </p:cNvSpPr>
          <p:nvPr>
            <p:ph type="title"/>
          </p:nvPr>
        </p:nvSpPr>
        <p:spPr>
          <a:xfrm>
            <a:off x="457201" y="365645"/>
            <a:ext cx="7670157" cy="1324383"/>
          </a:xfrm>
          <a:prstGeom prst="rect">
            <a:avLst/>
          </a:prstGeom>
        </p:spPr>
        <p:txBody>
          <a:bodyPr vert="horz" lIns="91440" tIns="45720" rIns="91440" bIns="45720" rtlCol="0" anchor="ctr">
            <a:normAutofit/>
          </a:bodyPr>
          <a:lstStyle/>
          <a:p>
            <a:r>
              <a:rPr lang="fr-FR" dirty="0"/>
              <a:t>CLIQUEZ ET MODIFIEZ LE TITRE</a:t>
            </a:r>
          </a:p>
        </p:txBody>
      </p:sp>
    </p:spTree>
    <p:extLst>
      <p:ext uri="{BB962C8B-B14F-4D97-AF65-F5344CB8AC3E}">
        <p14:creationId xmlns:p14="http://schemas.microsoft.com/office/powerpoint/2010/main" val="70557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Lst>
  <p:txStyles>
    <p:titleStyle>
      <a:lvl1pPr algn="l" defTabSz="621884" rtl="0" eaLnBrk="1" latinLnBrk="0" hangingPunct="1">
        <a:lnSpc>
          <a:spcPct val="90000"/>
        </a:lnSpc>
        <a:spcBef>
          <a:spcPct val="0"/>
        </a:spcBef>
        <a:buNone/>
        <a:defRPr sz="2177" kern="1200">
          <a:solidFill>
            <a:schemeClr val="accent1"/>
          </a:solidFill>
          <a:latin typeface="+mn-lt"/>
          <a:ea typeface="Bariol Regular" charset="0"/>
          <a:cs typeface="Bariol Regular" charset="0"/>
        </a:defRPr>
      </a:lvl1pPr>
    </p:titleStyle>
    <p:bodyStyle>
      <a:lvl1pPr marL="155471" indent="-155471" algn="l" defTabSz="621884" rtl="0" eaLnBrk="1" latinLnBrk="0" hangingPunct="1">
        <a:lnSpc>
          <a:spcPct val="90000"/>
        </a:lnSpc>
        <a:spcBef>
          <a:spcPts val="680"/>
        </a:spcBef>
        <a:buClr>
          <a:schemeClr val="accent6"/>
        </a:buClr>
        <a:buFont typeface="Arial"/>
        <a:buChar char="•"/>
        <a:defRPr sz="748" kern="1200">
          <a:solidFill>
            <a:schemeClr val="tx1"/>
          </a:solidFill>
          <a:latin typeface="Calibri" charset="0"/>
          <a:ea typeface="Calibri" charset="0"/>
          <a:cs typeface="Calibri" charset="0"/>
        </a:defRPr>
      </a:lvl1pPr>
      <a:lvl2pPr marL="466412" indent="-155471" algn="l" defTabSz="621884" rtl="0" eaLnBrk="1" latinLnBrk="0" hangingPunct="1">
        <a:lnSpc>
          <a:spcPct val="90000"/>
        </a:lnSpc>
        <a:spcBef>
          <a:spcPts val="340"/>
        </a:spcBef>
        <a:buClr>
          <a:schemeClr val="accent6"/>
        </a:buClr>
        <a:buFont typeface="Arial"/>
        <a:buChar char="•"/>
        <a:defRPr sz="748" kern="1200">
          <a:solidFill>
            <a:schemeClr val="tx1"/>
          </a:solidFill>
          <a:latin typeface="Calibri" charset="0"/>
          <a:ea typeface="Calibri" charset="0"/>
          <a:cs typeface="Calibri" charset="0"/>
        </a:defRPr>
      </a:lvl2pPr>
      <a:lvl3pPr marL="777354" indent="-155471" algn="l" defTabSz="621884" rtl="0" eaLnBrk="1" latinLnBrk="0" hangingPunct="1">
        <a:lnSpc>
          <a:spcPct val="90000"/>
        </a:lnSpc>
        <a:spcBef>
          <a:spcPts val="340"/>
        </a:spcBef>
        <a:buClr>
          <a:schemeClr val="accent6"/>
        </a:buClr>
        <a:buFont typeface="Arial"/>
        <a:buChar char="•"/>
        <a:defRPr sz="748" kern="1200">
          <a:solidFill>
            <a:schemeClr val="tx1"/>
          </a:solidFill>
          <a:latin typeface="Calibri" charset="0"/>
          <a:ea typeface="Calibri" charset="0"/>
          <a:cs typeface="Calibri" charset="0"/>
        </a:defRPr>
      </a:lvl3pPr>
      <a:lvl4pPr marL="1088296"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4pPr>
      <a:lvl5pPr marL="1399238"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5pPr>
      <a:lvl6pPr marL="1710179"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6pPr>
      <a:lvl7pPr marL="2021121"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7pPr>
      <a:lvl8pPr marL="2332063"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8pPr>
      <a:lvl9pPr marL="2643005" indent="-155471" algn="l" defTabSz="621884" rtl="0" eaLnBrk="1" latinLnBrk="0" hangingPunct="1">
        <a:lnSpc>
          <a:spcPct val="90000"/>
        </a:lnSpc>
        <a:spcBef>
          <a:spcPts val="340"/>
        </a:spcBef>
        <a:buFont typeface="Arial"/>
        <a:buChar char="•"/>
        <a:defRPr sz="1224" kern="1200">
          <a:solidFill>
            <a:schemeClr val="tx1"/>
          </a:solidFill>
          <a:latin typeface="+mn-lt"/>
          <a:ea typeface="+mn-ea"/>
          <a:cs typeface="+mn-cs"/>
        </a:defRPr>
      </a:lvl9pPr>
    </p:bodyStyle>
    <p:otherStyle>
      <a:defPPr>
        <a:defRPr lang="fr-FR"/>
      </a:defPPr>
      <a:lvl1pPr marL="0" algn="l" defTabSz="621884" rtl="0" eaLnBrk="1" latinLnBrk="0" hangingPunct="1">
        <a:defRPr sz="1224" kern="1200">
          <a:solidFill>
            <a:schemeClr val="tx1"/>
          </a:solidFill>
          <a:latin typeface="+mn-lt"/>
          <a:ea typeface="+mn-ea"/>
          <a:cs typeface="+mn-cs"/>
        </a:defRPr>
      </a:lvl1pPr>
      <a:lvl2pPr marL="310942" algn="l" defTabSz="621884" rtl="0" eaLnBrk="1" latinLnBrk="0" hangingPunct="1">
        <a:defRPr sz="1224" kern="1200">
          <a:solidFill>
            <a:schemeClr val="tx1"/>
          </a:solidFill>
          <a:latin typeface="+mn-lt"/>
          <a:ea typeface="+mn-ea"/>
          <a:cs typeface="+mn-cs"/>
        </a:defRPr>
      </a:lvl2pPr>
      <a:lvl3pPr marL="621884" algn="l" defTabSz="621884" rtl="0" eaLnBrk="1" latinLnBrk="0" hangingPunct="1">
        <a:defRPr sz="1224" kern="1200">
          <a:solidFill>
            <a:schemeClr val="tx1"/>
          </a:solidFill>
          <a:latin typeface="+mn-lt"/>
          <a:ea typeface="+mn-ea"/>
          <a:cs typeface="+mn-cs"/>
        </a:defRPr>
      </a:lvl3pPr>
      <a:lvl4pPr marL="932825" algn="l" defTabSz="621884" rtl="0" eaLnBrk="1" latinLnBrk="0" hangingPunct="1">
        <a:defRPr sz="1224" kern="1200">
          <a:solidFill>
            <a:schemeClr val="tx1"/>
          </a:solidFill>
          <a:latin typeface="+mn-lt"/>
          <a:ea typeface="+mn-ea"/>
          <a:cs typeface="+mn-cs"/>
        </a:defRPr>
      </a:lvl4pPr>
      <a:lvl5pPr marL="1243767" algn="l" defTabSz="621884" rtl="0" eaLnBrk="1" latinLnBrk="0" hangingPunct="1">
        <a:defRPr sz="1224" kern="1200">
          <a:solidFill>
            <a:schemeClr val="tx1"/>
          </a:solidFill>
          <a:latin typeface="+mn-lt"/>
          <a:ea typeface="+mn-ea"/>
          <a:cs typeface="+mn-cs"/>
        </a:defRPr>
      </a:lvl5pPr>
      <a:lvl6pPr marL="1554709" algn="l" defTabSz="621884" rtl="0" eaLnBrk="1" latinLnBrk="0" hangingPunct="1">
        <a:defRPr sz="1224" kern="1200">
          <a:solidFill>
            <a:schemeClr val="tx1"/>
          </a:solidFill>
          <a:latin typeface="+mn-lt"/>
          <a:ea typeface="+mn-ea"/>
          <a:cs typeface="+mn-cs"/>
        </a:defRPr>
      </a:lvl6pPr>
      <a:lvl7pPr marL="1865651" algn="l" defTabSz="621884" rtl="0" eaLnBrk="1" latinLnBrk="0" hangingPunct="1">
        <a:defRPr sz="1224" kern="1200">
          <a:solidFill>
            <a:schemeClr val="tx1"/>
          </a:solidFill>
          <a:latin typeface="+mn-lt"/>
          <a:ea typeface="+mn-ea"/>
          <a:cs typeface="+mn-cs"/>
        </a:defRPr>
      </a:lvl7pPr>
      <a:lvl8pPr marL="2176592" algn="l" defTabSz="621884" rtl="0" eaLnBrk="1" latinLnBrk="0" hangingPunct="1">
        <a:defRPr sz="1224" kern="1200">
          <a:solidFill>
            <a:schemeClr val="tx1"/>
          </a:solidFill>
          <a:latin typeface="+mn-lt"/>
          <a:ea typeface="+mn-ea"/>
          <a:cs typeface="+mn-cs"/>
        </a:defRPr>
      </a:lvl8pPr>
      <a:lvl9pPr marL="2487534" algn="l" defTabSz="621884" rtl="0" eaLnBrk="1" latinLnBrk="0" hangingPunct="1">
        <a:defRPr sz="12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apemploi93.org/" TargetMode="External"/><Relationship Id="rId13" Type="http://schemas.openxmlformats.org/officeDocument/2006/relationships/image" Target="../media/image42.png"/><Relationship Id="rId18" Type="http://schemas.openxmlformats.org/officeDocument/2006/relationships/hyperlink" Target="mailto:philippe.olin@manpowergroup.fr" TargetMode="External"/><Relationship Id="rId3" Type="http://schemas.openxmlformats.org/officeDocument/2006/relationships/hyperlink" Target="https://www.capemploi75.org/" TargetMode="External"/><Relationship Id="rId7" Type="http://schemas.openxmlformats.org/officeDocument/2006/relationships/hyperlink" Target="https://www.capemploi92.org/" TargetMode="External"/><Relationship Id="rId12" Type="http://schemas.openxmlformats.org/officeDocument/2006/relationships/image" Target="../media/image41.png"/><Relationship Id="rId17" Type="http://schemas.openxmlformats.org/officeDocument/2006/relationships/hyperlink" Target="mailto:Relationsentreprises-idf@apec.fr" TargetMode="External"/><Relationship Id="rId2" Type="http://schemas.openxmlformats.org/officeDocument/2006/relationships/notesSlide" Target="../notesSlides/notesSlide7.xml"/><Relationship Id="rId16" Type="http://schemas.openxmlformats.org/officeDocument/2006/relationships/image" Target="../media/image45.png"/><Relationship Id="rId20" Type="http://schemas.openxmlformats.org/officeDocument/2006/relationships/slide" Target="slide2.xml"/><Relationship Id="rId1" Type="http://schemas.openxmlformats.org/officeDocument/2006/relationships/slideLayout" Target="../slideLayouts/slideLayout24.xml"/><Relationship Id="rId6" Type="http://schemas.openxmlformats.org/officeDocument/2006/relationships/hyperlink" Target="https://www.capemploi91.com/" TargetMode="External"/><Relationship Id="rId11" Type="http://schemas.openxmlformats.org/officeDocument/2006/relationships/image" Target="../media/image40.png"/><Relationship Id="rId5" Type="http://schemas.openxmlformats.org/officeDocument/2006/relationships/hyperlink" Target="https://www.capemploi-78.com/" TargetMode="External"/><Relationship Id="rId15" Type="http://schemas.openxmlformats.org/officeDocument/2006/relationships/image" Target="../media/image44.png"/><Relationship Id="rId10" Type="http://schemas.openxmlformats.org/officeDocument/2006/relationships/hyperlink" Target="https://www.capemploi-95.com/" TargetMode="External"/><Relationship Id="rId19" Type="http://schemas.openxmlformats.org/officeDocument/2006/relationships/hyperlink" Target="mailto:diane.stephan@manpowergroup.fr" TargetMode="External"/><Relationship Id="rId4" Type="http://schemas.openxmlformats.org/officeDocument/2006/relationships/hyperlink" Target="https://www.capemploi77.fr/" TargetMode="External"/><Relationship Id="rId9" Type="http://schemas.openxmlformats.org/officeDocument/2006/relationships/hyperlink" Target="https://www.capemploi-94.com/" TargetMode="External"/><Relationship Id="rId1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www.entreprises.gouv.fr/espace-entreprises/etre-accompagne/resoudre-les-difficultes-de-mon-entreprise-industrielle" TargetMode="External"/><Relationship Id="rId5" Type="http://schemas.openxmlformats.org/officeDocument/2006/relationships/hyperlink" Target="mailto:lea.ben-cheikh@drieets.gouv.fr" TargetMode="External"/><Relationship Id="rId4" Type="http://schemas.openxmlformats.org/officeDocument/2006/relationships/image" Target="../media/image41.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2.xml"/><Relationship Id="rId7" Type="http://schemas.openxmlformats.org/officeDocument/2006/relationships/hyperlink" Target="https://www.legifrance.gouv.fr/codes/article_lc/LEGIARTI000027629135" TargetMode="External"/><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hyperlink" Target="https://www.legifrance.gouv.fr/codes/article_lc/LEGIARTI000046873593" TargetMode="External"/><Relationship Id="rId11" Type="http://schemas.openxmlformats.org/officeDocument/2006/relationships/image" Target="../media/image43.svg"/><Relationship Id="rId5" Type="http://schemas.openxmlformats.org/officeDocument/2006/relationships/hyperlink" Target="https://travail-emploi.gouv.fr/lactivite-partielle-ap" TargetMode="External"/><Relationship Id="rId10" Type="http://schemas.openxmlformats.org/officeDocument/2006/relationships/image" Target="../media/image42.png"/><Relationship Id="rId4" Type="http://schemas.openxmlformats.org/officeDocument/2006/relationships/hyperlink" Target="https://activitepartielle.emploi.gouv.fr/aparts/" TargetMode="Externa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2.xml"/><Relationship Id="rId7" Type="http://schemas.openxmlformats.org/officeDocument/2006/relationships/hyperlink" Target="https://www.legifrance.gouv.fr/jorf/id/JORFTEXT000051465730#:~:text=Objet%20%3A%20le%20d%C3%A9cret%20pr%C3%A9cise%20les,dispositif%20pour%20les%20employeurs%20%C3%A9ligibles." TargetMode="External"/><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hyperlink" Target="https://www.legifrance.gouv.fr/loda/article_lc/LEGIARTI000051173257#:~:text=%2D%20Il%20est%20institu%C3%A9%20un%20dispositif,nature%20%C3%A0%20compromettre%20leur%20p%C3%A9rennit%C3%A9." TargetMode="External"/><Relationship Id="rId11" Type="http://schemas.openxmlformats.org/officeDocument/2006/relationships/image" Target="../media/image40.png"/><Relationship Id="rId5" Type="http://schemas.openxmlformats.org/officeDocument/2006/relationships/hyperlink" Target="https://travail-emploi.gouv.fr/lactivite-partielle-de-longue-duree-rebond-apld-r-questions-reponses-destination-des-entreprises#anchor-navigation-611" TargetMode="External"/><Relationship Id="rId10" Type="http://schemas.openxmlformats.org/officeDocument/2006/relationships/image" Target="../media/image43.svg"/><Relationship Id="rId4" Type="http://schemas.openxmlformats.org/officeDocument/2006/relationships/hyperlink" Target="https://activitepartielle.emploi.gouv.fr/aparts/" TargetMode="Externa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4.xml"/><Relationship Id="rId5" Type="http://schemas.openxmlformats.org/officeDocument/2006/relationships/slide" Target="slide2.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14.xml"/><Relationship Id="rId7" Type="http://schemas.openxmlformats.org/officeDocument/2006/relationships/hyperlink" Target="https://travail-emploi.gouv.fr/laide-aux-employeurs-qui-recrutent-en-apprentissag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s://travail-emploi.gouv.fr/sites/travail-emploi/files/2025-04/Guide_employeurs_alternancemars2025.pdf" TargetMode="External"/><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slide" Target="slide2.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s://www.agefiph.fr/alternance" TargetMode="External"/><Relationship Id="rId5" Type="http://schemas.openxmlformats.org/officeDocument/2006/relationships/hyperlink" Target="mailto:centre@agefiph.asso.fr" TargetMode="External"/><Relationship Id="rId10" Type="http://schemas.openxmlformats.org/officeDocument/2006/relationships/image" Target="../media/image44.png"/><Relationship Id="rId4" Type="http://schemas.openxmlformats.org/officeDocument/2006/relationships/slide" Target="slide14.xml"/><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hyperlink" Target="mailto:ile-de-france@agefiph.asso.fr" TargetMode="External"/><Relationship Id="rId3" Type="http://schemas.openxmlformats.org/officeDocument/2006/relationships/slide" Target="slide14.xml"/><Relationship Id="rId7"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hyperlink" Target="https://www.agefiph.fr/aides-handicap/aide-laccueil-lintegration-et-levolution-professionnelle-des-personnes-handicapees"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37.svg"/><Relationship Id="rId3" Type="http://schemas.openxmlformats.org/officeDocument/2006/relationships/image" Target="../media/image18.png"/><Relationship Id="rId21" Type="http://schemas.openxmlformats.org/officeDocument/2006/relationships/slide" Target="slide14.xml"/><Relationship Id="rId34" Type="http://schemas.openxmlformats.org/officeDocument/2006/relationships/slide" Target="slide12.xml"/><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36.png"/><Relationship Id="rId33"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slide" Target="slide6.xml"/><Relationship Id="rId32" Type="http://schemas.openxmlformats.org/officeDocument/2006/relationships/slide" Target="slide10.xml"/><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15.png"/><Relationship Id="rId28" Type="http://schemas.openxmlformats.org/officeDocument/2006/relationships/image" Target="../media/image39.svg"/><Relationship Id="rId10" Type="http://schemas.openxmlformats.org/officeDocument/2006/relationships/image" Target="../media/image25.svg"/><Relationship Id="rId19" Type="http://schemas.openxmlformats.org/officeDocument/2006/relationships/image" Target="../media/image34.png"/><Relationship Id="rId31" Type="http://schemas.openxmlformats.org/officeDocument/2006/relationships/slide" Target="slide8.xml"/><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slide" Target="slide4.xml"/><Relationship Id="rId27" Type="http://schemas.openxmlformats.org/officeDocument/2006/relationships/image" Target="../media/image38.png"/><Relationship Id="rId30" Type="http://schemas.openxmlformats.org/officeDocument/2006/relationships/slide" Target="slide5.xml"/><Relationship Id="rId8"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idf.drieets.gouv.fr/Accompagnement-des-entreprises-sur-les-questions-economiques-et-RH?var_mode=calcul" TargetMode="External"/><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hyperlink" Target="https://travail-emploi.gouv.fr/actualites/l-actualite-du-ministere/article/les-delegues-a-l-accompagnement-des-reconversions-professionnelles-darp" TargetMode="External"/><Relationship Id="rId9"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2.xml"/><Relationship Id="rId7" Type="http://schemas.openxmlformats.org/officeDocument/2006/relationships/image" Target="../media/image45.png"/><Relationship Id="rId2" Type="http://schemas.openxmlformats.org/officeDocument/2006/relationships/slide" Target="slide5.xml"/><Relationship Id="rId1" Type="http://schemas.openxmlformats.org/officeDocument/2006/relationships/slideLayout" Target="../slideLayouts/slideLayout24.xml"/><Relationship Id="rId6" Type="http://schemas.openxmlformats.org/officeDocument/2006/relationships/hyperlink" Target="https://idf.drieets.gouv.fr/Aide-et-conseil-RH-aux-PME" TargetMode="External"/><Relationship Id="rId5" Type="http://schemas.openxmlformats.org/officeDocument/2006/relationships/hyperlink" Target="https://idf.drieets.gouv.fr/Les-nouveaux-operateurs-de-competences-OPCO" TargetMode="External"/><Relationship Id="rId4" Type="http://schemas.openxmlformats.org/officeDocument/2006/relationships/image" Target="../media/image41.pn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slide" Target="slide4.xml"/><Relationship Id="rId1" Type="http://schemas.openxmlformats.org/officeDocument/2006/relationships/slideLayout" Target="../slideLayouts/slideLayout24.xml"/><Relationship Id="rId6" Type="http://schemas.openxmlformats.org/officeDocument/2006/relationships/hyperlink" Target="https://idf.drieets.gouv.fr/Insertion-et-qualification-des-salaries-l-annuaire-des-GEIQ-en-Ile-de-France" TargetMode="External"/><Relationship Id="rId5" Type="http://schemas.openxmlformats.org/officeDocument/2006/relationships/slide" Target="slide2.xml"/><Relationship Id="rId4" Type="http://schemas.openxmlformats.org/officeDocument/2006/relationships/image" Target="../media/image43.sv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41.png"/><Relationship Id="rId12" Type="http://schemas.openxmlformats.org/officeDocument/2006/relationships/hyperlink" Target="https://idf.drieets.gouv.fr/Transitions-Collectives-le-nouveau-parcours-de-reconversion-vers-les-metiers-d"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slide" Target="slide7.xml"/><Relationship Id="rId11" Type="http://schemas.openxmlformats.org/officeDocument/2006/relationships/hyperlink" Target="https://www.transitionspro.fr/nos-dispositifs/transitions-collectives/" TargetMode="External"/><Relationship Id="rId5" Type="http://schemas.openxmlformats.org/officeDocument/2006/relationships/slide" Target="slide2.xml"/><Relationship Id="rId15" Type="http://schemas.openxmlformats.org/officeDocument/2006/relationships/image" Target="../media/image40.png"/><Relationship Id="rId10" Type="http://schemas.openxmlformats.org/officeDocument/2006/relationships/hyperlink" Target="https://travail-emploi.gouv.fr/les-transitions-collectives-transco" TargetMode="External"/><Relationship Id="rId4" Type="http://schemas.openxmlformats.org/officeDocument/2006/relationships/image" Target="../media/image47.svg"/><Relationship Id="rId9" Type="http://schemas.openxmlformats.org/officeDocument/2006/relationships/hyperlink" Target="https://idf.drieets.gouv.fr/Accompagnement-des-entreprises-sur-les-questions-economiques-et-RH?var_mode=calcul" TargetMode="External"/><Relationship Id="rId14"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hyperlink" Target="https://idf.drieets.gouv.fr/Transitions-Collectives-le-nouveau-parcours-de-reconversion-vers-les-metiers-d" TargetMode="External"/><Relationship Id="rId3" Type="http://schemas.openxmlformats.org/officeDocument/2006/relationships/slide" Target="slide2.xml"/><Relationship Id="rId7" Type="http://schemas.openxmlformats.org/officeDocument/2006/relationships/hyperlink" Target="https://www.transitionspro-idf.fr/wp-content/uploads/2023/05/Les-parcours-de-Transco_CM_employeur.pdf" TargetMode="External"/><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travail-emploi.gouv.fr/les-transitions-collectives-transco" TargetMode="External"/><Relationship Id="rId11" Type="http://schemas.openxmlformats.org/officeDocument/2006/relationships/image" Target="../media/image43.svg"/><Relationship Id="rId5" Type="http://schemas.openxmlformats.org/officeDocument/2006/relationships/hyperlink" Target="https://idf.drieets.gouv.fr/Accompagnement-des-entreprises-sur-les-questions-economiques-et-RH?var_mode=calcul" TargetMode="External"/><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www.anact.fr/tpe-pme-un-outil-dautodiagnostic-qvct-pour-faciliter-le-dialogue-social-et-professionnel" TargetMode="External"/><Relationship Id="rId3" Type="http://schemas.openxmlformats.org/officeDocument/2006/relationships/slide" Target="slide2.xml"/><Relationship Id="rId7" Type="http://schemas.openxmlformats.org/officeDocument/2006/relationships/hyperlink" Target="https://www.anact.fr/ile-de-france" TargetMode="External"/><Relationship Id="rId12" Type="http://schemas.openxmlformats.org/officeDocument/2006/relationships/hyperlink" Target="https://www.anact.fr/les-formations-2025-de-laract-ile-de-france" TargetMode="External"/><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hyperlink" Target="https://www.anact.fr/contact" TargetMode="External"/><Relationship Id="rId11" Type="http://schemas.openxmlformats.org/officeDocument/2006/relationships/hyperlink" Target="https://www.anact.fr/10-questions-sur-la-mise-en-oeuvre-de-la-qvct" TargetMode="External"/><Relationship Id="rId5" Type="http://schemas.openxmlformats.org/officeDocument/2006/relationships/image" Target="../media/image45.png"/><Relationship Id="rId15" Type="http://schemas.openxmlformats.org/officeDocument/2006/relationships/image" Target="../media/image48.png"/><Relationship Id="rId10" Type="http://schemas.openxmlformats.org/officeDocument/2006/relationships/hyperlink" Target="https://www.anact.fr/referentiel-qualite-de-vie-et-des-conditions-de-travail-qvct" TargetMode="External"/><Relationship Id="rId4" Type="http://schemas.openxmlformats.org/officeDocument/2006/relationships/image" Target="../media/image41.png"/><Relationship Id="rId9" Type="http://schemas.openxmlformats.org/officeDocument/2006/relationships/image" Target="../media/image43.svg"/><Relationship Id="rId14" Type="http://schemas.openxmlformats.org/officeDocument/2006/relationships/hyperlink" Target="https://www.anact.fr/jeu-les-essentiels-qvc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mailto:l.shaap@anact.fr" TargetMode="External"/><Relationship Id="rId3" Type="http://schemas.openxmlformats.org/officeDocument/2006/relationships/slide" Target="slide2.xml"/><Relationship Id="rId7" Type="http://schemas.openxmlformats.org/officeDocument/2006/relationships/image" Target="../media/image43.svg"/><Relationship Id="rId12" Type="http://schemas.openxmlformats.org/officeDocument/2006/relationships/hyperlink" Target="mailto:p.simon@anact.fr"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42.png"/><Relationship Id="rId11" Type="http://schemas.openxmlformats.org/officeDocument/2006/relationships/hyperlink" Target="mailto:s.moukah-bellil@anact.fr" TargetMode="External"/><Relationship Id="rId5" Type="http://schemas.openxmlformats.org/officeDocument/2006/relationships/image" Target="../media/image45.png"/><Relationship Id="rId10" Type="http://schemas.openxmlformats.org/officeDocument/2006/relationships/hyperlink" Target="mailto:m.coppi@anact.fr" TargetMode="External"/><Relationship Id="rId4" Type="http://schemas.openxmlformats.org/officeDocument/2006/relationships/image" Target="../media/image41.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D51B31-2FD8-FD40-8458-89472F440438}"/>
              </a:ext>
            </a:extLst>
          </p:cNvPr>
          <p:cNvSpPr txBox="1"/>
          <p:nvPr/>
        </p:nvSpPr>
        <p:spPr>
          <a:xfrm>
            <a:off x="599091" y="2476983"/>
            <a:ext cx="7830206" cy="3016210"/>
          </a:xfrm>
          <a:prstGeom prst="rect">
            <a:avLst/>
          </a:prstGeom>
          <a:noFill/>
        </p:spPr>
        <p:txBody>
          <a:bodyPr wrap="square" rtlCol="0">
            <a:spAutoFit/>
          </a:bodyPr>
          <a:lstStyle/>
          <a:p>
            <a:pPr algn="ctr"/>
            <a:r>
              <a:rPr lang="fr-FR" sz="4000" dirty="0"/>
              <a:t>Présentation </a:t>
            </a:r>
          </a:p>
          <a:p>
            <a:pPr algn="ctr"/>
            <a:endParaRPr lang="fr-FR" sz="3000" dirty="0"/>
          </a:p>
          <a:p>
            <a:pPr algn="ctr"/>
            <a:r>
              <a:rPr lang="fr-FR" sz="4000" dirty="0"/>
              <a:t>Les dispositifs d’appui RH et organisationnel au service des entreprises</a:t>
            </a:r>
          </a:p>
        </p:txBody>
      </p:sp>
      <p:pic>
        <p:nvPicPr>
          <p:cNvPr id="5" name="Image 4">
            <a:extLst>
              <a:ext uri="{FF2B5EF4-FFF2-40B4-BE49-F238E27FC236}">
                <a16:creationId xmlns:a16="http://schemas.microsoft.com/office/drawing/2014/main" id="{45E297E8-318F-654F-8956-F08241DE76BE}"/>
              </a:ext>
            </a:extLst>
          </p:cNvPr>
          <p:cNvPicPr>
            <a:picLocks noChangeAspect="1"/>
          </p:cNvPicPr>
          <p:nvPr/>
        </p:nvPicPr>
        <p:blipFill>
          <a:blip r:embed="rId2"/>
          <a:stretch>
            <a:fillRect/>
          </a:stretch>
        </p:blipFill>
        <p:spPr>
          <a:xfrm>
            <a:off x="129808" y="214489"/>
            <a:ext cx="4577845" cy="1315373"/>
          </a:xfrm>
          <a:prstGeom prst="rect">
            <a:avLst/>
          </a:prstGeom>
        </p:spPr>
      </p:pic>
    </p:spTree>
    <p:extLst>
      <p:ext uri="{BB962C8B-B14F-4D97-AF65-F5344CB8AC3E}">
        <p14:creationId xmlns:p14="http://schemas.microsoft.com/office/powerpoint/2010/main" val="273793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E649-CF3F-C1AE-4309-0CA4B094FA8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D3C3AAA-BDAC-52E5-167B-83385B10EC46}"/>
              </a:ext>
            </a:extLst>
          </p:cNvPr>
          <p:cNvSpPr>
            <a:spLocks noGrp="1"/>
          </p:cNvSpPr>
          <p:nvPr>
            <p:ph type="title"/>
          </p:nvPr>
        </p:nvSpPr>
        <p:spPr>
          <a:xfrm>
            <a:off x="193333" y="-52424"/>
            <a:ext cx="5942955" cy="759600"/>
          </a:xfrm>
        </p:spPr>
        <p:txBody>
          <a:bodyPr>
            <a:noAutofit/>
          </a:bodyPr>
          <a:lstStyle/>
          <a:p>
            <a:r>
              <a:rPr lang="fr-FR" sz="1800" b="0" dirty="0">
                <a:solidFill>
                  <a:srgbClr val="8DAA9C"/>
                </a:solidFill>
                <a:latin typeface="Century Gothic" panose="020B0502020202020204" pitchFamily="34" charset="0"/>
              </a:rPr>
              <a:t>Conseil en évolution professionnelle (CEP)</a:t>
            </a:r>
            <a:endParaRPr lang="fr-FR" sz="1800" b="0" dirty="0">
              <a:solidFill>
                <a:srgbClr val="9F2F5F"/>
              </a:solidFill>
              <a:latin typeface="Century Gothic" panose="020B0502020202020204" pitchFamily="34" charset="0"/>
            </a:endParaRPr>
          </a:p>
        </p:txBody>
      </p:sp>
      <p:sp>
        <p:nvSpPr>
          <p:cNvPr id="5" name="Rectangle 4">
            <a:extLst>
              <a:ext uri="{FF2B5EF4-FFF2-40B4-BE49-F238E27FC236}">
                <a16:creationId xmlns:a16="http://schemas.microsoft.com/office/drawing/2014/main" id="{1B31ACF5-D606-E0A3-BD74-22E8E860E4B0}"/>
              </a:ext>
            </a:extLst>
          </p:cNvPr>
          <p:cNvSpPr/>
          <p:nvPr/>
        </p:nvSpPr>
        <p:spPr>
          <a:xfrm>
            <a:off x="6750200" y="1334466"/>
            <a:ext cx="2124000" cy="982064"/>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en savoir plus ?</a:t>
            </a:r>
          </a:p>
          <a:p>
            <a:pPr marL="0" marR="0" lvl="0" indent="0" algn="ctr" defTabSz="914400" rtl="0" eaLnBrk="1" fontAlgn="auto" latinLnBrk="0" hangingPunct="1">
              <a:lnSpc>
                <a:spcPct val="100000"/>
              </a:lnSpc>
              <a:spcBef>
                <a:spcPts val="496"/>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Calibri" panose="020F0502020204030204" pitchFamily="34" charset="0"/>
              </a:rPr>
              <a:t>Les prestataires peuvent organiser des sessions de présentation collective du CEP au sein de l’entreprise.</a:t>
            </a:r>
          </a:p>
        </p:txBody>
      </p:sp>
      <p:sp>
        <p:nvSpPr>
          <p:cNvPr id="6" name="Rectangle 5">
            <a:extLst>
              <a:ext uri="{FF2B5EF4-FFF2-40B4-BE49-F238E27FC236}">
                <a16:creationId xmlns:a16="http://schemas.microsoft.com/office/drawing/2014/main" id="{36D68F10-4B74-64B9-1C83-D85EA284034F}"/>
              </a:ext>
            </a:extLst>
          </p:cNvPr>
          <p:cNvSpPr/>
          <p:nvPr/>
        </p:nvSpPr>
        <p:spPr>
          <a:xfrm>
            <a:off x="6750200" y="2363519"/>
            <a:ext cx="2124000" cy="20198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pPr algn="ctr">
              <a:spcBef>
                <a:spcPts val="600"/>
              </a:spcBef>
            </a:pPr>
            <a:r>
              <a:rPr lang="fr-FR" sz="1200" b="1" dirty="0">
                <a:solidFill>
                  <a:schemeClr val="bg1"/>
                </a:solidFill>
                <a:latin typeface="Corbel" panose="020B0503020204020204" pitchFamily="34" charset="0"/>
                <a:ea typeface="Calibri" charset="0"/>
                <a:cs typeface="Calibri" panose="020F0502020204030204" pitchFamily="34" charset="0"/>
              </a:rPr>
              <a:t>Pour plus d’informations</a:t>
            </a:r>
          </a:p>
        </p:txBody>
      </p:sp>
      <p:sp>
        <p:nvSpPr>
          <p:cNvPr id="11" name="Rectangle 10">
            <a:extLst>
              <a:ext uri="{FF2B5EF4-FFF2-40B4-BE49-F238E27FC236}">
                <a16:creationId xmlns:a16="http://schemas.microsoft.com/office/drawing/2014/main" id="{FD26096C-2733-1E55-3A81-C927FF6F52EE}"/>
              </a:ext>
            </a:extLst>
          </p:cNvPr>
          <p:cNvSpPr/>
          <p:nvPr/>
        </p:nvSpPr>
        <p:spPr>
          <a:xfrm>
            <a:off x="6750200" y="4544008"/>
            <a:ext cx="2124000" cy="1918880"/>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q"/>
            </a:pPr>
            <a:r>
              <a:rPr lang="fr-FR" sz="1200" b="1" i="1" dirty="0">
                <a:solidFill>
                  <a:schemeClr val="bg1"/>
                </a:solidFill>
                <a:latin typeface="Corbel" panose="020B0503020204020204" pitchFamily="34" charset="0"/>
                <a:ea typeface="Calibri" charset="0"/>
                <a:cs typeface="Calibri" charset="0"/>
              </a:rPr>
              <a:t>Rendez-vous sur les sites du réseau Cap emploi</a:t>
            </a:r>
            <a:endParaRPr lang="fr-FR" sz="1200" i="1" dirty="0">
              <a:solidFill>
                <a:schemeClr val="bg1"/>
              </a:solidFill>
              <a:latin typeface="Corbel" panose="020B0503020204020204" pitchFamily="34" charset="0"/>
              <a:ea typeface="Calibri" charset="0"/>
              <a:cs typeface="Calibri"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3"/>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75</a:t>
            </a:r>
          </a:p>
          <a:p>
            <a:pPr marL="171450" indent="-171450">
              <a:buFont typeface="Arial" panose="020B0604020202020204" pitchFamily="34" charset="0"/>
              <a:buChar char="•"/>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4"/>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77</a:t>
            </a:r>
          </a:p>
          <a:p>
            <a:pPr marL="171450" indent="-171450">
              <a:buFont typeface="Arial" panose="020B0604020202020204" pitchFamily="34" charset="0"/>
              <a:buChar char="•"/>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5"/>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78</a:t>
            </a:r>
            <a:endPar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6"/>
            </a:endParaRPr>
          </a:p>
          <a:p>
            <a:pPr marL="171450" indent="-171450">
              <a:buFont typeface="Arial" panose="020B0604020202020204" pitchFamily="34" charset="0"/>
              <a:buChar char="•"/>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6"/>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91</a:t>
            </a:r>
            <a:endPar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7"/>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92</a:t>
            </a:r>
          </a:p>
          <a:p>
            <a:pPr marL="171450" indent="-171450">
              <a:buFont typeface="Arial" panose="020B0604020202020204" pitchFamily="34" charset="0"/>
              <a:buChar char="•"/>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8"/>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93</a:t>
            </a:r>
            <a:endPar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9"/>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94</a:t>
            </a:r>
            <a:endParaRPr kumimoji="0" lang="fr-FR" sz="1100" b="0" i="0" u="none" strike="noStrike" kern="1200" cap="none" spc="0" normalizeH="0" baseline="0" noProof="0" dirty="0">
              <a:ln>
                <a:noFill/>
              </a:ln>
              <a:solidFill>
                <a:srgbClr val="FFFFFF"/>
              </a:solidFill>
              <a:effectLst/>
              <a:uLnTx/>
              <a:uFillTx/>
              <a:latin typeface="Calibri" panose="020F0502020204030204"/>
              <a:ea typeface="MS PGothic"/>
              <a:cs typeface="Calibri"/>
            </a:endParaRPr>
          </a:p>
          <a:p>
            <a:pPr marL="171450" indent="-171450">
              <a:buFont typeface="Arial" panose="020B0604020202020204" pitchFamily="34" charset="0"/>
              <a:buChar char="•"/>
              <a:defRPr/>
            </a:pP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hlinkClick r:id="rId10"/>
              </a:rPr>
              <a:t>Site</a:t>
            </a:r>
            <a:r>
              <a:rPr kumimoji="0" lang="fr-FR" altLang="fr-FR" sz="1100" b="0" i="1" u="none" strike="noStrike" kern="1200" cap="none" spc="0" normalizeH="0" baseline="0" noProof="0" dirty="0">
                <a:ln>
                  <a:noFill/>
                </a:ln>
                <a:solidFill>
                  <a:srgbClr val="FFFFFF"/>
                </a:solidFill>
                <a:effectLst/>
                <a:uLnTx/>
                <a:uFillTx/>
                <a:latin typeface="Calibri" panose="020F0502020204030204"/>
                <a:ea typeface="MS PGothic"/>
                <a:cs typeface="Calibri"/>
              </a:rPr>
              <a:t> du Cap emploi 95</a:t>
            </a:r>
            <a:endParaRPr kumimoji="0" lang="fr-FR" sz="1100" b="0" i="0" u="none" strike="noStrike" kern="1200" cap="none" spc="0" normalizeH="0" baseline="0" noProof="0" dirty="0">
              <a:ln>
                <a:noFill/>
              </a:ln>
              <a:solidFill>
                <a:srgbClr val="FFFFFF"/>
              </a:solidFill>
              <a:effectLst/>
              <a:uLnTx/>
              <a:uFillTx/>
              <a:latin typeface="Calibri" panose="020F0502020204030204"/>
              <a:ea typeface="MS PGothic"/>
              <a:cs typeface="Calibri"/>
            </a:endParaRPr>
          </a:p>
        </p:txBody>
      </p:sp>
      <p:sp>
        <p:nvSpPr>
          <p:cNvPr id="13" name="Rectangle 12">
            <a:extLst>
              <a:ext uri="{FF2B5EF4-FFF2-40B4-BE49-F238E27FC236}">
                <a16:creationId xmlns:a16="http://schemas.microsoft.com/office/drawing/2014/main" id="{99E8D9A2-75B5-A41A-26D1-691764B9A159}"/>
              </a:ext>
            </a:extLst>
          </p:cNvPr>
          <p:cNvSpPr/>
          <p:nvPr/>
        </p:nvSpPr>
        <p:spPr>
          <a:xfrm>
            <a:off x="193334" y="1337243"/>
            <a:ext cx="6357222" cy="1289104"/>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Les</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perspectives d'évolution professionnelle du salarié</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notamment en termes de qualification et d’emploi, doivent être évoquées</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régulièrement</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lors d’un échange avec l’employeur</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Cet entretien est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distinct de l’entretien d’évaluation du travail</a:t>
            </a:r>
            <a:r>
              <a:rPr lang="fr-FR" sz="1100" b="1" dirty="0">
                <a:solidFill>
                  <a:srgbClr val="000000"/>
                </a:solidFill>
                <a:latin typeface="Corbel" panose="020B0503020204020204" pitchFamily="34" charset="0"/>
              </a:rPr>
              <a:t> </a:t>
            </a:r>
            <a:r>
              <a:rPr lang="fr-FR" sz="1100" dirty="0">
                <a:solidFill>
                  <a:srgbClr val="000000"/>
                </a:solidFill>
                <a:latin typeface="Corbel" panose="020B0503020204020204" pitchFamily="34" charset="0"/>
              </a:rPr>
              <a:t>et permet au salarié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d’accompagner sa réflexion autour du son projet professionnel</a:t>
            </a:r>
            <a:endPar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algn="ju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Au cours de cet entretien,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l’entreprise informe sur le conseil en évolution professionnel (CEP)</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Seul le salarié peut initier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ce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conseil neutre, gratuit et personnalisé</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permettant ainsi des temps d’échanges entreprises/salariés plus enrichissants </a:t>
            </a:r>
            <a:r>
              <a:rPr lang="fr-FR" sz="1100" dirty="0">
                <a:solidFill>
                  <a:srgbClr val="000000"/>
                </a:solidFill>
                <a:latin typeface="Corbel" panose="020B0503020204020204" pitchFamily="34" charset="0"/>
              </a:rPr>
              <a:t>car mieux préparés en amont.</a:t>
            </a:r>
            <a:endPar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ZoneTexte 13">
            <a:extLst>
              <a:ext uri="{FF2B5EF4-FFF2-40B4-BE49-F238E27FC236}">
                <a16:creationId xmlns:a16="http://schemas.microsoft.com/office/drawing/2014/main" id="{9D20CF28-C55D-E6A1-DC2E-EA658DC1AE2F}"/>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5" name="ZoneTexte 14">
            <a:extLst>
              <a:ext uri="{FF2B5EF4-FFF2-40B4-BE49-F238E27FC236}">
                <a16:creationId xmlns:a16="http://schemas.microsoft.com/office/drawing/2014/main" id="{F6BD8A0A-5DAF-7E4B-8794-4E4E97615D9F}"/>
              </a:ext>
            </a:extLst>
          </p:cNvPr>
          <p:cNvSpPr txBox="1"/>
          <p:nvPr/>
        </p:nvSpPr>
        <p:spPr>
          <a:xfrm>
            <a:off x="3267365" y="3349897"/>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16" name="Image 15">
            <a:extLst>
              <a:ext uri="{FF2B5EF4-FFF2-40B4-BE49-F238E27FC236}">
                <a16:creationId xmlns:a16="http://schemas.microsoft.com/office/drawing/2014/main" id="{F12F41AE-2199-D667-458D-251546E8722B}"/>
              </a:ext>
            </a:extLst>
          </p:cNvPr>
          <p:cNvPicPr>
            <a:picLocks noChangeAspect="1"/>
          </p:cNvPicPr>
          <p:nvPr/>
        </p:nvPicPr>
        <p:blipFill>
          <a:blip r:embed="rId11">
            <a:duotone>
              <a:schemeClr val="accent3">
                <a:shade val="45000"/>
                <a:satMod val="135000"/>
              </a:schemeClr>
              <a:prstClr val="white"/>
            </a:duotone>
          </a:blip>
          <a:stretch>
            <a:fillRect/>
          </a:stretch>
        </p:blipFill>
        <p:spPr>
          <a:xfrm>
            <a:off x="3081904" y="3126091"/>
            <a:ext cx="392727" cy="360000"/>
          </a:xfrm>
          <a:prstGeom prst="rect">
            <a:avLst/>
          </a:prstGeom>
        </p:spPr>
      </p:pic>
      <p:sp>
        <p:nvSpPr>
          <p:cNvPr id="17" name="Ellipse 16">
            <a:extLst>
              <a:ext uri="{FF2B5EF4-FFF2-40B4-BE49-F238E27FC236}">
                <a16:creationId xmlns:a16="http://schemas.microsoft.com/office/drawing/2014/main" id="{622EEE1C-7048-ED9C-6F79-03EE38DB0D49}"/>
              </a:ext>
            </a:extLst>
          </p:cNvPr>
          <p:cNvSpPr>
            <a:spLocks noChangeAspect="1"/>
          </p:cNvSpPr>
          <p:nvPr/>
        </p:nvSpPr>
        <p:spPr>
          <a:xfrm>
            <a:off x="3188172" y="320311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18" name="Ellipse 17">
            <a:extLst>
              <a:ext uri="{FF2B5EF4-FFF2-40B4-BE49-F238E27FC236}">
                <a16:creationId xmlns:a16="http://schemas.microsoft.com/office/drawing/2014/main" id="{DBC706D7-0305-25D3-BBD2-8983F0A77FE3}"/>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9" name="Image 18">
            <a:extLst>
              <a:ext uri="{FF2B5EF4-FFF2-40B4-BE49-F238E27FC236}">
                <a16:creationId xmlns:a16="http://schemas.microsoft.com/office/drawing/2014/main" id="{D4E40555-889F-9A28-FF83-3C9D7E71A666}"/>
              </a:ext>
            </a:extLst>
          </p:cNvPr>
          <p:cNvPicPr>
            <a:picLocks noChangeAspect="1"/>
          </p:cNvPicPr>
          <p:nvPr/>
        </p:nvPicPr>
        <p:blipFill>
          <a:blip r:embed="rId12">
            <a:duotone>
              <a:schemeClr val="accent3">
                <a:shade val="45000"/>
                <a:satMod val="135000"/>
              </a:schemeClr>
              <a:prstClr val="white"/>
            </a:duotone>
          </a:blip>
          <a:stretch>
            <a:fillRect/>
          </a:stretch>
        </p:blipFill>
        <p:spPr>
          <a:xfrm>
            <a:off x="2" y="770036"/>
            <a:ext cx="474934" cy="468000"/>
          </a:xfrm>
          <a:prstGeom prst="rect">
            <a:avLst/>
          </a:prstGeom>
        </p:spPr>
      </p:pic>
      <p:sp>
        <p:nvSpPr>
          <p:cNvPr id="21" name="ZoneTexte 20">
            <a:extLst>
              <a:ext uri="{FF2B5EF4-FFF2-40B4-BE49-F238E27FC236}">
                <a16:creationId xmlns:a16="http://schemas.microsoft.com/office/drawing/2014/main" id="{1D1B4B86-0032-BE6F-F7A9-F726704CA4DC}"/>
              </a:ext>
            </a:extLst>
          </p:cNvPr>
          <p:cNvSpPr txBox="1"/>
          <p:nvPr/>
        </p:nvSpPr>
        <p:spPr>
          <a:xfrm>
            <a:off x="293869" y="2736685"/>
            <a:ext cx="2772000" cy="3947234"/>
          </a:xfrm>
          <a:prstGeom prst="rect">
            <a:avLst/>
          </a:prstGeom>
          <a:solidFill>
            <a:srgbClr val="895688">
              <a:alpha val="9804"/>
            </a:srgbClr>
          </a:solidFill>
          <a:ln>
            <a:noFill/>
            <a:prstDash val="sysDash"/>
          </a:ln>
        </p:spPr>
        <p:txBody>
          <a:bodyPr wrap="square" lIns="36000" rIns="72000" rtlCol="0">
            <a:spAutoFit/>
          </a:bodyPr>
          <a:lstStyle/>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200" b="1" i="0" u="none" strike="noStrike" kern="1200" cap="none" spc="0" normalizeH="0" baseline="0" noProof="0" dirty="0">
                <a:ln>
                  <a:noFill/>
                </a:ln>
                <a:solidFill>
                  <a:srgbClr val="895688"/>
                </a:solidFill>
                <a:effectLst/>
                <a:uLnTx/>
                <a:uFillTx/>
                <a:latin typeface="Century Gothic" panose="020B0502020202020204" pitchFamily="34" charset="0"/>
                <a:ea typeface="+mn-ea"/>
                <a:cs typeface="Calibri" charset="0"/>
              </a:rPr>
              <a:t>   Les avantages de l’entretien professionnel ?</a:t>
            </a:r>
            <a:endParaRPr lang="fr-FR" sz="1200" b="1" dirty="0">
              <a:latin typeface="Century Gothic" panose="020B0502020202020204" pitchFamily="34" charset="0"/>
              <a:cs typeface="Calibri" charset="0"/>
            </a:endParaRPr>
          </a:p>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le salarié :</a:t>
            </a:r>
          </a:p>
          <a:p>
            <a:pPr marL="207450" indent="-171450" algn="just">
              <a:spcAft>
                <a:spcPts val="300"/>
              </a:spcAft>
              <a:buClr>
                <a:srgbClr val="895688"/>
              </a:buClr>
              <a:buSzPct val="120000"/>
              <a:buFont typeface="Arial" panose="020B0604020202020204" pitchFamily="34" charset="0"/>
              <a:buChar char="•"/>
              <a:defRPr/>
            </a:pPr>
            <a:r>
              <a:rPr lang="fr-FR" sz="1100" dirty="0">
                <a:solidFill>
                  <a:srgbClr val="000000"/>
                </a:solidFill>
                <a:latin typeface="Corbel" panose="020B0503020204020204" pitchFamily="34" charset="0"/>
              </a:rPr>
              <a:t>Identifier</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ses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besoins d'accompagnement et/ou de formation</a:t>
            </a:r>
            <a:r>
              <a:rPr lang="fr-FR" sz="1100" dirty="0">
                <a:solidFill>
                  <a:srgbClr val="000000"/>
                </a:solidFill>
                <a:latin typeface="Corbel" panose="020B0503020204020204" pitchFamily="34" charset="0"/>
              </a:rPr>
              <a:t> ;</a:t>
            </a:r>
            <a:endPar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207450" marR="0" lvl="0" indent="-171450" algn="just" defTabSz="914400" rtl="0" eaLnBrk="1" fontAlgn="auto" latinLnBrk="0" hangingPunct="1">
              <a:lnSpc>
                <a:spcPct val="100000"/>
              </a:lnSpc>
              <a:spcBef>
                <a:spcPts val="0"/>
              </a:spcBef>
              <a:spcAft>
                <a:spcPts val="300"/>
              </a:spcAft>
              <a:buClr>
                <a:srgbClr val="895688"/>
              </a:buClr>
              <a:buSzPct val="120000"/>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Entretenir sa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motivation </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et l’impliquer dans la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construction</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et la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gestion de son parcours</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l’entreprise : </a:t>
            </a:r>
          </a:p>
          <a:p>
            <a:pPr marL="207450" marR="0" lvl="0" indent="-171450" algn="just" defTabSz="914400" rtl="0" eaLnBrk="1" fontAlgn="auto" latinLnBrk="0" hangingPunct="1">
              <a:lnSpc>
                <a:spcPct val="100000"/>
              </a:lnSpc>
              <a:spcBef>
                <a:spcPts val="0"/>
              </a:spcBef>
              <a:spcAft>
                <a:spcPts val="300"/>
              </a:spcAft>
              <a:buClr>
                <a:srgbClr val="895688"/>
              </a:buClr>
              <a:buSzPct val="120000"/>
              <a:buFont typeface="Arial" panose="020B0604020202020204" pitchFamily="34" charset="0"/>
              <a:buChar char="•"/>
              <a:tabLst/>
              <a:defRPr/>
            </a:pPr>
            <a:r>
              <a:rPr lang="fr-FR" sz="1100" dirty="0">
                <a:solidFill>
                  <a:srgbClr val="000000"/>
                </a:solidFill>
                <a:latin typeface="Corbel" panose="020B0503020204020204" pitchFamily="34" charset="0"/>
              </a:rPr>
              <a:t>Consolider son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plan de développement des compétences</a:t>
            </a:r>
            <a:r>
              <a:rPr lang="fr-FR" sz="1100" dirty="0">
                <a:solidFill>
                  <a:srgbClr val="000000"/>
                </a:solidFill>
                <a:latin typeface="Corbel" panose="020B0503020204020204" pitchFamily="34" charset="0"/>
              </a:rPr>
              <a:t> ;</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207450" marR="0" lvl="0" indent="-171450" algn="just" defTabSz="914400" rtl="0" eaLnBrk="1" fontAlgn="auto" latinLnBrk="0" hangingPunct="1">
              <a:lnSpc>
                <a:spcPct val="100000"/>
              </a:lnSpc>
              <a:spcBef>
                <a:spcPts val="0"/>
              </a:spcBef>
              <a:spcAft>
                <a:spcPts val="300"/>
              </a:spcAft>
              <a:buClr>
                <a:srgbClr val="895688"/>
              </a:buClr>
              <a:buSzPct val="120000"/>
              <a:buFont typeface="Arial" panose="020B0604020202020204" pitchFamily="34" charset="0"/>
              <a:buChar char="•"/>
              <a:tabLst/>
              <a:defRPr/>
            </a:pPr>
            <a:r>
              <a:rPr lang="fr-FR" sz="1100" dirty="0">
                <a:solidFill>
                  <a:srgbClr val="000000"/>
                </a:solidFill>
                <a:latin typeface="Corbel" panose="020B0503020204020204" pitchFamily="34" charset="0"/>
              </a:rPr>
              <a:t>Mieux</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penser le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lien entre sa stratégie économique et les aspirations et le potentiel de ses salariés</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207450" marR="0" lvl="0" indent="-171450" algn="just" defTabSz="914400" rtl="0" eaLnBrk="1" fontAlgn="auto" latinLnBrk="0" hangingPunct="1">
              <a:lnSpc>
                <a:spcPct val="100000"/>
              </a:lnSpc>
              <a:spcBef>
                <a:spcPts val="0"/>
              </a:spcBef>
              <a:spcAft>
                <a:spcPts val="300"/>
              </a:spcAft>
              <a:buClr>
                <a:srgbClr val="895688"/>
              </a:buClr>
              <a:buSzPct val="120000"/>
              <a:buFont typeface="Arial" panose="020B0604020202020204" pitchFamily="34" charset="0"/>
              <a:buChar char="•"/>
              <a:tabLst/>
              <a:defRPr/>
            </a:pP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Articuler ses actions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avec la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mise en œuvre individuelle du compte personnel de formation</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(CPF), </a:t>
            </a:r>
          </a:p>
          <a:p>
            <a:pPr marL="207450" marR="0" lvl="0" indent="-171450" algn="just" defTabSz="914400" rtl="0" eaLnBrk="1" fontAlgn="auto" latinLnBrk="0" hangingPunct="1">
              <a:lnSpc>
                <a:spcPct val="100000"/>
              </a:lnSpc>
              <a:spcBef>
                <a:spcPts val="0"/>
              </a:spcBef>
              <a:spcAft>
                <a:spcPts val="300"/>
              </a:spcAft>
              <a:buClr>
                <a:srgbClr val="895688"/>
              </a:buClr>
              <a:buSzPct val="120000"/>
              <a:buFont typeface="Arial" panose="020B0604020202020204" pitchFamily="34" charset="0"/>
              <a:buChar char="•"/>
              <a:tabLst/>
              <a:defRPr/>
            </a:pPr>
            <a:r>
              <a:rPr lang="fr-FR" sz="1100" dirty="0">
                <a:solidFill>
                  <a:srgbClr val="000000"/>
                </a:solidFill>
                <a:latin typeface="Corbel" panose="020B0503020204020204" pitchFamily="34" charset="0"/>
              </a:rPr>
              <a:t>Initier</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une démarche de </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gestion prévisionnelle des emplois et des compétences (GEPC).</a:t>
            </a:r>
            <a:endParaRPr kumimoji="0" lang="fr-FR" sz="1400" b="1" i="0" u="none" strike="noStrike" kern="1200" cap="none" spc="0" normalizeH="0" baseline="0" noProof="0" dirty="0">
              <a:ln>
                <a:noFill/>
              </a:ln>
              <a:solidFill>
                <a:srgbClr val="895688"/>
              </a:solidFill>
              <a:effectLst/>
              <a:uLnTx/>
              <a:uFillTx/>
              <a:latin typeface="Century Gothic" panose="020B0502020202020204" pitchFamily="34" charset="0"/>
              <a:ea typeface="+mn-ea"/>
              <a:cs typeface="Calibri" charset="0"/>
            </a:endParaRPr>
          </a:p>
        </p:txBody>
      </p:sp>
      <p:pic>
        <p:nvPicPr>
          <p:cNvPr id="22" name="Graphique 21" descr="Informations avec un remplissage uni">
            <a:extLst>
              <a:ext uri="{FF2B5EF4-FFF2-40B4-BE49-F238E27FC236}">
                <a16:creationId xmlns:a16="http://schemas.microsoft.com/office/drawing/2014/main" id="{E5E65042-30CB-EA7D-9AE8-519AA989BB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827" y="2598104"/>
            <a:ext cx="424529" cy="424529"/>
          </a:xfrm>
          <a:prstGeom prst="rect">
            <a:avLst/>
          </a:prstGeom>
        </p:spPr>
      </p:pic>
      <p:cxnSp>
        <p:nvCxnSpPr>
          <p:cNvPr id="38" name="Connecteur droit 37">
            <a:extLst>
              <a:ext uri="{FF2B5EF4-FFF2-40B4-BE49-F238E27FC236}">
                <a16:creationId xmlns:a16="http://schemas.microsoft.com/office/drawing/2014/main" id="{C39E2E80-9EDB-C2BA-EEB6-F8A0C7139F85}"/>
              </a:ext>
            </a:extLst>
          </p:cNvPr>
          <p:cNvCxnSpPr>
            <a:cxnSpLocks/>
          </p:cNvCxnSpPr>
          <p:nvPr/>
        </p:nvCxnSpPr>
        <p:spPr>
          <a:xfrm>
            <a:off x="6650377"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780F5C3B-C084-42A7-C893-D9AF28329F1D}"/>
              </a:ext>
            </a:extLst>
          </p:cNvPr>
          <p:cNvSpPr txBox="1"/>
          <p:nvPr/>
        </p:nvSpPr>
        <p:spPr>
          <a:xfrm>
            <a:off x="4149768" y="5116065"/>
            <a:ext cx="2248925"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ea typeface="Calibri" charset="0"/>
                <a:cs typeface="Calibri" charset="0"/>
              </a:rPr>
              <a:t>Bon à savoir</a:t>
            </a:r>
          </a:p>
        </p:txBody>
      </p:sp>
      <p:pic>
        <p:nvPicPr>
          <p:cNvPr id="42" name="Image 41">
            <a:extLst>
              <a:ext uri="{FF2B5EF4-FFF2-40B4-BE49-F238E27FC236}">
                <a16:creationId xmlns:a16="http://schemas.microsoft.com/office/drawing/2014/main" id="{C41238BB-3FA2-0A07-66A3-ED18F30FAF42}"/>
              </a:ext>
            </a:extLst>
          </p:cNvPr>
          <p:cNvPicPr>
            <a:picLocks noChangeAspect="1"/>
          </p:cNvPicPr>
          <p:nvPr/>
        </p:nvPicPr>
        <p:blipFill>
          <a:blip r:embed="rId15">
            <a:duotone>
              <a:schemeClr val="accent3">
                <a:shade val="45000"/>
                <a:satMod val="135000"/>
              </a:schemeClr>
              <a:prstClr val="white"/>
            </a:duotone>
          </a:blip>
          <a:stretch>
            <a:fillRect/>
          </a:stretch>
        </p:blipFill>
        <p:spPr>
          <a:xfrm>
            <a:off x="6255829" y="4925538"/>
            <a:ext cx="394548" cy="360000"/>
          </a:xfrm>
          <a:prstGeom prst="rect">
            <a:avLst/>
          </a:prstGeom>
        </p:spPr>
      </p:pic>
      <p:sp>
        <p:nvSpPr>
          <p:cNvPr id="43" name="Ellipse 42">
            <a:extLst>
              <a:ext uri="{FF2B5EF4-FFF2-40B4-BE49-F238E27FC236}">
                <a16:creationId xmlns:a16="http://schemas.microsoft.com/office/drawing/2014/main" id="{754BB144-6564-4C2C-7944-5ACE5EB3D91A}"/>
              </a:ext>
            </a:extLst>
          </p:cNvPr>
          <p:cNvSpPr>
            <a:spLocks noChangeAspect="1"/>
          </p:cNvSpPr>
          <p:nvPr/>
        </p:nvSpPr>
        <p:spPr>
          <a:xfrm>
            <a:off x="5963749" y="5012434"/>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44" name="ZoneTexte 43">
            <a:extLst>
              <a:ext uri="{FF2B5EF4-FFF2-40B4-BE49-F238E27FC236}">
                <a16:creationId xmlns:a16="http://schemas.microsoft.com/office/drawing/2014/main" id="{C50FC279-03AF-982B-709C-B67E348AED91}"/>
              </a:ext>
            </a:extLst>
          </p:cNvPr>
          <p:cNvSpPr txBox="1"/>
          <p:nvPr/>
        </p:nvSpPr>
        <p:spPr>
          <a:xfrm>
            <a:off x="3658056" y="2647472"/>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47" name="Ellipse 46">
            <a:extLst>
              <a:ext uri="{FF2B5EF4-FFF2-40B4-BE49-F238E27FC236}">
                <a16:creationId xmlns:a16="http://schemas.microsoft.com/office/drawing/2014/main" id="{ACA0C8AA-EF5F-E91A-0D9A-E0E299075BFE}"/>
              </a:ext>
            </a:extLst>
          </p:cNvPr>
          <p:cNvSpPr>
            <a:spLocks noChangeAspect="1"/>
          </p:cNvSpPr>
          <p:nvPr/>
        </p:nvSpPr>
        <p:spPr>
          <a:xfrm>
            <a:off x="5781957" y="2521874"/>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8" name="Image 47">
            <a:extLst>
              <a:ext uri="{FF2B5EF4-FFF2-40B4-BE49-F238E27FC236}">
                <a16:creationId xmlns:a16="http://schemas.microsoft.com/office/drawing/2014/main" id="{71B2BD3E-34E5-BCBE-187A-34AC42AC9514}"/>
              </a:ext>
            </a:extLst>
          </p:cNvPr>
          <p:cNvPicPr>
            <a:picLocks noChangeAspect="1"/>
          </p:cNvPicPr>
          <p:nvPr/>
        </p:nvPicPr>
        <p:blipFill>
          <a:blip r:embed="rId16">
            <a:duotone>
              <a:schemeClr val="accent3">
                <a:shade val="45000"/>
                <a:satMod val="135000"/>
              </a:schemeClr>
              <a:prstClr val="white"/>
            </a:duotone>
          </a:blip>
          <a:stretch>
            <a:fillRect/>
          </a:stretch>
        </p:blipFill>
        <p:spPr>
          <a:xfrm>
            <a:off x="6196736" y="2474291"/>
            <a:ext cx="406675" cy="432000"/>
          </a:xfrm>
          <a:prstGeom prst="rect">
            <a:avLst/>
          </a:prstGeom>
        </p:spPr>
      </p:pic>
      <p:sp>
        <p:nvSpPr>
          <p:cNvPr id="49" name="Rectangle 48">
            <a:extLst>
              <a:ext uri="{FF2B5EF4-FFF2-40B4-BE49-F238E27FC236}">
                <a16:creationId xmlns:a16="http://schemas.microsoft.com/office/drawing/2014/main" id="{EB6F5451-6AC7-1F66-4D58-8325C35BCB69}"/>
              </a:ext>
            </a:extLst>
          </p:cNvPr>
          <p:cNvSpPr/>
          <p:nvPr/>
        </p:nvSpPr>
        <p:spPr>
          <a:xfrm>
            <a:off x="3227060" y="2925718"/>
            <a:ext cx="3238339"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Tous les salariés</a:t>
            </a:r>
            <a:r>
              <a:rPr kumimoji="0" lang="fr-FR"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quel que soit leur statut (CDI, CDD, apprentissage, etc.)</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p:txBody>
      </p:sp>
      <p:sp>
        <p:nvSpPr>
          <p:cNvPr id="50" name="Rectangle 49">
            <a:extLst>
              <a:ext uri="{FF2B5EF4-FFF2-40B4-BE49-F238E27FC236}">
                <a16:creationId xmlns:a16="http://schemas.microsoft.com/office/drawing/2014/main" id="{72859629-8A8D-5C7B-578E-61EEABF85115}"/>
              </a:ext>
            </a:extLst>
          </p:cNvPr>
          <p:cNvSpPr/>
          <p:nvPr/>
        </p:nvSpPr>
        <p:spPr>
          <a:xfrm>
            <a:off x="3343049" y="3619150"/>
            <a:ext cx="3150575" cy="1349935"/>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buClr>
                <a:srgbClr val="8C3C71"/>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Tous les deux ans</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Au retour de certains congés</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(maternité, parental d'éducation, de proche aidant, d'adoption), d’une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période d'activité à temps partiel</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d’un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arrêt longue maladie,</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à l'issue d'un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mandat syndical</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etc. </a:t>
            </a:r>
            <a:endParaRPr lang="fr-FR" sz="1100" dirty="0">
              <a:solidFill>
                <a:srgbClr val="000000"/>
              </a:solidFill>
              <a:latin typeface="Corbel" panose="020B0503020204020204" pitchFamily="34" charset="0"/>
            </a:endParaRPr>
          </a:p>
          <a:p>
            <a:pPr marL="171450" marR="0" lvl="0" indent="-171450" algn="just" defTabSz="914400" rtl="0" eaLnBrk="1" fontAlgn="auto" latinLnBrk="0" hangingPunct="1">
              <a:lnSpc>
                <a:spcPct val="100000"/>
              </a:lnSpc>
              <a:spcBef>
                <a:spcPts val="0"/>
              </a:spcBef>
              <a:buClr>
                <a:srgbClr val="8C3C71"/>
              </a:buClr>
              <a:buSzTx/>
              <a:buFont typeface="Arial" panose="020B0604020202020204" pitchFamily="34" charset="0"/>
              <a:buChar char="•"/>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Tous les 6 ans </a:t>
            </a:r>
            <a:r>
              <a:rPr kumimoji="0" lang="fr-FR" sz="11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l’état des lieux récapitulatif</a:t>
            </a:r>
            <a:endParaRPr kumimoji="0" lang="fr-FR"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C0FB1360-94FA-0FB0-7F6B-E192699DB523}"/>
              </a:ext>
            </a:extLst>
          </p:cNvPr>
          <p:cNvSpPr/>
          <p:nvPr/>
        </p:nvSpPr>
        <p:spPr>
          <a:xfrm>
            <a:off x="3343049" y="5339446"/>
            <a:ext cx="3100716" cy="1354217"/>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 CEP peut être réalisé par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différents prestataires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171450" marR="0" lvl="0" indent="-171450" algn="just"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tous les salariés : </a:t>
            </a:r>
            <a:r>
              <a:rPr kumimoji="0" lang="fr-FR" sz="1200" b="1" i="0" u="none" strike="noStrike" kern="1200" cap="none" spc="0" normalizeH="0" baseline="0" noProof="0" dirty="0">
                <a:ln>
                  <a:noFill/>
                </a:ln>
                <a:solidFill>
                  <a:srgbClr val="B3C737"/>
                </a:solidFill>
                <a:effectLst/>
                <a:uLnTx/>
                <a:uFillTx/>
                <a:latin typeface="Corbel" panose="020B0503020204020204" pitchFamily="34" charset="0"/>
                <a:ea typeface="+mn-ea"/>
                <a:cs typeface="+mn-cs"/>
              </a:rPr>
              <a:t>Avenir Actifs</a:t>
            </a:r>
            <a:endParaRPr kumimoji="0" lang="fr-FR" sz="1100" b="1" i="0" u="none" strike="noStrike" kern="1200" cap="none" spc="0" normalizeH="0" baseline="0" noProof="0" dirty="0">
              <a:ln>
                <a:noFill/>
              </a:ln>
              <a:solidFill>
                <a:srgbClr val="B3C737"/>
              </a:solidFill>
              <a:effectLst/>
              <a:uLnTx/>
              <a:uFillTx/>
              <a:latin typeface="Corbel" panose="020B0503020204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les salariés Cadres et jeunes diplômés &gt; BAC +3 : </a:t>
            </a:r>
            <a:r>
              <a:rPr kumimoji="0" lang="fr-FR" sz="1200" b="1" i="0" u="none" strike="noStrike" kern="1200" cap="none" spc="0" normalizeH="0" baseline="0" noProof="0" dirty="0">
                <a:ln>
                  <a:noFill/>
                </a:ln>
                <a:solidFill>
                  <a:srgbClr val="B3C737"/>
                </a:solidFill>
                <a:effectLst/>
                <a:uLnTx/>
                <a:uFillTx/>
                <a:latin typeface="Corbel" panose="020B0503020204020204" pitchFamily="34" charset="0"/>
                <a:ea typeface="+mn-ea"/>
                <a:cs typeface="+mn-cs"/>
              </a:rPr>
              <a:t>l’APEC</a:t>
            </a:r>
          </a:p>
          <a:p>
            <a:pPr marL="171450" marR="0" lvl="0" indent="-171450" algn="just"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Pour les salariés reconnus Travailleurs handicapés : </a:t>
            </a:r>
            <a:r>
              <a:rPr kumimoji="0" lang="fr-FR" sz="1200" b="1" i="0" u="none" strike="noStrike" kern="1200" cap="none" spc="0" normalizeH="0" baseline="0" noProof="0" dirty="0">
                <a:ln>
                  <a:noFill/>
                </a:ln>
                <a:solidFill>
                  <a:srgbClr val="B3C737"/>
                </a:solidFill>
                <a:effectLst/>
                <a:uLnTx/>
                <a:uFillTx/>
                <a:latin typeface="Corbel" panose="020B0503020204020204" pitchFamily="34" charset="0"/>
                <a:ea typeface="+mn-ea"/>
                <a:cs typeface="+mn-cs"/>
              </a:rPr>
              <a:t>le réseau des Cap emploi</a:t>
            </a:r>
            <a:endParaRPr kumimoji="0" lang="fr-FR" sz="1100" b="1" i="0" u="none" strike="noStrike" kern="1200" cap="none" spc="0" normalizeH="0" baseline="0" noProof="0" dirty="0">
              <a:ln>
                <a:noFill/>
              </a:ln>
              <a:solidFill>
                <a:srgbClr val="B3C737"/>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2837564-0A0E-AE5F-217F-3730BD49EE6D}"/>
              </a:ext>
            </a:extLst>
          </p:cNvPr>
          <p:cNvSpPr/>
          <p:nvPr/>
        </p:nvSpPr>
        <p:spPr>
          <a:xfrm>
            <a:off x="6750200" y="4025828"/>
            <a:ext cx="2124000" cy="471193"/>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Wingdings" panose="05000000000000000000" pitchFamily="2" charset="2"/>
              <a:buChar char="q"/>
            </a:pPr>
            <a:r>
              <a:rPr lang="fr-FR" sz="1200" b="1" i="1" dirty="0">
                <a:solidFill>
                  <a:schemeClr val="bg1"/>
                </a:solidFill>
                <a:latin typeface="Corbel" panose="020B0503020204020204" pitchFamily="34" charset="0"/>
                <a:ea typeface="Calibri" charset="0"/>
                <a:cs typeface="Calibri" charset="0"/>
              </a:rPr>
              <a:t>Contactez l’APEC :</a:t>
            </a:r>
            <a:endParaRPr lang="fr-FR" sz="1200" i="1" dirty="0">
              <a:solidFill>
                <a:schemeClr val="bg1"/>
              </a:solidFill>
              <a:latin typeface="Corbel" panose="020B0503020204020204" pitchFamily="34" charset="0"/>
              <a:ea typeface="Calibri" charset="0"/>
              <a:cs typeface="Calibri" charset="0"/>
            </a:endParaRPr>
          </a:p>
          <a:p>
            <a:pPr marR="0" lvl="0" defTabSz="914400" rtl="0" eaLnBrk="1" fontAlgn="auto" latinLnBrk="0" hangingPunct="1">
              <a:lnSpc>
                <a:spcPct val="100000"/>
              </a:lnSpc>
              <a:spcAft>
                <a:spcPts val="600"/>
              </a:spcAft>
              <a:buClrTx/>
              <a:buSzTx/>
              <a:tabLst/>
              <a:defRPr/>
            </a:pPr>
            <a:r>
              <a:rPr kumimoji="0" lang="fr-FR" sz="1050" i="1" u="none" strike="noStrike" kern="1200" cap="none" spc="0" normalizeH="0" baseline="0" noProof="0" dirty="0">
                <a:ln>
                  <a:noFill/>
                </a:ln>
                <a:solidFill>
                  <a:schemeClr val="accent3"/>
                </a:solidFill>
                <a:effectLst/>
                <a:uLnTx/>
                <a:uFillTx/>
                <a:latin typeface="Corbel" panose="020B0503020204020204" pitchFamily="34" charset="0"/>
                <a:ea typeface="+mn-ea"/>
                <a:cs typeface="+mn-cs"/>
                <a:hlinkClick r:id="rId17">
                  <a:extLst>
                    <a:ext uri="{A12FA001-AC4F-418D-AE19-62706E023703}">
                      <ahyp:hlinkClr xmlns:ahyp="http://schemas.microsoft.com/office/drawing/2018/hyperlinkcolor" val="tx"/>
                    </a:ext>
                  </a:extLst>
                </a:hlinkClick>
              </a:rPr>
              <a:t>Relationsentreprises-idf@apec.fr</a:t>
            </a:r>
            <a:endParaRPr kumimoji="0" lang="fr-FR" sz="1050" b="0" i="0" u="none" strike="noStrike" kern="1200" cap="none" spc="0" normalizeH="0" baseline="0" noProof="0" dirty="0">
              <a:ln>
                <a:noFill/>
              </a:ln>
              <a:solidFill>
                <a:srgbClr val="FFFFFF"/>
              </a:solidFill>
              <a:effectLst/>
              <a:uLnTx/>
              <a:uFillTx/>
              <a:latin typeface="Calibri" panose="020F0502020204030204"/>
              <a:ea typeface="MS PGothic"/>
              <a:cs typeface="Calibri"/>
            </a:endParaRPr>
          </a:p>
        </p:txBody>
      </p:sp>
      <p:sp>
        <p:nvSpPr>
          <p:cNvPr id="53" name="Rectangle 52">
            <a:extLst>
              <a:ext uri="{FF2B5EF4-FFF2-40B4-BE49-F238E27FC236}">
                <a16:creationId xmlns:a16="http://schemas.microsoft.com/office/drawing/2014/main" id="{16306346-02E3-8D23-C784-38916892EC5D}"/>
              </a:ext>
            </a:extLst>
          </p:cNvPr>
          <p:cNvSpPr/>
          <p:nvPr/>
        </p:nvSpPr>
        <p:spPr>
          <a:xfrm>
            <a:off x="6750200" y="2612497"/>
            <a:ext cx="2124000" cy="1366342"/>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171450" indent="-171450">
              <a:spcAft>
                <a:spcPts val="600"/>
              </a:spcAft>
              <a:buFont typeface="Wingdings" panose="05000000000000000000" pitchFamily="2" charset="2"/>
              <a:buChar char="q"/>
            </a:pPr>
            <a:r>
              <a:rPr lang="fr-FR" sz="1200" b="1" i="1" dirty="0">
                <a:solidFill>
                  <a:schemeClr val="bg1"/>
                </a:solidFill>
                <a:latin typeface="Corbel" panose="020B0503020204020204" pitchFamily="34" charset="0"/>
                <a:ea typeface="Calibri" charset="0"/>
                <a:cs typeface="Calibri" charset="0"/>
              </a:rPr>
              <a:t>Contactez Avenir Actifs :</a:t>
            </a:r>
            <a:endParaRPr lang="fr-FR" sz="1200" i="1" dirty="0">
              <a:solidFill>
                <a:schemeClr val="bg1"/>
              </a:solidFill>
              <a:latin typeface="Corbel" panose="020B0503020204020204" pitchFamily="34" charset="0"/>
              <a:ea typeface="Calibri" charset="0"/>
              <a:cs typeface="Calibri"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Départements </a:t>
            </a:r>
            <a:r>
              <a:rPr kumimoji="0" lang="fr-FR"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75, 77, 93 et 94</a:t>
            </a:r>
            <a:endPar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8">
                  <a:extLst>
                    <a:ext uri="{A12FA001-AC4F-418D-AE19-62706E023703}">
                      <ahyp:hlinkClr xmlns:ahyp="http://schemas.microsoft.com/office/drawing/2018/hyperlinkcolor" val="tx"/>
                    </a:ext>
                  </a:extLst>
                </a:hlinkClick>
              </a:rPr>
              <a:t>philippe.olin@manpowergroup.fr</a:t>
            </a:r>
            <a:endParaRPr kumimoji="0" lang="fr-FR" sz="105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06.09.91.38.43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solidFill>
                  <a:srgbClr val="FFFFFF"/>
                </a:solidFill>
                <a:latin typeface="Corbel" panose="020B0503020204020204" pitchFamily="34" charset="0"/>
              </a:rPr>
              <a:t>Départements </a:t>
            </a:r>
            <a:r>
              <a:rPr kumimoji="0" lang="fr-FR" sz="11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78, 91, 92 et 95</a:t>
            </a:r>
            <a:endPar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9">
                  <a:extLst>
                    <a:ext uri="{A12FA001-AC4F-418D-AE19-62706E023703}">
                      <ahyp:hlinkClr xmlns:ahyp="http://schemas.microsoft.com/office/drawing/2018/hyperlinkcolor" val="tx"/>
                    </a:ext>
                  </a:extLst>
                </a:hlinkClick>
              </a:rPr>
              <a:t>diane.stephan@manpowergroup.fr</a:t>
            </a:r>
            <a:endParaRPr kumimoji="0" lang="fr-FR" sz="105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07.52.60.85.63</a:t>
            </a:r>
            <a:endPar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Calibri" panose="020F0502020204030204" pitchFamily="34" charset="0"/>
            </a:endParaRPr>
          </a:p>
        </p:txBody>
      </p:sp>
      <p:sp>
        <p:nvSpPr>
          <p:cNvPr id="2" name="Bouton d'action : Retour 44">
            <a:hlinkClick r:id="rId20" action="ppaction://hlinksldjump" tooltip="Retour Cartographie globale"/>
            <a:extLst>
              <a:ext uri="{FF2B5EF4-FFF2-40B4-BE49-F238E27FC236}">
                <a16:creationId xmlns:a16="http://schemas.microsoft.com/office/drawing/2014/main" id="{8F1FF435-AA8E-6C59-FCCD-E97A5D2EAAB8}"/>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 name="ZoneTexte 2">
            <a:extLst>
              <a:ext uri="{FF2B5EF4-FFF2-40B4-BE49-F238E27FC236}">
                <a16:creationId xmlns:a16="http://schemas.microsoft.com/office/drawing/2014/main" id="{1EF6C609-7BA6-9510-1EFD-69278DB7660A}"/>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415699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947E-F274-A536-4DD9-1FAC25F9F0A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219874F-0848-CCB6-8780-3D556EBCCA49}"/>
              </a:ext>
            </a:extLst>
          </p:cNvPr>
          <p:cNvSpPr>
            <a:spLocks noGrp="1"/>
          </p:cNvSpPr>
          <p:nvPr>
            <p:ph type="title"/>
          </p:nvPr>
        </p:nvSpPr>
        <p:spPr>
          <a:xfrm>
            <a:off x="193333" y="71353"/>
            <a:ext cx="5942955" cy="759600"/>
          </a:xfrm>
        </p:spPr>
        <p:txBody>
          <a:bodyPr>
            <a:noAutofit/>
          </a:bodyPr>
          <a:lstStyle/>
          <a:p>
            <a:r>
              <a:rPr lang="fr-FR" sz="1800" b="0" dirty="0">
                <a:solidFill>
                  <a:schemeClr val="accent2"/>
                </a:solidFill>
                <a:latin typeface="Century Gothic" panose="020B0502020202020204" pitchFamily="34" charset="0"/>
              </a:rPr>
              <a:t>Les Commissaires aux Restructurations et à la Prévention des difficultés des entreprises (CRP)</a:t>
            </a:r>
            <a:endParaRPr lang="fr-FR" sz="1800" b="0" dirty="0">
              <a:solidFill>
                <a:srgbClr val="9F2F5F"/>
              </a:solidFill>
              <a:latin typeface="Century Gothic" panose="020B0502020202020204" pitchFamily="34" charset="0"/>
            </a:endParaRPr>
          </a:p>
        </p:txBody>
      </p:sp>
      <p:sp>
        <p:nvSpPr>
          <p:cNvPr id="28" name="Rectangle 27">
            <a:extLst>
              <a:ext uri="{FF2B5EF4-FFF2-40B4-BE49-F238E27FC236}">
                <a16:creationId xmlns:a16="http://schemas.microsoft.com/office/drawing/2014/main" id="{6CA89FFE-CCD3-DA01-732A-286DBE46503A}"/>
              </a:ext>
            </a:extLst>
          </p:cNvPr>
          <p:cNvSpPr/>
          <p:nvPr/>
        </p:nvSpPr>
        <p:spPr>
          <a:xfrm>
            <a:off x="284184" y="2993281"/>
            <a:ext cx="2798498" cy="3230237"/>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 saisine de la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Commission des Chefs de Services Financiers</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(CCSF) pour obtenir un étalement des dettes publiques ;</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 mise en place d’une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médiation du crédit / médiation des entreprises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étude de financement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et/ou de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restructuration des dettes</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notamment avec Bpifrance ; </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demande de recours à l’activité partielle </a:t>
            </a:r>
            <a:r>
              <a:rPr kumimoji="0" lang="fr-FR" sz="1200" b="0" i="1" u="none" strike="noStrike" kern="1200" cap="none" spc="0" normalizeH="0" baseline="0" noProof="0" dirty="0">
                <a:ln>
                  <a:noFill/>
                </a:ln>
                <a:solidFill>
                  <a:srgbClr val="000000">
                    <a:lumMod val="50000"/>
                    <a:lumOff val="50000"/>
                  </a:srgbClr>
                </a:solidFill>
                <a:effectLst/>
                <a:uLnTx/>
                <a:uFillTx/>
                <a:latin typeface="Corbel" panose="020B0503020204020204" pitchFamily="34" charset="0"/>
                <a:ea typeface="+mn-ea"/>
                <a:cs typeface="+mn-cs"/>
              </a:rPr>
              <a:t>(cf. fiche dédiée)</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Mobilisation des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dispositifs d’aides</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(ex. Région IDF) </a:t>
            </a:r>
          </a:p>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Recherche de repreneurs</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etc.</a:t>
            </a:r>
            <a:endParaRPr lang="fr-FR" sz="1100" dirty="0">
              <a:solidFill>
                <a:schemeClr val="tx1"/>
              </a:solidFill>
              <a:latin typeface="Corbel" panose="020B0503020204020204" pitchFamily="34" charset="0"/>
            </a:endParaRPr>
          </a:p>
        </p:txBody>
      </p:sp>
      <p:sp>
        <p:nvSpPr>
          <p:cNvPr id="29" name="ZoneTexte 28">
            <a:extLst>
              <a:ext uri="{FF2B5EF4-FFF2-40B4-BE49-F238E27FC236}">
                <a16:creationId xmlns:a16="http://schemas.microsoft.com/office/drawing/2014/main" id="{F0E3FD2C-35B9-58FA-1FC2-42026C4BEE52}"/>
              </a:ext>
            </a:extLst>
          </p:cNvPr>
          <p:cNvSpPr txBox="1"/>
          <p:nvPr/>
        </p:nvSpPr>
        <p:spPr>
          <a:xfrm>
            <a:off x="302308" y="2762768"/>
            <a:ext cx="2644420"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Leviers d’accompagnement</a:t>
            </a:r>
          </a:p>
        </p:txBody>
      </p:sp>
      <p:sp>
        <p:nvSpPr>
          <p:cNvPr id="45" name="Bouton d'action : Retour 44">
            <a:hlinkClick r:id="rId3" action="ppaction://hlinksldjump" tooltip="Retour Cartographie globale"/>
            <a:extLst>
              <a:ext uri="{FF2B5EF4-FFF2-40B4-BE49-F238E27FC236}">
                <a16:creationId xmlns:a16="http://schemas.microsoft.com/office/drawing/2014/main" id="{2060174B-3044-E9AB-EB70-CE5898F431D8}"/>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extLst>
              <a:ext uri="{FF2B5EF4-FFF2-40B4-BE49-F238E27FC236}">
                <a16:creationId xmlns:a16="http://schemas.microsoft.com/office/drawing/2014/main" id="{960FF88D-C683-1DCC-A734-42AD416D890F}"/>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3" name="Rectangle 2">
            <a:extLst>
              <a:ext uri="{FF2B5EF4-FFF2-40B4-BE49-F238E27FC236}">
                <a16:creationId xmlns:a16="http://schemas.microsoft.com/office/drawing/2014/main" id="{A71B5A38-F4FB-1C92-61F8-A20A24425366}"/>
              </a:ext>
            </a:extLst>
          </p:cNvPr>
          <p:cNvSpPr/>
          <p:nvPr/>
        </p:nvSpPr>
        <p:spPr>
          <a:xfrm>
            <a:off x="193334" y="1337242"/>
            <a:ext cx="6894972" cy="137954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3"/>
              </a:spcBef>
              <a:spcAft>
                <a:spcPts val="400"/>
              </a:spcAft>
              <a:buClrTx/>
              <a:buSzTx/>
              <a:buFontTx/>
              <a:buNone/>
              <a:tabLst/>
              <a:defRPr/>
            </a:pP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Le CRP et les rapporteurs auprès du CRP œuvrent pour assurer un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accompagnement et un soutien personnalisé </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aux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entreprises industrielles de plus de 50 salariés </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qui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connaissent des difficultés </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(conjoncturelles ou structurelles) ou qui souhaitent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engager une démarche de prévention des difficultés</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 </a:t>
            </a:r>
          </a:p>
          <a:p>
            <a:pPr marL="0" marR="0" lvl="0" indent="0" algn="just" defTabSz="914400" rtl="0" eaLnBrk="1" fontAlgn="auto" latinLnBrk="0" hangingPunct="1">
              <a:lnSpc>
                <a:spcPct val="100000"/>
              </a:lnSpc>
              <a:spcBef>
                <a:spcPts val="13"/>
              </a:spcBef>
              <a:spcAft>
                <a:spcPts val="0"/>
              </a:spcAft>
              <a:buClrTx/>
              <a:buSzTx/>
              <a:buFontTx/>
              <a:buNone/>
              <a:tabLst/>
              <a:defRPr/>
            </a:pP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Leur rôle est d’effectuer un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diagnostic de la situation de l’entreprise </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et d’identifier </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des </a:t>
            </a:r>
            <a:r>
              <a:rPr kumimoji="0" lang="fr-FR" alt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leviers d’accompagnement adaptés</a:t>
            </a:r>
            <a:r>
              <a:rPr kumimoji="0" lang="fr-FR" alt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Source Han Sans CN" charset="0"/>
              </a:rPr>
              <a:t>. À ce titre, ils facilitent la cohérence des actions publiques et mobilisent l'ensemble des acteurs publics et privés, tant nationaux que locaux. </a:t>
            </a:r>
          </a:p>
        </p:txBody>
      </p:sp>
      <p:sp>
        <p:nvSpPr>
          <p:cNvPr id="5" name="ZoneTexte 4">
            <a:extLst>
              <a:ext uri="{FF2B5EF4-FFF2-40B4-BE49-F238E27FC236}">
                <a16:creationId xmlns:a16="http://schemas.microsoft.com/office/drawing/2014/main" id="{CC2F0158-6A97-A625-11EC-83478C36FED1}"/>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6" name="Ellipse 5">
            <a:extLst>
              <a:ext uri="{FF2B5EF4-FFF2-40B4-BE49-F238E27FC236}">
                <a16:creationId xmlns:a16="http://schemas.microsoft.com/office/drawing/2014/main" id="{57C2B4A7-8BC0-343C-9A0D-F23EA91A6EC1}"/>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1" name="Image 10">
            <a:extLst>
              <a:ext uri="{FF2B5EF4-FFF2-40B4-BE49-F238E27FC236}">
                <a16:creationId xmlns:a16="http://schemas.microsoft.com/office/drawing/2014/main" id="{DDA3DFF1-8B0F-3B4F-22ED-30C35C9C3B9F}"/>
              </a:ext>
            </a:extLst>
          </p:cNvPr>
          <p:cNvPicPr>
            <a:picLocks noChangeAspect="1"/>
          </p:cNvPicPr>
          <p:nvPr/>
        </p:nvPicPr>
        <p:blipFill>
          <a:blip r:embed="rId4">
            <a:duotone>
              <a:schemeClr val="accent3">
                <a:shade val="45000"/>
                <a:satMod val="135000"/>
              </a:schemeClr>
              <a:prstClr val="white"/>
            </a:duotone>
          </a:blip>
          <a:stretch>
            <a:fillRect/>
          </a:stretch>
        </p:blipFill>
        <p:spPr>
          <a:xfrm>
            <a:off x="2" y="770036"/>
            <a:ext cx="474934" cy="468000"/>
          </a:xfrm>
          <a:prstGeom prst="rect">
            <a:avLst/>
          </a:prstGeom>
        </p:spPr>
      </p:pic>
      <p:sp>
        <p:nvSpPr>
          <p:cNvPr id="48" name="Rectangle 47">
            <a:extLst>
              <a:ext uri="{FF2B5EF4-FFF2-40B4-BE49-F238E27FC236}">
                <a16:creationId xmlns:a16="http://schemas.microsoft.com/office/drawing/2014/main" id="{6FAC0735-3515-60B9-101A-A0FFA51D1E46}"/>
              </a:ext>
            </a:extLst>
          </p:cNvPr>
          <p:cNvSpPr/>
          <p:nvPr/>
        </p:nvSpPr>
        <p:spPr>
          <a:xfrm>
            <a:off x="7279099" y="1334464"/>
            <a:ext cx="1595100" cy="1801375"/>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eaLnBrk="1" hangingPunct="1">
              <a:lnSpc>
                <a:spcPct val="100000"/>
              </a:lnSpc>
              <a:spcBef>
                <a:spcPts val="500"/>
              </a:spcBef>
            </a:pPr>
            <a:r>
              <a:rPr lang="fr-FR" altLang="fr-FR" sz="1100" dirty="0">
                <a:solidFill>
                  <a:srgbClr val="FFFFFF"/>
                </a:solidFill>
                <a:latin typeface="Corbel" panose="020B0503020204020204" pitchFamily="34" charset="0"/>
                <a:cs typeface="Source Han Sans CN" charset="0"/>
              </a:rPr>
              <a:t>Vous pouvez contacter directement par mail le CRP de la région </a:t>
            </a:r>
            <a:r>
              <a:rPr lang="fr-FR" altLang="fr-FR" sz="1100" b="1" dirty="0">
                <a:solidFill>
                  <a:srgbClr val="FFFFFF"/>
                </a:solidFill>
                <a:latin typeface="Corbel" panose="020B0503020204020204" pitchFamily="34" charset="0"/>
                <a:cs typeface="Source Han Sans CN" charset="0"/>
              </a:rPr>
              <a:t>Île-de-France </a:t>
            </a:r>
            <a:r>
              <a:rPr lang="fr-FR" altLang="fr-FR" sz="1100" dirty="0">
                <a:solidFill>
                  <a:srgbClr val="FFFFFF"/>
                </a:solidFill>
                <a:latin typeface="Corbel" panose="020B0503020204020204" pitchFamily="34" charset="0"/>
                <a:cs typeface="Source Han Sans CN" charset="0"/>
              </a:rPr>
              <a:t>:                                       Léa Ben Cheikh </a:t>
            </a:r>
            <a:r>
              <a:rPr lang="fr-FR" altLang="fr-FR" sz="1050" dirty="0">
                <a:solidFill>
                  <a:srgbClr val="FFFFFF"/>
                </a:solidFill>
                <a:latin typeface="Corbel" panose="020B0503020204020204" pitchFamily="34" charset="0"/>
                <a:cs typeface="Source Han Sans CN" charset="0"/>
              </a:rPr>
              <a:t>                     </a:t>
            </a:r>
            <a:r>
              <a:rPr lang="fr-FR" altLang="fr-FR" sz="1050" u="sng" dirty="0">
                <a:solidFill>
                  <a:srgbClr val="FFFFFF"/>
                </a:solidFill>
                <a:latin typeface="Corbel" panose="020B0503020204020204" pitchFamily="34" charset="0"/>
                <a:cs typeface="Source Han Sans CN" charset="0"/>
                <a:hlinkClick r:id="rId5"/>
              </a:rPr>
              <a:t>lea.ben-cheikh@drieets.gouv.fr</a:t>
            </a:r>
            <a:r>
              <a:rPr lang="fr-FR" altLang="fr-FR" sz="1050" dirty="0">
                <a:solidFill>
                  <a:srgbClr val="FFFFFF"/>
                </a:solidFill>
                <a:latin typeface="Corbel" panose="020B0503020204020204" pitchFamily="34" charset="0"/>
                <a:cs typeface="Source Han Sans CN" charset="0"/>
              </a:rPr>
              <a:t> </a:t>
            </a:r>
          </a:p>
        </p:txBody>
      </p:sp>
      <p:sp>
        <p:nvSpPr>
          <p:cNvPr id="49" name="Rectangle 48">
            <a:extLst>
              <a:ext uri="{FF2B5EF4-FFF2-40B4-BE49-F238E27FC236}">
                <a16:creationId xmlns:a16="http://schemas.microsoft.com/office/drawing/2014/main" id="{64B13B20-6082-477A-7EC6-27C4B9564E69}"/>
              </a:ext>
            </a:extLst>
          </p:cNvPr>
          <p:cNvSpPr/>
          <p:nvPr/>
        </p:nvSpPr>
        <p:spPr>
          <a:xfrm>
            <a:off x="7279099" y="3224230"/>
            <a:ext cx="1595101" cy="1507305"/>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eaLnBrk="1" hangingPunct="1">
              <a:lnSpc>
                <a:spcPct val="100000"/>
              </a:lnSpc>
              <a:spcBef>
                <a:spcPts val="500"/>
              </a:spcBef>
            </a:pPr>
            <a:r>
              <a:rPr lang="fr-FR" altLang="fr-FR" sz="1100" b="1" dirty="0">
                <a:solidFill>
                  <a:srgbClr val="FFFFFF"/>
                </a:solidFill>
                <a:latin typeface="Corbel" panose="020B0503020204020204" pitchFamily="34" charset="0"/>
              </a:rPr>
              <a:t>Dès lors qu’un besoin se fait ressentir</a:t>
            </a:r>
            <a:r>
              <a:rPr lang="fr-FR" altLang="fr-FR" sz="1100" dirty="0">
                <a:solidFill>
                  <a:srgbClr val="FFFFFF"/>
                </a:solidFill>
                <a:latin typeface="Corbel" panose="020B0503020204020204" pitchFamily="34" charset="0"/>
              </a:rPr>
              <a:t>, y compris après l’ouverture d’une procédure collective.</a:t>
            </a:r>
          </a:p>
        </p:txBody>
      </p:sp>
      <p:sp>
        <p:nvSpPr>
          <p:cNvPr id="50" name="Rectangle 49">
            <a:extLst>
              <a:ext uri="{FF2B5EF4-FFF2-40B4-BE49-F238E27FC236}">
                <a16:creationId xmlns:a16="http://schemas.microsoft.com/office/drawing/2014/main" id="{73B29F9D-1427-9AB1-9B26-4AE0180F782B}"/>
              </a:ext>
            </a:extLst>
          </p:cNvPr>
          <p:cNvSpPr/>
          <p:nvPr/>
        </p:nvSpPr>
        <p:spPr>
          <a:xfrm>
            <a:off x="7279099" y="4819927"/>
            <a:ext cx="1595101" cy="164296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eaLnBrk="1" hangingPunct="1">
              <a:lnSpc>
                <a:spcPct val="100000"/>
              </a:lnSpc>
              <a:spcBef>
                <a:spcPts val="500"/>
              </a:spcBef>
            </a:pPr>
            <a:r>
              <a:rPr lang="fr-FR" altLang="fr-FR" sz="1200" i="1" dirty="0">
                <a:solidFill>
                  <a:srgbClr val="FFFFFF"/>
                </a:solidFill>
                <a:latin typeface="Corbel" panose="020B0503020204020204" pitchFamily="34" charset="0"/>
              </a:rPr>
              <a:t>Rendez-vous sur le </a:t>
            </a:r>
            <a:r>
              <a:rPr lang="fr-FR" altLang="fr-FR" sz="1200" i="1" dirty="0">
                <a:solidFill>
                  <a:srgbClr val="FFFFFF"/>
                </a:solidFill>
                <a:latin typeface="Corbel" panose="020B0503020204020204" pitchFamily="34" charset="0"/>
                <a:hlinkClick r:id="rId6"/>
              </a:rPr>
              <a:t>site</a:t>
            </a:r>
            <a:r>
              <a:rPr lang="fr-FR" altLang="fr-FR" sz="1200" i="1" dirty="0">
                <a:solidFill>
                  <a:srgbClr val="FFFFFF"/>
                </a:solidFill>
                <a:latin typeface="Corbel" panose="020B0503020204020204" pitchFamily="34" charset="0"/>
              </a:rPr>
              <a:t>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du Ministère du Travail, de la Santé, des Solidarités et des Familles</a:t>
            </a:r>
            <a:endParaRPr lang="fr-FR" altLang="fr-FR" sz="1200" i="1" dirty="0">
              <a:solidFill>
                <a:srgbClr val="FFFFFF"/>
              </a:solidFill>
              <a:latin typeface="Corbel" panose="020B0503020204020204" pitchFamily="34" charset="0"/>
            </a:endParaRPr>
          </a:p>
        </p:txBody>
      </p:sp>
      <p:sp>
        <p:nvSpPr>
          <p:cNvPr id="51" name="ZoneTexte 50">
            <a:extLst>
              <a:ext uri="{FF2B5EF4-FFF2-40B4-BE49-F238E27FC236}">
                <a16:creationId xmlns:a16="http://schemas.microsoft.com/office/drawing/2014/main" id="{26856530-A466-545F-C0FD-E99AE560B4F2}"/>
              </a:ext>
            </a:extLst>
          </p:cNvPr>
          <p:cNvSpPr txBox="1"/>
          <p:nvPr/>
        </p:nvSpPr>
        <p:spPr>
          <a:xfrm>
            <a:off x="3320390" y="3943337"/>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52" name="Image 51">
            <a:extLst>
              <a:ext uri="{FF2B5EF4-FFF2-40B4-BE49-F238E27FC236}">
                <a16:creationId xmlns:a16="http://schemas.microsoft.com/office/drawing/2014/main" id="{E882E354-AFDE-4F86-4655-6DE48D53BBF9}"/>
              </a:ext>
            </a:extLst>
          </p:cNvPr>
          <p:cNvPicPr>
            <a:picLocks noChangeAspect="1"/>
          </p:cNvPicPr>
          <p:nvPr/>
        </p:nvPicPr>
        <p:blipFill>
          <a:blip r:embed="rId7">
            <a:duotone>
              <a:schemeClr val="accent3">
                <a:shade val="45000"/>
                <a:satMod val="135000"/>
              </a:schemeClr>
              <a:prstClr val="white"/>
            </a:duotone>
          </a:blip>
          <a:stretch>
            <a:fillRect/>
          </a:stretch>
        </p:blipFill>
        <p:spPr>
          <a:xfrm>
            <a:off x="3134929" y="3719531"/>
            <a:ext cx="392727" cy="360000"/>
          </a:xfrm>
          <a:prstGeom prst="rect">
            <a:avLst/>
          </a:prstGeom>
        </p:spPr>
      </p:pic>
      <p:sp>
        <p:nvSpPr>
          <p:cNvPr id="53" name="Ellipse 52">
            <a:extLst>
              <a:ext uri="{FF2B5EF4-FFF2-40B4-BE49-F238E27FC236}">
                <a16:creationId xmlns:a16="http://schemas.microsoft.com/office/drawing/2014/main" id="{EC417D7C-197B-FB34-51E5-AC05C88D09C3}"/>
              </a:ext>
            </a:extLst>
          </p:cNvPr>
          <p:cNvSpPr>
            <a:spLocks noChangeAspect="1"/>
          </p:cNvSpPr>
          <p:nvPr/>
        </p:nvSpPr>
        <p:spPr>
          <a:xfrm>
            <a:off x="3241197" y="379655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cxnSp>
        <p:nvCxnSpPr>
          <p:cNvPr id="54" name="Connecteur droit 53">
            <a:extLst>
              <a:ext uri="{FF2B5EF4-FFF2-40B4-BE49-F238E27FC236}">
                <a16:creationId xmlns:a16="http://schemas.microsoft.com/office/drawing/2014/main" id="{F5312C74-DAB3-944B-4573-10E61AD46338}"/>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55" name="ZoneTexte 54">
            <a:extLst>
              <a:ext uri="{FF2B5EF4-FFF2-40B4-BE49-F238E27FC236}">
                <a16:creationId xmlns:a16="http://schemas.microsoft.com/office/drawing/2014/main" id="{A7D188A5-CADD-9E71-0898-ED5CE12DAC1B}"/>
              </a:ext>
            </a:extLst>
          </p:cNvPr>
          <p:cNvSpPr txBox="1"/>
          <p:nvPr/>
        </p:nvSpPr>
        <p:spPr>
          <a:xfrm>
            <a:off x="4587697" y="5503620"/>
            <a:ext cx="2248925"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ea typeface="Calibri" charset="0"/>
                <a:cs typeface="Calibri" charset="0"/>
              </a:rPr>
              <a:t>Bon à savoir</a:t>
            </a:r>
          </a:p>
        </p:txBody>
      </p:sp>
      <p:pic>
        <p:nvPicPr>
          <p:cNvPr id="56" name="Image 55">
            <a:extLst>
              <a:ext uri="{FF2B5EF4-FFF2-40B4-BE49-F238E27FC236}">
                <a16:creationId xmlns:a16="http://schemas.microsoft.com/office/drawing/2014/main" id="{47AA5889-C80A-E248-A406-3E05CFF9B364}"/>
              </a:ext>
            </a:extLst>
          </p:cNvPr>
          <p:cNvPicPr>
            <a:picLocks noChangeAspect="1"/>
          </p:cNvPicPr>
          <p:nvPr/>
        </p:nvPicPr>
        <p:blipFill>
          <a:blip r:embed="rId8">
            <a:duotone>
              <a:schemeClr val="accent3">
                <a:shade val="45000"/>
                <a:satMod val="135000"/>
              </a:schemeClr>
              <a:prstClr val="white"/>
            </a:duotone>
          </a:blip>
          <a:stretch>
            <a:fillRect/>
          </a:stretch>
        </p:blipFill>
        <p:spPr>
          <a:xfrm>
            <a:off x="6693758" y="5313093"/>
            <a:ext cx="394548" cy="360000"/>
          </a:xfrm>
          <a:prstGeom prst="rect">
            <a:avLst/>
          </a:prstGeom>
        </p:spPr>
      </p:pic>
      <p:sp>
        <p:nvSpPr>
          <p:cNvPr id="57" name="Ellipse 56">
            <a:extLst>
              <a:ext uri="{FF2B5EF4-FFF2-40B4-BE49-F238E27FC236}">
                <a16:creationId xmlns:a16="http://schemas.microsoft.com/office/drawing/2014/main" id="{6718190A-E55A-F92D-5E34-61AFEC874FFF}"/>
              </a:ext>
            </a:extLst>
          </p:cNvPr>
          <p:cNvSpPr>
            <a:spLocks noChangeAspect="1"/>
          </p:cNvSpPr>
          <p:nvPr/>
        </p:nvSpPr>
        <p:spPr>
          <a:xfrm>
            <a:off x="6401678" y="5399989"/>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58" name="ZoneTexte 57">
            <a:extLst>
              <a:ext uri="{FF2B5EF4-FFF2-40B4-BE49-F238E27FC236}">
                <a16:creationId xmlns:a16="http://schemas.microsoft.com/office/drawing/2014/main" id="{ECD1D545-AB49-EE80-1F1D-C96E9A3354EC}"/>
              </a:ext>
            </a:extLst>
          </p:cNvPr>
          <p:cNvSpPr txBox="1"/>
          <p:nvPr/>
        </p:nvSpPr>
        <p:spPr>
          <a:xfrm>
            <a:off x="4146538" y="2828063"/>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59" name="Ellipse 58">
            <a:extLst>
              <a:ext uri="{FF2B5EF4-FFF2-40B4-BE49-F238E27FC236}">
                <a16:creationId xmlns:a16="http://schemas.microsoft.com/office/drawing/2014/main" id="{DB66758E-74AA-27BD-D92E-2C8BD7D78FB9}"/>
              </a:ext>
            </a:extLst>
          </p:cNvPr>
          <p:cNvSpPr>
            <a:spLocks noChangeAspect="1"/>
          </p:cNvSpPr>
          <p:nvPr/>
        </p:nvSpPr>
        <p:spPr>
          <a:xfrm>
            <a:off x="6270439" y="27024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60" name="Image 59">
            <a:extLst>
              <a:ext uri="{FF2B5EF4-FFF2-40B4-BE49-F238E27FC236}">
                <a16:creationId xmlns:a16="http://schemas.microsoft.com/office/drawing/2014/main" id="{BBD9B79A-CBCE-C2A4-3554-7C9B4CD8D22D}"/>
              </a:ext>
            </a:extLst>
          </p:cNvPr>
          <p:cNvPicPr>
            <a:picLocks noChangeAspect="1"/>
          </p:cNvPicPr>
          <p:nvPr/>
        </p:nvPicPr>
        <p:blipFill>
          <a:blip r:embed="rId9">
            <a:duotone>
              <a:schemeClr val="accent3">
                <a:shade val="45000"/>
                <a:satMod val="135000"/>
              </a:schemeClr>
              <a:prstClr val="white"/>
            </a:duotone>
          </a:blip>
          <a:stretch>
            <a:fillRect/>
          </a:stretch>
        </p:blipFill>
        <p:spPr>
          <a:xfrm>
            <a:off x="6685218" y="2654882"/>
            <a:ext cx="406675" cy="432000"/>
          </a:xfrm>
          <a:prstGeom prst="rect">
            <a:avLst/>
          </a:prstGeom>
        </p:spPr>
      </p:pic>
      <p:sp>
        <p:nvSpPr>
          <p:cNvPr id="61" name="Rectangle 60">
            <a:extLst>
              <a:ext uri="{FF2B5EF4-FFF2-40B4-BE49-F238E27FC236}">
                <a16:creationId xmlns:a16="http://schemas.microsoft.com/office/drawing/2014/main" id="{E3E96F3C-8EAD-E948-9E20-B34B42F5A97E}"/>
              </a:ext>
            </a:extLst>
          </p:cNvPr>
          <p:cNvSpPr/>
          <p:nvPr/>
        </p:nvSpPr>
        <p:spPr>
          <a:xfrm>
            <a:off x="3330356" y="3106309"/>
            <a:ext cx="3623525"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Aft>
                <a:spcPts val="400"/>
              </a:spcAft>
              <a:buClrTx/>
              <a:buSzTx/>
              <a:buFontTx/>
              <a:buNone/>
              <a:tabLst/>
              <a:defRPr/>
            </a:pP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Source Han Sans CN" charset="0"/>
              </a:rPr>
              <a:t>Toute entreprise industrielle en difficulté de moins de 400 salariés</a:t>
            </a:r>
          </a:p>
          <a:p>
            <a:pPr marL="0" marR="0" lvl="0" indent="0" algn="r" defTabSz="914400" rtl="0" eaLnBrk="1" fontAlgn="auto" latinLnBrk="0" hangingPunct="1">
              <a:lnSpc>
                <a:spcPct val="100000"/>
              </a:lnSpc>
              <a:spcBef>
                <a:spcPts val="13"/>
              </a:spcBef>
              <a:spcAft>
                <a:spcPts val="600"/>
              </a:spcAft>
              <a:buClrTx/>
              <a:buSzTx/>
              <a:buFontTx/>
              <a:buNone/>
              <a:tabLst/>
              <a:defRPr/>
            </a:pPr>
            <a:r>
              <a:rPr kumimoji="0" lang="fr-FR" altLang="fr-FR" sz="1050" b="0" i="1" u="none" strike="noStrike" kern="1200" cap="none" spc="0" normalizeH="0" baseline="0" noProof="0" dirty="0">
                <a:ln>
                  <a:noFill/>
                </a:ln>
                <a:solidFill>
                  <a:srgbClr val="000000"/>
                </a:solidFill>
                <a:effectLst/>
                <a:uLnTx/>
                <a:uFillTx/>
                <a:latin typeface="Corbel" panose="020B0503020204020204" pitchFamily="34" charset="0"/>
                <a:ea typeface="+mn-ea"/>
                <a:cs typeface="Source Han Sans CN" charset="0"/>
              </a:rPr>
              <a:t>La priorité est donnée aux entreprises de plus de 50 salariés.</a:t>
            </a:r>
          </a:p>
        </p:txBody>
      </p:sp>
      <p:sp>
        <p:nvSpPr>
          <p:cNvPr id="62" name="Rectangle 61">
            <a:extLst>
              <a:ext uri="{FF2B5EF4-FFF2-40B4-BE49-F238E27FC236}">
                <a16:creationId xmlns:a16="http://schemas.microsoft.com/office/drawing/2014/main" id="{804B6168-1509-D1B9-8398-F575CB5A7CCA}"/>
              </a:ext>
            </a:extLst>
          </p:cNvPr>
          <p:cNvSpPr/>
          <p:nvPr/>
        </p:nvSpPr>
        <p:spPr>
          <a:xfrm>
            <a:off x="3480487" y="4074157"/>
            <a:ext cx="3623525" cy="130632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13"/>
              </a:spcBef>
              <a:spcAft>
                <a:spcPts val="600"/>
              </a:spcAft>
              <a:buClr>
                <a:srgbClr val="8C3C71"/>
              </a:buClr>
              <a:buSzTx/>
              <a:buFont typeface="Arial" panose="020B0604020202020204" pitchFamily="34" charset="0"/>
              <a:buChar char="•"/>
              <a:tabLst/>
              <a:defRPr/>
            </a:pP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Dans toutes les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phases de difficulté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des entreprises de la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détection précoce des difficultés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jusqu’à un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appui aux opérations de restructuration</a:t>
            </a:r>
          </a:p>
          <a:p>
            <a:pPr marL="0" marR="0" lvl="0" indent="0" algn="just" defTabSz="914400" rtl="0" eaLnBrk="1" fontAlgn="auto" latinLnBrk="0" hangingPunct="1">
              <a:lnSpc>
                <a:spcPct val="100000"/>
              </a:lnSpc>
              <a:spcBef>
                <a:spcPts val="13"/>
              </a:spcBef>
              <a:spcAft>
                <a:spcPts val="600"/>
              </a:spcAft>
              <a:buClr>
                <a:srgbClr val="8C3C71"/>
              </a:buClr>
              <a:buSzTx/>
              <a:buFont typeface="Arial" panose="020B0604020202020204" pitchFamily="34" charset="0"/>
              <a:buChar char="•"/>
              <a:tabLst/>
              <a:defRPr/>
            </a:pP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 dehors de tout cadre judiciaire </a:t>
            </a:r>
            <a:r>
              <a:rPr kumimoji="0" lang="fr-FR" alt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ou </a:t>
            </a:r>
            <a:r>
              <a:rPr kumimoji="0" lang="fr-FR" alt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 appui aux organes de la  procédure collective</a:t>
            </a:r>
          </a:p>
        </p:txBody>
      </p:sp>
      <p:sp>
        <p:nvSpPr>
          <p:cNvPr id="63" name="Rectangle 62">
            <a:extLst>
              <a:ext uri="{FF2B5EF4-FFF2-40B4-BE49-F238E27FC236}">
                <a16:creationId xmlns:a16="http://schemas.microsoft.com/office/drawing/2014/main" id="{0A5CA5BE-A9E9-3B07-AB5A-327875F82CA5}"/>
              </a:ext>
            </a:extLst>
          </p:cNvPr>
          <p:cNvSpPr/>
          <p:nvPr/>
        </p:nvSpPr>
        <p:spPr>
          <a:xfrm>
            <a:off x="3387694" y="5790394"/>
            <a:ext cx="3700612" cy="446276"/>
          </a:xfrm>
          <a:prstGeom prst="rect">
            <a:avLst/>
          </a:prstGeom>
        </p:spPr>
        <p:txBody>
          <a:bodyPr wrap="square">
            <a:spAutoFit/>
          </a:bodyPr>
          <a:lstStyle/>
          <a:p>
            <a:pPr algn="just" eaLnBrk="1" hangingPunct="1">
              <a:lnSpc>
                <a:spcPct val="100000"/>
              </a:lnSpc>
              <a:spcBef>
                <a:spcPts val="13"/>
              </a:spcBef>
            </a:pPr>
            <a:r>
              <a:rPr lang="fr-FR" altLang="fr-FR" sz="1100" dirty="0">
                <a:latin typeface="Corbel" panose="020B0503020204020204" pitchFamily="34" charset="0"/>
                <a:cs typeface="Source Han Sans CN" charset="0"/>
              </a:rPr>
              <a:t>L’intervention est </a:t>
            </a:r>
            <a:r>
              <a:rPr lang="fr-FR" altLang="fr-FR" sz="1200" b="1" dirty="0">
                <a:latin typeface="Corbel" panose="020B0503020204020204" pitchFamily="34" charset="0"/>
                <a:cs typeface="Source Han Sans CN" charset="0"/>
              </a:rPr>
              <a:t>gratuite et strictement confidentielle</a:t>
            </a:r>
            <a:r>
              <a:rPr lang="fr-FR" altLang="fr-FR" sz="1100" dirty="0">
                <a:latin typeface="Corbel" panose="020B0503020204020204" pitchFamily="34" charset="0"/>
                <a:cs typeface="Source Han Sans CN" charset="0"/>
              </a:rPr>
              <a:t>, en complément d’autres aides publiques. </a:t>
            </a:r>
          </a:p>
        </p:txBody>
      </p:sp>
    </p:spTree>
    <p:extLst>
      <p:ext uri="{BB962C8B-B14F-4D97-AF65-F5344CB8AC3E}">
        <p14:creationId xmlns:p14="http://schemas.microsoft.com/office/powerpoint/2010/main" val="303912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BE47-CEF1-8FB0-6154-5F052498FBD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7E736D7-9EBB-231F-E466-203CF6852147}"/>
              </a:ext>
            </a:extLst>
          </p:cNvPr>
          <p:cNvSpPr>
            <a:spLocks noGrp="1"/>
          </p:cNvSpPr>
          <p:nvPr>
            <p:ph type="title"/>
          </p:nvPr>
        </p:nvSpPr>
        <p:spPr>
          <a:xfrm>
            <a:off x="193333" y="108677"/>
            <a:ext cx="5942955" cy="435280"/>
          </a:xfrm>
        </p:spPr>
        <p:txBody>
          <a:bodyPr>
            <a:noAutofit/>
          </a:bodyPr>
          <a:lstStyle/>
          <a:p>
            <a:r>
              <a:rPr lang="fr-FR" sz="1800" b="0" dirty="0">
                <a:solidFill>
                  <a:srgbClr val="45309A"/>
                </a:solidFill>
                <a:latin typeface="Century Gothic" panose="020B0502020202020204" pitchFamily="34" charset="0"/>
              </a:rPr>
              <a:t>Activité Partielle de Droit Commun (AP)</a:t>
            </a:r>
          </a:p>
        </p:txBody>
      </p:sp>
      <p:sp>
        <p:nvSpPr>
          <p:cNvPr id="45" name="Bouton d'action : Retour 44">
            <a:hlinkClick r:id="rId3" action="ppaction://hlinksldjump" tooltip="Retour Cartographie globale"/>
            <a:extLst>
              <a:ext uri="{FF2B5EF4-FFF2-40B4-BE49-F238E27FC236}">
                <a16:creationId xmlns:a16="http://schemas.microsoft.com/office/drawing/2014/main" id="{F5FA5886-9427-B7EE-D494-FCC7A2F7369C}"/>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46" name="ZoneTexte 45">
            <a:extLst>
              <a:ext uri="{FF2B5EF4-FFF2-40B4-BE49-F238E27FC236}">
                <a16:creationId xmlns:a16="http://schemas.microsoft.com/office/drawing/2014/main" id="{AB5DEF44-165B-7080-1495-F1316CC8F93C}"/>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2" name="Titre 3">
            <a:extLst>
              <a:ext uri="{FF2B5EF4-FFF2-40B4-BE49-F238E27FC236}">
                <a16:creationId xmlns:a16="http://schemas.microsoft.com/office/drawing/2014/main" id="{CA30D297-D02C-3166-5418-9D92BB68F071}"/>
              </a:ext>
            </a:extLst>
          </p:cNvPr>
          <p:cNvSpPr txBox="1">
            <a:spLocks/>
          </p:cNvSpPr>
          <p:nvPr/>
        </p:nvSpPr>
        <p:spPr>
          <a:xfrm>
            <a:off x="104934" y="163514"/>
            <a:ext cx="5942955" cy="580443"/>
          </a:xfrm>
          <a:prstGeom prst="rect">
            <a:avLst/>
          </a:prstGeom>
          <a:ln>
            <a:noFill/>
          </a:ln>
        </p:spPr>
        <p:txBody>
          <a:bodyPr vert="horz" lIns="91440" tIns="45720" rIns="91440" bIns="45720" rtlCol="0" anchor="ctr">
            <a:noAutofit/>
          </a:bodyPr>
          <a:lstStyle>
            <a:lvl1pPr algn="l" defTabSz="621884" rtl="0" eaLnBrk="1" latinLnBrk="0" hangingPunct="1">
              <a:lnSpc>
                <a:spcPct val="90000"/>
              </a:lnSpc>
              <a:spcBef>
                <a:spcPct val="0"/>
              </a:spcBef>
              <a:buNone/>
              <a:defRPr sz="1904" b="1" i="0" kern="1200">
                <a:solidFill>
                  <a:schemeClr val="accent1"/>
                </a:solidFill>
                <a:latin typeface="+mn-lt"/>
                <a:ea typeface="Bariol Regular" charset="0"/>
                <a:cs typeface="Bariol Regular" charset="0"/>
              </a:defRPr>
            </a:lvl1pPr>
          </a:lstStyle>
          <a:p>
            <a:endParaRPr lang="fr-FR" sz="1800" b="0" dirty="0">
              <a:solidFill>
                <a:srgbClr val="45309A"/>
              </a:solidFill>
              <a:latin typeface="Century Gothic" panose="020B0502020202020204" pitchFamily="34" charset="0"/>
            </a:endParaRPr>
          </a:p>
        </p:txBody>
      </p:sp>
      <p:sp>
        <p:nvSpPr>
          <p:cNvPr id="12" name="Rectangle 11">
            <a:extLst>
              <a:ext uri="{FF2B5EF4-FFF2-40B4-BE49-F238E27FC236}">
                <a16:creationId xmlns:a16="http://schemas.microsoft.com/office/drawing/2014/main" id="{752AF165-4AF2-A194-956D-B1E0A938E717}"/>
              </a:ext>
            </a:extLst>
          </p:cNvPr>
          <p:cNvSpPr/>
          <p:nvPr/>
        </p:nvSpPr>
        <p:spPr>
          <a:xfrm>
            <a:off x="7279099" y="1334464"/>
            <a:ext cx="1595100" cy="1296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rPr>
              <a:t>La demande s’effectue sur la </a:t>
            </a:r>
            <a:r>
              <a:rPr lang="fr-FR" sz="1100" dirty="0">
                <a:solidFill>
                  <a:schemeClr val="bg1"/>
                </a:solidFill>
                <a:latin typeface="Corbel" panose="020B0503020204020204" pitchFamily="34" charset="0"/>
                <a:hlinkClick r:id="rId4"/>
              </a:rPr>
              <a:t>plateforme</a:t>
            </a:r>
            <a:r>
              <a:rPr lang="fr-FR" sz="1100" dirty="0">
                <a:solidFill>
                  <a:schemeClr val="bg1"/>
                </a:solidFill>
                <a:latin typeface="Corbel" panose="020B0503020204020204" pitchFamily="34" charset="0"/>
              </a:rPr>
              <a:t> nationale dédiée à l’activité partielle.   </a:t>
            </a:r>
            <a:endParaRPr lang="fr-FR" sz="1200" dirty="0">
              <a:solidFill>
                <a:schemeClr val="bg1"/>
              </a:solidFill>
              <a:latin typeface="Corbel" panose="020B0503020204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E58E26D-ECD9-D87E-05C1-7765B5101B7A}"/>
              </a:ext>
            </a:extLst>
          </p:cNvPr>
          <p:cNvSpPr/>
          <p:nvPr/>
        </p:nvSpPr>
        <p:spPr>
          <a:xfrm>
            <a:off x="7279099" y="2691829"/>
            <a:ext cx="1595101" cy="97200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eaLnBrk="1" hangingPunct="1">
              <a:lnSpc>
                <a:spcPct val="100000"/>
              </a:lnSpc>
              <a:spcBef>
                <a:spcPts val="500"/>
              </a:spcBef>
            </a:pPr>
            <a:r>
              <a:rPr lang="fr-FR" altLang="fr-FR" sz="1100" b="1" dirty="0">
                <a:solidFill>
                  <a:srgbClr val="FFFFFF"/>
                </a:solidFill>
                <a:latin typeface="Corbel" panose="020B0503020204020204" pitchFamily="34" charset="0"/>
              </a:rPr>
              <a:t>Dès lors qu’un besoin se fait ressentir.</a:t>
            </a:r>
            <a:endParaRPr lang="fr-FR" altLang="fr-FR" sz="1100" dirty="0">
              <a:solidFill>
                <a:srgbClr val="FFFFFF"/>
              </a:solidFill>
              <a:latin typeface="Corbel" panose="020B0503020204020204" pitchFamily="34" charset="0"/>
            </a:endParaRPr>
          </a:p>
        </p:txBody>
      </p:sp>
      <p:sp>
        <p:nvSpPr>
          <p:cNvPr id="14" name="Rectangle 13">
            <a:extLst>
              <a:ext uri="{FF2B5EF4-FFF2-40B4-BE49-F238E27FC236}">
                <a16:creationId xmlns:a16="http://schemas.microsoft.com/office/drawing/2014/main" id="{349AFB6B-0385-1897-AF10-94A560F7EDB8}"/>
              </a:ext>
            </a:extLst>
          </p:cNvPr>
          <p:cNvSpPr/>
          <p:nvPr/>
        </p:nvSpPr>
        <p:spPr>
          <a:xfrm>
            <a:off x="7279099" y="3725195"/>
            <a:ext cx="1595101" cy="2737694"/>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marL="171450" marR="0" lvl="0" indent="-171450" defTabSz="914400" rtl="0" eaLnBrk="1" fontAlgn="auto" latinLnBrk="0" hangingPunct="1">
              <a:lnSpc>
                <a:spcPct val="100000"/>
              </a:lnSpc>
              <a:spcBef>
                <a:spcPts val="496"/>
              </a:spcBef>
              <a:spcAft>
                <a:spcPts val="400"/>
              </a:spcAft>
              <a:buClrTx/>
              <a:buSzTx/>
              <a:buFont typeface="Arial" panose="020B0604020202020204" pitchFamily="34" charset="0"/>
              <a:buChar char="•"/>
              <a:tabLst/>
              <a:defRPr/>
            </a:pP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Rendez-vous sur la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hlinkClick r:id="rId5"/>
              </a:rPr>
              <a:t>FAQ</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 du site du Ministère du Travail, de la Santé, des Solidarités et des Familles</a:t>
            </a:r>
          </a:p>
          <a:p>
            <a:pPr marL="171450" marR="0" lvl="0" indent="-171450" defTabSz="914400" rtl="0" eaLnBrk="1" fontAlgn="auto" latinLnBrk="0" hangingPunct="1">
              <a:lnSpc>
                <a:spcPct val="100000"/>
              </a:lnSpc>
              <a:spcAft>
                <a:spcPts val="0"/>
              </a:spcAft>
              <a:buClrTx/>
              <a:buSzTx/>
              <a:buFont typeface="Arial" panose="020B0604020202020204" pitchFamily="34" charset="0"/>
              <a:buChar char="•"/>
              <a:tabLst/>
              <a:defRPr/>
            </a:pP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Consultez les articles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hlinkClick r:id="rId6"/>
              </a:rPr>
              <a:t>L.5122-1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et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hlinkClick r:id="rId7"/>
              </a:rPr>
              <a:t>R.5122-1 </a:t>
            </a:r>
            <a:r>
              <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du code du travail encadrant le dispositif sur le site de Légifrance</a:t>
            </a:r>
            <a:endParaRPr kumimoji="0" lang="fr-FR" sz="1200" b="0" i="1" u="none" strike="noStrike" kern="1200" cap="none" spc="0" normalizeH="0" baseline="0" noProof="0" dirty="0">
              <a:ln>
                <a:noFill/>
              </a:ln>
              <a:solidFill>
                <a:srgbClr val="FFFFFF"/>
              </a:solidFill>
              <a:effectLst/>
              <a:uLnTx/>
              <a:uFillTx/>
              <a:latin typeface="Corbel" panose="020B0503020204020204" pitchFamily="34" charset="0"/>
              <a:ea typeface="+mn-ea"/>
              <a:cs typeface="Calibri" panose="020F0502020204030204" pitchFamily="34" charset="0"/>
            </a:endParaRPr>
          </a:p>
        </p:txBody>
      </p:sp>
      <p:cxnSp>
        <p:nvCxnSpPr>
          <p:cNvPr id="15" name="Connecteur droit 14">
            <a:extLst>
              <a:ext uri="{FF2B5EF4-FFF2-40B4-BE49-F238E27FC236}">
                <a16:creationId xmlns:a16="http://schemas.microsoft.com/office/drawing/2014/main" id="{CE00E397-47F3-C492-0A5A-ACCA5034F03C}"/>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39346D6-0760-FF89-A841-07DDDBE90C71}"/>
              </a:ext>
            </a:extLst>
          </p:cNvPr>
          <p:cNvSpPr/>
          <p:nvPr/>
        </p:nvSpPr>
        <p:spPr>
          <a:xfrm>
            <a:off x="284183" y="2983951"/>
            <a:ext cx="2241437" cy="1790019"/>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Pour le salarié </a:t>
            </a:r>
            <a:r>
              <a:rPr lang="fr-FR" sz="1200" dirty="0">
                <a:solidFill>
                  <a:schemeClr val="tx1"/>
                </a:solidFill>
                <a:latin typeface="Corbel" panose="020B0503020204020204" pitchFamily="34" charset="0"/>
                <a:ea typeface="Calibri" charset="0"/>
                <a:cs typeface="Calibri" charset="0"/>
              </a:rPr>
              <a:t>: une indemnisation à hauteur de </a:t>
            </a:r>
            <a:r>
              <a:rPr lang="fr-FR" sz="1200" b="1" dirty="0">
                <a:solidFill>
                  <a:schemeClr val="tx1"/>
                </a:solidFill>
                <a:latin typeface="Corbel" panose="020B0503020204020204" pitchFamily="34" charset="0"/>
                <a:ea typeface="Calibri" charset="0"/>
                <a:cs typeface="Calibri" charset="0"/>
              </a:rPr>
              <a:t>60% de sa rémunération antérieure brute </a:t>
            </a:r>
          </a:p>
          <a:p>
            <a:pPr marL="171450" indent="-171450" algn="just">
              <a:buClr>
                <a:schemeClr val="accent3"/>
              </a:buClr>
              <a:buFont typeface="Arial" panose="020B0604020202020204" pitchFamily="34" charset="0"/>
              <a:buChar char="•"/>
            </a:pPr>
            <a:endParaRPr lang="fr-FR" sz="1200" dirty="0">
              <a:solidFill>
                <a:schemeClr val="tx1"/>
              </a:solidFill>
              <a:latin typeface="Corbel" panose="020B0503020204020204" pitchFamily="34" charset="0"/>
              <a:ea typeface="Calibri" charset="0"/>
              <a:cs typeface="Calibri" charset="0"/>
            </a:endParaRPr>
          </a:p>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Pour l’employeur </a:t>
            </a:r>
            <a:r>
              <a:rPr lang="fr-FR" sz="1200" dirty="0">
                <a:solidFill>
                  <a:schemeClr val="tx1"/>
                </a:solidFill>
                <a:latin typeface="Corbel" panose="020B0503020204020204" pitchFamily="34" charset="0"/>
                <a:ea typeface="Calibri" charset="0"/>
                <a:cs typeface="Calibri" charset="0"/>
              </a:rPr>
              <a:t>: une allocation égale à </a:t>
            </a:r>
            <a:r>
              <a:rPr lang="fr-FR" sz="1200" b="1" dirty="0">
                <a:solidFill>
                  <a:schemeClr val="tx1"/>
                </a:solidFill>
                <a:latin typeface="Corbel" panose="020B0503020204020204" pitchFamily="34" charset="0"/>
                <a:ea typeface="Calibri" charset="0"/>
                <a:cs typeface="Calibri" charset="0"/>
              </a:rPr>
              <a:t>36% de la rémunération antérieure brute</a:t>
            </a:r>
            <a:endParaRPr lang="fr-FR" sz="1100" dirty="0">
              <a:solidFill>
                <a:schemeClr val="tx1"/>
              </a:solidFill>
              <a:latin typeface="Corbel" panose="020B0503020204020204" pitchFamily="34" charset="0"/>
            </a:endParaRPr>
          </a:p>
        </p:txBody>
      </p:sp>
      <p:sp>
        <p:nvSpPr>
          <p:cNvPr id="19" name="Rectangle 18">
            <a:extLst>
              <a:ext uri="{FF2B5EF4-FFF2-40B4-BE49-F238E27FC236}">
                <a16:creationId xmlns:a16="http://schemas.microsoft.com/office/drawing/2014/main" id="{DF99CD55-D0C3-139A-754C-FA7517CAD8DA}"/>
              </a:ext>
            </a:extLst>
          </p:cNvPr>
          <p:cNvSpPr/>
          <p:nvPr/>
        </p:nvSpPr>
        <p:spPr>
          <a:xfrm>
            <a:off x="193334" y="1281255"/>
            <a:ext cx="6894972" cy="137954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L’activité partielle est un outil au service de la politique publique de </a:t>
            </a:r>
            <a:r>
              <a:rPr lang="fr-FR" sz="1200" b="1" dirty="0">
                <a:solidFill>
                  <a:schemeClr val="tx1"/>
                </a:solidFill>
                <a:latin typeface="Corbel" panose="020B0503020204020204" pitchFamily="34" charset="0"/>
              </a:rPr>
              <a:t>prévention des licenciements économiques</a:t>
            </a:r>
            <a:r>
              <a:rPr lang="fr-FR" sz="1100" dirty="0">
                <a:solidFill>
                  <a:schemeClr val="tx1"/>
                </a:solidFill>
                <a:latin typeface="Corbel" panose="020B0503020204020204" pitchFamily="34" charset="0"/>
              </a:rPr>
              <a:t>. Elle permet à l’employeur de </a:t>
            </a:r>
            <a:r>
              <a:rPr lang="fr-FR" sz="1200" b="1" dirty="0">
                <a:solidFill>
                  <a:schemeClr val="tx1"/>
                </a:solidFill>
                <a:latin typeface="Corbel" panose="020B0503020204020204" pitchFamily="34" charset="0"/>
              </a:rPr>
              <a:t>réduire les heures de travail de ses salariés</a:t>
            </a:r>
            <a:r>
              <a:rPr lang="fr-FR" sz="1100" dirty="0">
                <a:solidFill>
                  <a:schemeClr val="tx1"/>
                </a:solidFill>
                <a:latin typeface="Corbel" panose="020B0503020204020204" pitchFamily="34" charset="0"/>
              </a:rPr>
              <a:t>, s’il rencontre des difficultés ponctuelles et exceptionnelles. L’entreprise assure aux salariés une </a:t>
            </a:r>
            <a:r>
              <a:rPr lang="fr-FR" sz="1200" b="1" dirty="0">
                <a:solidFill>
                  <a:schemeClr val="tx1"/>
                </a:solidFill>
                <a:latin typeface="Corbel" panose="020B0503020204020204" pitchFamily="34" charset="0"/>
              </a:rPr>
              <a:t>indemnisation en compensation de la perte de rémunération </a:t>
            </a:r>
            <a:r>
              <a:rPr lang="fr-FR" sz="1100" dirty="0">
                <a:solidFill>
                  <a:schemeClr val="tx1"/>
                </a:solidFill>
                <a:latin typeface="Corbel" panose="020B0503020204020204" pitchFamily="34" charset="0"/>
              </a:rPr>
              <a:t>et </a:t>
            </a:r>
            <a:r>
              <a:rPr lang="fr-FR" sz="1200" b="1" dirty="0">
                <a:solidFill>
                  <a:schemeClr val="tx1"/>
                </a:solidFill>
                <a:latin typeface="Corbel" panose="020B0503020204020204" pitchFamily="34" charset="0"/>
              </a:rPr>
              <a:t>bénéficie d’une prise en charge partielle </a:t>
            </a:r>
            <a:r>
              <a:rPr lang="fr-FR" sz="1100" dirty="0">
                <a:solidFill>
                  <a:schemeClr val="tx1"/>
                </a:solidFill>
                <a:latin typeface="Corbel" panose="020B0503020204020204" pitchFamily="34" charset="0"/>
              </a:rPr>
              <a:t>de l’indemnisation des heures dites chômées </a:t>
            </a:r>
            <a:r>
              <a:rPr lang="fr-FR" sz="1200" b="1" dirty="0">
                <a:solidFill>
                  <a:schemeClr val="tx1"/>
                </a:solidFill>
                <a:latin typeface="Corbel" panose="020B0503020204020204" pitchFamily="34" charset="0"/>
              </a:rPr>
              <a:t>par l’État et l’</a:t>
            </a:r>
            <a:r>
              <a:rPr lang="fr-FR" sz="1200" b="1" dirty="0" err="1">
                <a:solidFill>
                  <a:schemeClr val="tx1"/>
                </a:solidFill>
                <a:latin typeface="Corbel" panose="020B0503020204020204" pitchFamily="34" charset="0"/>
              </a:rPr>
              <a:t>Unédic</a:t>
            </a:r>
            <a:r>
              <a:rPr lang="fr-FR" sz="1100" dirty="0">
                <a:solidFill>
                  <a:schemeClr val="tx1"/>
                </a:solidFill>
                <a:latin typeface="Corbel" panose="020B0503020204020204" pitchFamily="34" charset="0"/>
              </a:rPr>
              <a:t>.</a:t>
            </a:r>
          </a:p>
          <a:p>
            <a:pPr algn="just"/>
            <a:r>
              <a:rPr lang="fr-FR" sz="1100" dirty="0">
                <a:solidFill>
                  <a:schemeClr val="tx1"/>
                </a:solidFill>
                <a:latin typeface="Corbel" panose="020B0503020204020204" pitchFamily="34" charset="0"/>
              </a:rPr>
              <a:t>Pendant les périodes d’activité partielle, </a:t>
            </a:r>
            <a:r>
              <a:rPr lang="fr-FR" sz="1200" b="1" dirty="0">
                <a:solidFill>
                  <a:schemeClr val="tx1"/>
                </a:solidFill>
                <a:latin typeface="Corbel" panose="020B0503020204020204" pitchFamily="34" charset="0"/>
              </a:rPr>
              <a:t>le contrat de travail est suspendu mais non rompu</a:t>
            </a:r>
            <a:r>
              <a:rPr lang="fr-FR" sz="1100" dirty="0">
                <a:solidFill>
                  <a:schemeClr val="tx1"/>
                </a:solidFill>
                <a:latin typeface="Corbel" panose="020B0503020204020204" pitchFamily="34" charset="0"/>
              </a:rPr>
              <a:t>.</a:t>
            </a:r>
          </a:p>
        </p:txBody>
      </p:sp>
      <p:sp>
        <p:nvSpPr>
          <p:cNvPr id="21" name="ZoneTexte 20">
            <a:extLst>
              <a:ext uri="{FF2B5EF4-FFF2-40B4-BE49-F238E27FC236}">
                <a16:creationId xmlns:a16="http://schemas.microsoft.com/office/drawing/2014/main" id="{F178FE3F-B672-621E-D000-3C05428A1B14}"/>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22" name="Ellipse 21">
            <a:extLst>
              <a:ext uri="{FF2B5EF4-FFF2-40B4-BE49-F238E27FC236}">
                <a16:creationId xmlns:a16="http://schemas.microsoft.com/office/drawing/2014/main" id="{DFE40106-4D82-D018-F1E2-8192FF68185D}"/>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8" name="Image 37">
            <a:extLst>
              <a:ext uri="{FF2B5EF4-FFF2-40B4-BE49-F238E27FC236}">
                <a16:creationId xmlns:a16="http://schemas.microsoft.com/office/drawing/2014/main" id="{FF510F8D-88D6-C150-4357-19267514FF50}"/>
              </a:ext>
            </a:extLst>
          </p:cNvPr>
          <p:cNvPicPr>
            <a:picLocks noChangeAspect="1"/>
          </p:cNvPicPr>
          <p:nvPr/>
        </p:nvPicPr>
        <p:blipFill>
          <a:blip r:embed="rId8">
            <a:duotone>
              <a:schemeClr val="accent3">
                <a:shade val="45000"/>
                <a:satMod val="135000"/>
              </a:schemeClr>
              <a:prstClr val="white"/>
            </a:duotone>
          </a:blip>
          <a:stretch>
            <a:fillRect/>
          </a:stretch>
        </p:blipFill>
        <p:spPr>
          <a:xfrm>
            <a:off x="2" y="770036"/>
            <a:ext cx="474934" cy="468000"/>
          </a:xfrm>
          <a:prstGeom prst="rect">
            <a:avLst/>
          </a:prstGeom>
        </p:spPr>
      </p:pic>
      <p:sp>
        <p:nvSpPr>
          <p:cNvPr id="40" name="ZoneTexte 39">
            <a:extLst>
              <a:ext uri="{FF2B5EF4-FFF2-40B4-BE49-F238E27FC236}">
                <a16:creationId xmlns:a16="http://schemas.microsoft.com/office/drawing/2014/main" id="{BF48BD8D-FEE2-0493-AD50-A3882FD53F11}"/>
              </a:ext>
            </a:extLst>
          </p:cNvPr>
          <p:cNvSpPr txBox="1"/>
          <p:nvPr/>
        </p:nvSpPr>
        <p:spPr>
          <a:xfrm>
            <a:off x="2863190" y="3402153"/>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2" name="Image 41">
            <a:extLst>
              <a:ext uri="{FF2B5EF4-FFF2-40B4-BE49-F238E27FC236}">
                <a16:creationId xmlns:a16="http://schemas.microsoft.com/office/drawing/2014/main" id="{E3B4AD22-A570-0AB4-2AEA-264F47F5460B}"/>
              </a:ext>
            </a:extLst>
          </p:cNvPr>
          <p:cNvPicPr>
            <a:picLocks noChangeAspect="1"/>
          </p:cNvPicPr>
          <p:nvPr/>
        </p:nvPicPr>
        <p:blipFill>
          <a:blip r:embed="rId9">
            <a:duotone>
              <a:schemeClr val="accent3">
                <a:shade val="45000"/>
                <a:satMod val="135000"/>
              </a:schemeClr>
              <a:prstClr val="white"/>
            </a:duotone>
          </a:blip>
          <a:stretch>
            <a:fillRect/>
          </a:stretch>
        </p:blipFill>
        <p:spPr>
          <a:xfrm>
            <a:off x="2677729" y="3178347"/>
            <a:ext cx="392727" cy="360000"/>
          </a:xfrm>
          <a:prstGeom prst="rect">
            <a:avLst/>
          </a:prstGeom>
        </p:spPr>
      </p:pic>
      <p:sp>
        <p:nvSpPr>
          <p:cNvPr id="43" name="Ellipse 42">
            <a:extLst>
              <a:ext uri="{FF2B5EF4-FFF2-40B4-BE49-F238E27FC236}">
                <a16:creationId xmlns:a16="http://schemas.microsoft.com/office/drawing/2014/main" id="{AD3CE74A-847A-9D54-83C4-9D80C381F8C4}"/>
              </a:ext>
            </a:extLst>
          </p:cNvPr>
          <p:cNvSpPr>
            <a:spLocks noChangeAspect="1"/>
          </p:cNvSpPr>
          <p:nvPr/>
        </p:nvSpPr>
        <p:spPr>
          <a:xfrm>
            <a:off x="2783997" y="3255374"/>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51" name="Rectangle 50">
            <a:extLst>
              <a:ext uri="{FF2B5EF4-FFF2-40B4-BE49-F238E27FC236}">
                <a16:creationId xmlns:a16="http://schemas.microsoft.com/office/drawing/2014/main" id="{1811B9C3-E8DE-A783-BA5C-1DC82AD6B8C3}"/>
              </a:ext>
            </a:extLst>
          </p:cNvPr>
          <p:cNvSpPr/>
          <p:nvPr/>
        </p:nvSpPr>
        <p:spPr>
          <a:xfrm>
            <a:off x="2808002" y="2947688"/>
            <a:ext cx="4145879"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FR" sz="1200" b="1" dirty="0">
                <a:solidFill>
                  <a:schemeClr val="tx1"/>
                </a:solidFill>
                <a:latin typeface="Corbel" panose="020B0503020204020204" pitchFamily="34" charset="0"/>
              </a:rPr>
              <a:t>Toute entreprise</a:t>
            </a:r>
            <a:r>
              <a:rPr lang="fr-FR" sz="1200" dirty="0">
                <a:solidFill>
                  <a:schemeClr val="tx1"/>
                </a:solidFill>
                <a:latin typeface="Corbel" panose="020B0503020204020204" pitchFamily="34" charset="0"/>
              </a:rPr>
              <a:t>, quelle que soit sa forme juridique et le nombre de salariés</a:t>
            </a:r>
            <a:endParaRPr lang="fr-FR" sz="1200" dirty="0">
              <a:solidFill>
                <a:srgbClr val="0070C0"/>
              </a:solidFill>
              <a:latin typeface="Corbel" panose="020B0503020204020204" pitchFamily="34" charset="0"/>
            </a:endParaRPr>
          </a:p>
        </p:txBody>
      </p:sp>
      <p:sp>
        <p:nvSpPr>
          <p:cNvPr id="52" name="Rectangle 51">
            <a:extLst>
              <a:ext uri="{FF2B5EF4-FFF2-40B4-BE49-F238E27FC236}">
                <a16:creationId xmlns:a16="http://schemas.microsoft.com/office/drawing/2014/main" id="{33CE0465-5081-0477-0472-F744B44B759D}"/>
              </a:ext>
            </a:extLst>
          </p:cNvPr>
          <p:cNvSpPr/>
          <p:nvPr/>
        </p:nvSpPr>
        <p:spPr>
          <a:xfrm>
            <a:off x="2716640" y="3703702"/>
            <a:ext cx="4273881" cy="3029034"/>
          </a:xfrm>
          <a:prstGeom prst="rect">
            <a:avLst/>
          </a:prstGeom>
        </p:spPr>
        <p:txBody>
          <a:bodyPr wrap="square">
            <a:spAutoFit/>
          </a:bodyPr>
          <a:lstStyle/>
          <a:p>
            <a:pPr marL="171450" indent="-171450" algn="just">
              <a:spcAft>
                <a:spcPts val="400"/>
              </a:spcAft>
              <a:buClr>
                <a:schemeClr val="accent3"/>
              </a:buClr>
              <a:buFont typeface="Arial" panose="020B0604020202020204" pitchFamily="34" charset="0"/>
              <a:buChar char="•"/>
            </a:pPr>
            <a:r>
              <a:rPr lang="fr-FR" sz="1200" b="1" dirty="0">
                <a:solidFill>
                  <a:schemeClr val="tx1"/>
                </a:solidFill>
                <a:latin typeface="Corbel" panose="020B0503020204020204" pitchFamily="34" charset="0"/>
              </a:rPr>
              <a:t>L’employeur peut adresser une demande pour les motifs suivants </a:t>
            </a:r>
            <a:r>
              <a:rPr lang="fr-FR" sz="1100" dirty="0">
                <a:solidFill>
                  <a:schemeClr val="tx1"/>
                </a:solidFill>
                <a:latin typeface="Corbel" panose="020B0503020204020204" pitchFamily="34" charset="0"/>
              </a:rPr>
              <a:t>: la conjoncture économique, des difficultés d'approvisionnement en matières premières ou en énergie, un sinistre ou des intempéries de caractère exceptionnel, la transformation, restructuration ou modernisation de l'entreprise, toute autre circonstance de caractère exceptionnel…</a:t>
            </a:r>
          </a:p>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rPr>
              <a:t>Lors du renouvellement </a:t>
            </a:r>
            <a:r>
              <a:rPr lang="fr-FR" sz="1100" dirty="0">
                <a:solidFill>
                  <a:schemeClr val="tx1"/>
                </a:solidFill>
                <a:latin typeface="Corbel" panose="020B0503020204020204" pitchFamily="34" charset="0"/>
              </a:rPr>
              <a:t>du dispositif, </a:t>
            </a:r>
            <a:r>
              <a:rPr lang="fr-FR" sz="1200" b="1" dirty="0">
                <a:solidFill>
                  <a:schemeClr val="tx1"/>
                </a:solidFill>
                <a:latin typeface="Corbel" panose="020B0503020204020204" pitchFamily="34" charset="0"/>
              </a:rPr>
              <a:t>l’employeur doit s’engager sur </a:t>
            </a:r>
            <a:r>
              <a:rPr lang="fr-FR" sz="1100" dirty="0">
                <a:solidFill>
                  <a:schemeClr val="tx1"/>
                </a:solidFill>
                <a:latin typeface="Corbel" panose="020B0503020204020204" pitchFamily="34" charset="0"/>
              </a:rPr>
              <a:t>:</a:t>
            </a:r>
          </a:p>
          <a:p>
            <a:pPr marL="171450" indent="-171450" algn="just">
              <a:spcAft>
                <a:spcPts val="300"/>
              </a:spcAft>
              <a:buClr>
                <a:schemeClr val="accent3"/>
              </a:buClr>
              <a:buFontTx/>
              <a:buChar char="-"/>
            </a:pPr>
            <a:r>
              <a:rPr lang="fr-FR" sz="1100" dirty="0">
                <a:solidFill>
                  <a:schemeClr val="tx1"/>
                </a:solidFill>
                <a:latin typeface="Corbel" panose="020B0503020204020204" pitchFamily="34" charset="0"/>
              </a:rPr>
              <a:t>Le </a:t>
            </a:r>
            <a:r>
              <a:rPr lang="fr-FR" sz="1100" b="1" dirty="0">
                <a:solidFill>
                  <a:schemeClr val="tx1"/>
                </a:solidFill>
                <a:latin typeface="Corbel" panose="020B0503020204020204" pitchFamily="34" charset="0"/>
              </a:rPr>
              <a:t>maintien dans l'emploi des salariés </a:t>
            </a:r>
            <a:r>
              <a:rPr lang="fr-FR" sz="1100" dirty="0">
                <a:solidFill>
                  <a:schemeClr val="tx1"/>
                </a:solidFill>
                <a:latin typeface="Corbel" panose="020B0503020204020204" pitchFamily="34" charset="0"/>
              </a:rPr>
              <a:t>pendant une durée pouvant atteindre le double de la période d'autorisation ;</a:t>
            </a:r>
          </a:p>
          <a:p>
            <a:pPr marL="171450" indent="-171450" algn="just">
              <a:spcAft>
                <a:spcPts val="300"/>
              </a:spcAft>
              <a:buClr>
                <a:schemeClr val="accent3"/>
              </a:buClr>
              <a:buFontTx/>
              <a:buChar char="-"/>
            </a:pPr>
            <a:r>
              <a:rPr lang="fr-FR" sz="1100" dirty="0">
                <a:solidFill>
                  <a:schemeClr val="tx1"/>
                </a:solidFill>
                <a:latin typeface="Corbel" panose="020B0503020204020204" pitchFamily="34" charset="0"/>
              </a:rPr>
              <a:t>Des </a:t>
            </a:r>
            <a:r>
              <a:rPr lang="fr-FR" sz="1100" b="1" dirty="0">
                <a:solidFill>
                  <a:schemeClr val="tx1"/>
                </a:solidFill>
                <a:latin typeface="Corbel" panose="020B0503020204020204" pitchFamily="34" charset="0"/>
              </a:rPr>
              <a:t>actions spécifiques de formation </a:t>
            </a:r>
            <a:r>
              <a:rPr lang="fr-FR" sz="1100" dirty="0">
                <a:solidFill>
                  <a:schemeClr val="tx1"/>
                </a:solidFill>
                <a:latin typeface="Corbel" panose="020B0503020204020204" pitchFamily="34" charset="0"/>
              </a:rPr>
              <a:t>pour les salariés placés en activité partielle ;</a:t>
            </a:r>
          </a:p>
          <a:p>
            <a:pPr marL="171450" indent="-171450" algn="just">
              <a:spcAft>
                <a:spcPts val="300"/>
              </a:spcAft>
              <a:buClr>
                <a:schemeClr val="accent3"/>
              </a:buClr>
              <a:buFontTx/>
              <a:buChar char="-"/>
            </a:pPr>
            <a:r>
              <a:rPr lang="fr-FR" sz="1100" dirty="0">
                <a:solidFill>
                  <a:schemeClr val="tx1"/>
                </a:solidFill>
                <a:latin typeface="Corbel" panose="020B0503020204020204" pitchFamily="34" charset="0"/>
              </a:rPr>
              <a:t>Des </a:t>
            </a:r>
            <a:r>
              <a:rPr lang="fr-FR" sz="1100" b="1" dirty="0">
                <a:solidFill>
                  <a:schemeClr val="tx1"/>
                </a:solidFill>
                <a:latin typeface="Corbel" panose="020B0503020204020204" pitchFamily="34" charset="0"/>
              </a:rPr>
              <a:t>actions en matière de gestion prévisionnelle des emplois et des compétences </a:t>
            </a:r>
            <a:r>
              <a:rPr lang="fr-FR" sz="1100" dirty="0">
                <a:solidFill>
                  <a:schemeClr val="tx1"/>
                </a:solidFill>
                <a:latin typeface="Corbel" panose="020B0503020204020204" pitchFamily="34" charset="0"/>
              </a:rPr>
              <a:t>;</a:t>
            </a:r>
          </a:p>
          <a:p>
            <a:pPr marL="171450" indent="-171450" algn="just">
              <a:spcAft>
                <a:spcPts val="300"/>
              </a:spcAft>
              <a:buClr>
                <a:schemeClr val="accent3"/>
              </a:buClr>
              <a:buFontTx/>
              <a:buChar char="-"/>
            </a:pPr>
            <a:r>
              <a:rPr lang="fr-FR" sz="1100" dirty="0">
                <a:solidFill>
                  <a:schemeClr val="tx1"/>
                </a:solidFill>
                <a:latin typeface="Corbel" panose="020B0503020204020204" pitchFamily="34" charset="0"/>
              </a:rPr>
              <a:t>Des </a:t>
            </a:r>
            <a:r>
              <a:rPr lang="fr-FR" sz="1100" b="1" dirty="0">
                <a:solidFill>
                  <a:schemeClr val="tx1"/>
                </a:solidFill>
                <a:latin typeface="Corbel" panose="020B0503020204020204" pitchFamily="34" charset="0"/>
              </a:rPr>
              <a:t>actions visant à rétablir la situation économique de l'entreprise</a:t>
            </a:r>
            <a:r>
              <a:rPr lang="fr-FR" sz="1100" dirty="0">
                <a:solidFill>
                  <a:schemeClr val="tx1"/>
                </a:solidFill>
                <a:latin typeface="Corbel" panose="020B0503020204020204" pitchFamily="34" charset="0"/>
              </a:rPr>
              <a:t>. </a:t>
            </a:r>
          </a:p>
        </p:txBody>
      </p:sp>
      <p:sp>
        <p:nvSpPr>
          <p:cNvPr id="53" name="ZoneTexte 52">
            <a:extLst>
              <a:ext uri="{FF2B5EF4-FFF2-40B4-BE49-F238E27FC236}">
                <a16:creationId xmlns:a16="http://schemas.microsoft.com/office/drawing/2014/main" id="{C840678F-FE6B-06EA-1CBB-066FD192C382}"/>
              </a:ext>
            </a:extLst>
          </p:cNvPr>
          <p:cNvSpPr txBox="1"/>
          <p:nvPr/>
        </p:nvSpPr>
        <p:spPr>
          <a:xfrm>
            <a:off x="306249" y="279445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55" name="Rectangle 54">
            <a:extLst>
              <a:ext uri="{FF2B5EF4-FFF2-40B4-BE49-F238E27FC236}">
                <a16:creationId xmlns:a16="http://schemas.microsoft.com/office/drawing/2014/main" id="{F08B21FA-D4D8-019C-A1DB-4F4920EC0B98}"/>
              </a:ext>
            </a:extLst>
          </p:cNvPr>
          <p:cNvSpPr/>
          <p:nvPr/>
        </p:nvSpPr>
        <p:spPr>
          <a:xfrm>
            <a:off x="294795" y="5351737"/>
            <a:ext cx="2421845" cy="1101477"/>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rIns="72000" rtlCol="0" anchor="ctr"/>
          <a:lstStyle/>
          <a:p>
            <a:pPr algn="just">
              <a:spcAft>
                <a:spcPts val="400"/>
              </a:spcAft>
              <a:buClr>
                <a:schemeClr val="accent3"/>
              </a:buClr>
            </a:pPr>
            <a:r>
              <a:rPr lang="fr-FR" sz="1100" dirty="0">
                <a:solidFill>
                  <a:schemeClr val="tx1"/>
                </a:solidFill>
                <a:latin typeface="Corbel" panose="020B0503020204020204" pitchFamily="34" charset="0"/>
              </a:rPr>
              <a:t>Le dispositif est </a:t>
            </a:r>
            <a:r>
              <a:rPr lang="fr-FR" sz="1200" b="1" dirty="0">
                <a:solidFill>
                  <a:schemeClr val="tx1"/>
                </a:solidFill>
                <a:latin typeface="Corbel" panose="020B0503020204020204" pitchFamily="34" charset="0"/>
              </a:rPr>
              <a:t>mobilisable pendant 3 mois</a:t>
            </a:r>
            <a:r>
              <a:rPr lang="fr-FR" sz="1200"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Il est </a:t>
            </a:r>
            <a:r>
              <a:rPr lang="fr-FR" sz="1200" b="1" dirty="0">
                <a:solidFill>
                  <a:schemeClr val="tx1"/>
                </a:solidFill>
                <a:latin typeface="Corbel" panose="020B0503020204020204" pitchFamily="34" charset="0"/>
              </a:rPr>
              <a:t>renouvelable dans la limite de 6 mois</a:t>
            </a:r>
            <a:r>
              <a:rPr lang="fr-FR" sz="1200"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consécutifs ou non, </a:t>
            </a:r>
            <a:r>
              <a:rPr lang="fr-FR" sz="1200" b="1" dirty="0">
                <a:solidFill>
                  <a:schemeClr val="tx1"/>
                </a:solidFill>
                <a:latin typeface="Corbel" panose="020B0503020204020204" pitchFamily="34" charset="0"/>
              </a:rPr>
              <a:t>sur une période de 12 mois consécutifs </a:t>
            </a:r>
            <a:r>
              <a:rPr lang="fr-FR" sz="1100" dirty="0">
                <a:solidFill>
                  <a:schemeClr val="tx1"/>
                </a:solidFill>
                <a:latin typeface="Corbel" panose="020B0503020204020204" pitchFamily="34" charset="0"/>
              </a:rPr>
              <a:t>ou consécutifs  </a:t>
            </a:r>
            <a:r>
              <a:rPr lang="fr-FR" sz="1100" b="1" dirty="0">
                <a:solidFill>
                  <a:schemeClr val="tx1"/>
                </a:solidFill>
                <a:latin typeface="Corbel" panose="020B0503020204020204" pitchFamily="34" charset="0"/>
              </a:rPr>
              <a:t>ou</a:t>
            </a:r>
            <a:r>
              <a:rPr lang="fr-FR" sz="1100" dirty="0">
                <a:solidFill>
                  <a:schemeClr val="tx1"/>
                </a:solidFill>
                <a:latin typeface="Corbel" panose="020B0503020204020204" pitchFamily="34" charset="0"/>
              </a:rPr>
              <a:t> 6 mois, renouvelable 1 fois sur 12 mois consécutifs en cas de sinistre</a:t>
            </a:r>
          </a:p>
          <a:p>
            <a:pPr algn="just">
              <a:spcAft>
                <a:spcPts val="400"/>
              </a:spcAft>
              <a:buClr>
                <a:schemeClr val="accent3"/>
              </a:buClr>
            </a:pPr>
            <a:endParaRPr lang="fr-FR" sz="1100" dirty="0">
              <a:solidFill>
                <a:schemeClr val="tx1"/>
              </a:solidFill>
              <a:latin typeface="Corbel" panose="020B0503020204020204" pitchFamily="34" charset="0"/>
            </a:endParaRPr>
          </a:p>
        </p:txBody>
      </p:sp>
      <p:pic>
        <p:nvPicPr>
          <p:cNvPr id="56" name="Graphique 55" descr="Informations avec un remplissage uni">
            <a:extLst>
              <a:ext uri="{FF2B5EF4-FFF2-40B4-BE49-F238E27FC236}">
                <a16:creationId xmlns:a16="http://schemas.microsoft.com/office/drawing/2014/main" id="{B38A0AB3-8319-5764-34F5-C826F324E6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66" y="4695343"/>
            <a:ext cx="491039" cy="491039"/>
          </a:xfrm>
          <a:prstGeom prst="rect">
            <a:avLst/>
          </a:prstGeom>
        </p:spPr>
      </p:pic>
      <p:sp>
        <p:nvSpPr>
          <p:cNvPr id="60" name="ZoneTexte 59">
            <a:extLst>
              <a:ext uri="{FF2B5EF4-FFF2-40B4-BE49-F238E27FC236}">
                <a16:creationId xmlns:a16="http://schemas.microsoft.com/office/drawing/2014/main" id="{1F022214-143C-670A-3A26-F0B0EF7C0A58}"/>
              </a:ext>
            </a:extLst>
          </p:cNvPr>
          <p:cNvSpPr txBox="1"/>
          <p:nvPr/>
        </p:nvSpPr>
        <p:spPr>
          <a:xfrm>
            <a:off x="4146538" y="2678771"/>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61" name="Ellipse 60">
            <a:extLst>
              <a:ext uri="{FF2B5EF4-FFF2-40B4-BE49-F238E27FC236}">
                <a16:creationId xmlns:a16="http://schemas.microsoft.com/office/drawing/2014/main" id="{73EAF10A-4249-0876-ED62-3C3AB3E249EA}"/>
              </a:ext>
            </a:extLst>
          </p:cNvPr>
          <p:cNvSpPr>
            <a:spLocks noChangeAspect="1"/>
          </p:cNvSpPr>
          <p:nvPr/>
        </p:nvSpPr>
        <p:spPr>
          <a:xfrm>
            <a:off x="6270439" y="2553173"/>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62" name="Image 61">
            <a:extLst>
              <a:ext uri="{FF2B5EF4-FFF2-40B4-BE49-F238E27FC236}">
                <a16:creationId xmlns:a16="http://schemas.microsoft.com/office/drawing/2014/main" id="{551B5DC2-7B17-608E-3498-ADA1121F695B}"/>
              </a:ext>
            </a:extLst>
          </p:cNvPr>
          <p:cNvPicPr>
            <a:picLocks noChangeAspect="1"/>
          </p:cNvPicPr>
          <p:nvPr/>
        </p:nvPicPr>
        <p:blipFill>
          <a:blip r:embed="rId12">
            <a:duotone>
              <a:schemeClr val="accent3">
                <a:shade val="45000"/>
                <a:satMod val="135000"/>
              </a:schemeClr>
              <a:prstClr val="white"/>
            </a:duotone>
          </a:blip>
          <a:stretch>
            <a:fillRect/>
          </a:stretch>
        </p:blipFill>
        <p:spPr>
          <a:xfrm>
            <a:off x="6685218" y="2505590"/>
            <a:ext cx="406675" cy="432000"/>
          </a:xfrm>
          <a:prstGeom prst="rect">
            <a:avLst/>
          </a:prstGeom>
        </p:spPr>
      </p:pic>
    </p:spTree>
    <p:extLst>
      <p:ext uri="{BB962C8B-B14F-4D97-AF65-F5344CB8AC3E}">
        <p14:creationId xmlns:p14="http://schemas.microsoft.com/office/powerpoint/2010/main" val="36076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BE47-CEF1-8FB0-6154-5F052498FBD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7E736D7-9EBB-231F-E466-203CF6852147}"/>
              </a:ext>
            </a:extLst>
          </p:cNvPr>
          <p:cNvSpPr>
            <a:spLocks noGrp="1"/>
          </p:cNvSpPr>
          <p:nvPr>
            <p:ph type="title"/>
          </p:nvPr>
        </p:nvSpPr>
        <p:spPr>
          <a:xfrm>
            <a:off x="193333" y="108677"/>
            <a:ext cx="5942955" cy="435280"/>
          </a:xfrm>
        </p:spPr>
        <p:txBody>
          <a:bodyPr>
            <a:noAutofit/>
          </a:bodyPr>
          <a:lstStyle/>
          <a:p>
            <a:r>
              <a:rPr lang="fr-FR" sz="1800" b="0" dirty="0">
                <a:solidFill>
                  <a:srgbClr val="45309A"/>
                </a:solidFill>
                <a:latin typeface="Century Gothic" panose="020B0502020202020204" pitchFamily="34" charset="0"/>
              </a:rPr>
              <a:t>Activité Partielle Longue Durée Rebond (APLD-R)</a:t>
            </a:r>
          </a:p>
        </p:txBody>
      </p:sp>
      <p:sp>
        <p:nvSpPr>
          <p:cNvPr id="2" name="Titre 3">
            <a:extLst>
              <a:ext uri="{FF2B5EF4-FFF2-40B4-BE49-F238E27FC236}">
                <a16:creationId xmlns:a16="http://schemas.microsoft.com/office/drawing/2014/main" id="{CA30D297-D02C-3166-5418-9D92BB68F071}"/>
              </a:ext>
            </a:extLst>
          </p:cNvPr>
          <p:cNvSpPr txBox="1">
            <a:spLocks/>
          </p:cNvSpPr>
          <p:nvPr/>
        </p:nvSpPr>
        <p:spPr>
          <a:xfrm>
            <a:off x="104934" y="163514"/>
            <a:ext cx="5942955" cy="580443"/>
          </a:xfrm>
          <a:prstGeom prst="rect">
            <a:avLst/>
          </a:prstGeom>
          <a:ln>
            <a:noFill/>
          </a:ln>
        </p:spPr>
        <p:txBody>
          <a:bodyPr vert="horz" lIns="91440" tIns="45720" rIns="91440" bIns="45720" rtlCol="0" anchor="ctr">
            <a:noAutofit/>
          </a:bodyPr>
          <a:lstStyle>
            <a:lvl1pPr algn="l" defTabSz="621884" rtl="0" eaLnBrk="1" latinLnBrk="0" hangingPunct="1">
              <a:lnSpc>
                <a:spcPct val="90000"/>
              </a:lnSpc>
              <a:spcBef>
                <a:spcPct val="0"/>
              </a:spcBef>
              <a:buNone/>
              <a:defRPr sz="1904" b="1" i="0" kern="1200">
                <a:solidFill>
                  <a:schemeClr val="accent1"/>
                </a:solidFill>
                <a:latin typeface="+mn-lt"/>
                <a:ea typeface="Bariol Regular" charset="0"/>
                <a:cs typeface="Bariol Regular" charset="0"/>
              </a:defRPr>
            </a:lvl1pPr>
          </a:lstStyle>
          <a:p>
            <a:endParaRPr lang="fr-FR" sz="1800" b="0" dirty="0">
              <a:solidFill>
                <a:srgbClr val="45309A"/>
              </a:solidFill>
              <a:latin typeface="Century Gothic" panose="020B0502020202020204" pitchFamily="34" charset="0"/>
            </a:endParaRPr>
          </a:p>
        </p:txBody>
      </p:sp>
      <p:sp>
        <p:nvSpPr>
          <p:cNvPr id="3" name="Bouton d'action : Retour 44">
            <a:hlinkClick r:id="rId3" action="ppaction://hlinksldjump" tooltip="Retour Cartographie globale"/>
            <a:extLst>
              <a:ext uri="{FF2B5EF4-FFF2-40B4-BE49-F238E27FC236}">
                <a16:creationId xmlns:a16="http://schemas.microsoft.com/office/drawing/2014/main" id="{B5932C6B-4DBB-FD12-EEC8-B1A7963BA2D5}"/>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4B146C34-4B0A-63EB-434A-EAB3DA4EA07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6" name="Rectangle 5">
            <a:extLst>
              <a:ext uri="{FF2B5EF4-FFF2-40B4-BE49-F238E27FC236}">
                <a16:creationId xmlns:a16="http://schemas.microsoft.com/office/drawing/2014/main" id="{DE072290-BA5C-1C83-7FA5-EB8ED541E83D}"/>
              </a:ext>
            </a:extLst>
          </p:cNvPr>
          <p:cNvSpPr/>
          <p:nvPr/>
        </p:nvSpPr>
        <p:spPr>
          <a:xfrm>
            <a:off x="7279099" y="1334465"/>
            <a:ext cx="1595100" cy="1212792"/>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rPr>
              <a:t>La demande s’effectue sur la </a:t>
            </a:r>
            <a:r>
              <a:rPr lang="fr-FR" sz="1100" dirty="0">
                <a:solidFill>
                  <a:schemeClr val="bg1"/>
                </a:solidFill>
                <a:latin typeface="Corbel" panose="020B0503020204020204" pitchFamily="34" charset="0"/>
                <a:hlinkClick r:id="rId4"/>
              </a:rPr>
              <a:t>plateforme</a:t>
            </a:r>
            <a:r>
              <a:rPr lang="fr-FR" sz="1100" dirty="0">
                <a:solidFill>
                  <a:schemeClr val="bg1"/>
                </a:solidFill>
                <a:latin typeface="Corbel" panose="020B0503020204020204" pitchFamily="34" charset="0"/>
              </a:rPr>
              <a:t> nationale dédiée à l’activité partielle.   </a:t>
            </a:r>
            <a:endParaRPr lang="fr-FR" sz="1200" dirty="0">
              <a:solidFill>
                <a:schemeClr val="bg1"/>
              </a:solidFill>
              <a:latin typeface="Corbel" panose="020B05030202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7B47566-BC3E-C568-680D-0CDF928DAF82}"/>
              </a:ext>
            </a:extLst>
          </p:cNvPr>
          <p:cNvSpPr/>
          <p:nvPr/>
        </p:nvSpPr>
        <p:spPr>
          <a:xfrm>
            <a:off x="7279099" y="3508310"/>
            <a:ext cx="1595101" cy="2954579"/>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marL="171450" marR="0" lvl="0" indent="-171450" defTabSz="914400" rtl="0" eaLnBrk="1" fontAlgn="auto" latinLnBrk="0" hangingPunct="1">
              <a:lnSpc>
                <a:spcPct val="100000"/>
              </a:lnSpc>
              <a:spcBef>
                <a:spcPts val="496"/>
              </a:spcBef>
              <a:spcAft>
                <a:spcPts val="0"/>
              </a:spcAft>
              <a:buClrTx/>
              <a:buSzTx/>
              <a:buFont typeface="Arial" panose="020B0604020202020204" pitchFamily="34" charset="0"/>
              <a:buChar char="•"/>
              <a:tabLst/>
              <a:defRPr/>
            </a:pP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Rendez-vous sur la </a:t>
            </a: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hlinkClick r:id="rId5"/>
              </a:rPr>
              <a:t>FAQ</a:t>
            </a: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 du site du Ministère du Travail, de la Santé, des Solidarités et des Familles</a:t>
            </a:r>
          </a:p>
          <a:p>
            <a:pPr marL="171450" indent="-171450">
              <a:spcBef>
                <a:spcPts val="496"/>
              </a:spcBef>
              <a:buFont typeface="Arial" panose="020B0604020202020204" pitchFamily="34" charset="0"/>
              <a:buChar char="•"/>
              <a:defRPr/>
            </a:pP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Consultez l’</a:t>
            </a:r>
            <a:r>
              <a:rPr lang="fr-FR" sz="1100" i="1" dirty="0">
                <a:solidFill>
                  <a:srgbClr val="FFFFFF"/>
                </a:solidFill>
                <a:latin typeface="Corbel" panose="020B0503020204020204" pitchFamily="34" charset="0"/>
                <a:ea typeface="Calibri" charset="0"/>
                <a:cs typeface="Calibri" charset="0"/>
                <a:hlinkClick r:id="rId6"/>
              </a:rPr>
              <a:t>article 193 </a:t>
            </a:r>
            <a:r>
              <a:rPr lang="fr-FR" sz="1100" i="1" dirty="0">
                <a:solidFill>
                  <a:srgbClr val="FFFFFF"/>
                </a:solidFill>
                <a:latin typeface="Corbel" panose="020B0503020204020204" pitchFamily="34" charset="0"/>
                <a:ea typeface="Calibri" charset="0"/>
                <a:cs typeface="Calibri" charset="0"/>
              </a:rPr>
              <a:t>de la loi  n°2025-127 du 14 février 2025 de finances pour 2025 et le </a:t>
            </a:r>
            <a:r>
              <a:rPr lang="fr-FR" sz="1100" i="1" dirty="0">
                <a:solidFill>
                  <a:srgbClr val="FFFFFF"/>
                </a:solidFill>
                <a:latin typeface="Corbel" panose="020B0503020204020204" pitchFamily="34" charset="0"/>
                <a:ea typeface="Calibri" charset="0"/>
                <a:cs typeface="Calibri" charset="0"/>
                <a:hlinkClick r:id="rId7"/>
              </a:rPr>
              <a:t>décret d’application n°2025-338</a:t>
            </a:r>
            <a:r>
              <a:rPr lang="fr-FR" sz="1100" i="1" dirty="0">
                <a:solidFill>
                  <a:srgbClr val="FFFFFF"/>
                </a:solidFill>
                <a:latin typeface="Corbel" panose="020B0503020204020204" pitchFamily="34" charset="0"/>
                <a:ea typeface="Calibri" charset="0"/>
                <a:cs typeface="Calibri" charset="0"/>
              </a:rPr>
              <a:t> du 14 avril 2025 </a:t>
            </a: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encadrant le dispositif</a:t>
            </a:r>
            <a:endParaRPr lang="fr-FR" sz="1100" i="1" dirty="0">
              <a:solidFill>
                <a:schemeClr val="bg1"/>
              </a:solidFill>
              <a:latin typeface="Corbel" panose="020B0503020204020204" pitchFamily="34" charset="0"/>
              <a:cs typeface="Calibri" panose="020F0502020204030204" pitchFamily="34" charset="0"/>
            </a:endParaRPr>
          </a:p>
        </p:txBody>
      </p:sp>
      <p:cxnSp>
        <p:nvCxnSpPr>
          <p:cNvPr id="13" name="Connecteur droit 12">
            <a:extLst>
              <a:ext uri="{FF2B5EF4-FFF2-40B4-BE49-F238E27FC236}">
                <a16:creationId xmlns:a16="http://schemas.microsoft.com/office/drawing/2014/main" id="{CC0D2AE3-080E-5B89-29D3-08D1F0B51460}"/>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A0F3649-496C-DF8F-1160-01AFFBCCA3DB}"/>
              </a:ext>
            </a:extLst>
          </p:cNvPr>
          <p:cNvSpPr/>
          <p:nvPr/>
        </p:nvSpPr>
        <p:spPr>
          <a:xfrm>
            <a:off x="7279099" y="2582125"/>
            <a:ext cx="1595101" cy="891316"/>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eaLnBrk="1" hangingPunct="1">
              <a:lnSpc>
                <a:spcPct val="100000"/>
              </a:lnSpc>
              <a:spcBef>
                <a:spcPts val="500"/>
              </a:spcBef>
            </a:pPr>
            <a:r>
              <a:rPr lang="fr-FR" altLang="fr-FR" sz="1100" b="1" dirty="0">
                <a:solidFill>
                  <a:srgbClr val="FFFFFF"/>
                </a:solidFill>
                <a:latin typeface="Corbel" panose="020B0503020204020204" pitchFamily="34" charset="0"/>
              </a:rPr>
              <a:t>Dès lors qu’un besoin se fait ressentir.</a:t>
            </a:r>
            <a:endParaRPr lang="fr-FR" altLang="fr-FR" sz="1100" dirty="0">
              <a:solidFill>
                <a:srgbClr val="FFFFFF"/>
              </a:solidFill>
              <a:latin typeface="Corbel" panose="020B0503020204020204" pitchFamily="34" charset="0"/>
            </a:endParaRPr>
          </a:p>
        </p:txBody>
      </p:sp>
      <p:sp>
        <p:nvSpPr>
          <p:cNvPr id="15" name="Rectangle 14">
            <a:extLst>
              <a:ext uri="{FF2B5EF4-FFF2-40B4-BE49-F238E27FC236}">
                <a16:creationId xmlns:a16="http://schemas.microsoft.com/office/drawing/2014/main" id="{A3A0BC38-B2EE-571F-C4C7-FDE4241BD59B}"/>
              </a:ext>
            </a:extLst>
          </p:cNvPr>
          <p:cNvSpPr/>
          <p:nvPr/>
        </p:nvSpPr>
        <p:spPr>
          <a:xfrm>
            <a:off x="193334" y="1337242"/>
            <a:ext cx="6894972" cy="137954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Ce nouveau dispositif d’APLD-R assure une </a:t>
            </a:r>
            <a:r>
              <a:rPr lang="fr-FR" sz="1200" b="1" dirty="0">
                <a:solidFill>
                  <a:schemeClr val="tx1"/>
                </a:solidFill>
                <a:latin typeface="Corbel" panose="020B0503020204020204" pitchFamily="34" charset="0"/>
              </a:rPr>
              <a:t>aide au maintien dans l’emploi des salariés avec une implication forte de formation</a:t>
            </a:r>
            <a:r>
              <a:rPr lang="fr-FR" sz="1100" dirty="0">
                <a:solidFill>
                  <a:schemeClr val="tx1"/>
                </a:solidFill>
                <a:latin typeface="Corbel" panose="020B0503020204020204" pitchFamily="34" charset="0"/>
              </a:rPr>
              <a:t>, afin de </a:t>
            </a:r>
            <a:r>
              <a:rPr lang="fr-FR" sz="1200" b="1" dirty="0">
                <a:solidFill>
                  <a:schemeClr val="tx1"/>
                </a:solidFill>
                <a:latin typeface="Corbel" panose="020B0503020204020204" pitchFamily="34" charset="0"/>
              </a:rPr>
              <a:t>répondre à l'impératif de prévention des licenciements économiques</a:t>
            </a:r>
            <a:r>
              <a:rPr lang="fr-FR" sz="1100" dirty="0">
                <a:solidFill>
                  <a:schemeClr val="tx1"/>
                </a:solidFill>
                <a:latin typeface="Corbel" panose="020B0503020204020204" pitchFamily="34" charset="0"/>
              </a:rPr>
              <a:t>.</a:t>
            </a:r>
          </a:p>
          <a:p>
            <a:pPr algn="just"/>
            <a:r>
              <a:rPr lang="fr-FR" sz="1100" dirty="0">
                <a:solidFill>
                  <a:schemeClr val="tx1"/>
                </a:solidFill>
                <a:latin typeface="Corbel" panose="020B0503020204020204" pitchFamily="34" charset="0"/>
              </a:rPr>
              <a:t>Reposant sur la négociation collective, l’APLD-R permet à l’employeur, par la voie d'un accord collectif ou d'un document unilatéral pris en application d'un accord de branche étendu et après autorisation de l’autorité administrative, de </a:t>
            </a:r>
            <a:r>
              <a:rPr lang="fr-FR" sz="1200" b="1" dirty="0">
                <a:solidFill>
                  <a:schemeClr val="tx1"/>
                </a:solidFill>
                <a:latin typeface="Corbel" panose="020B0503020204020204" pitchFamily="34" charset="0"/>
              </a:rPr>
              <a:t>diminuer l’horaire de travail de ses salariés </a:t>
            </a:r>
            <a:r>
              <a:rPr lang="fr-FR" sz="1100" dirty="0">
                <a:solidFill>
                  <a:schemeClr val="tx1"/>
                </a:solidFill>
                <a:latin typeface="Corbel" panose="020B0503020204020204" pitchFamily="34" charset="0"/>
              </a:rPr>
              <a:t>et, pour les heures non travaillées, de </a:t>
            </a:r>
            <a:r>
              <a:rPr lang="fr-FR" sz="1200" b="1" dirty="0">
                <a:solidFill>
                  <a:schemeClr val="tx1"/>
                </a:solidFill>
                <a:latin typeface="Corbel" panose="020B0503020204020204" pitchFamily="34" charset="0"/>
              </a:rPr>
              <a:t>bénéficier d’une allocation </a:t>
            </a:r>
            <a:r>
              <a:rPr lang="fr-FR" sz="1100" dirty="0">
                <a:solidFill>
                  <a:schemeClr val="tx1"/>
                </a:solidFill>
                <a:latin typeface="Corbel" panose="020B0503020204020204" pitchFamily="34" charset="0"/>
              </a:rPr>
              <a:t>en contrepartie d’</a:t>
            </a:r>
            <a:r>
              <a:rPr lang="fr-FR" sz="1200" b="1" dirty="0">
                <a:solidFill>
                  <a:schemeClr val="tx1"/>
                </a:solidFill>
                <a:latin typeface="Corbel" panose="020B0503020204020204" pitchFamily="34" charset="0"/>
              </a:rPr>
              <a:t>engagements ambitieux et concrets en matière de maintien dans l’emploi et de formation professionnelle</a:t>
            </a:r>
            <a:r>
              <a:rPr lang="fr-FR" sz="1100" b="1" dirty="0">
                <a:solidFill>
                  <a:schemeClr val="tx1"/>
                </a:solidFill>
                <a:latin typeface="Corbel" panose="020B0503020204020204" pitchFamily="34" charset="0"/>
              </a:rPr>
              <a:t>.</a:t>
            </a:r>
            <a:r>
              <a:rPr lang="fr-FR" sz="1100" dirty="0">
                <a:solidFill>
                  <a:schemeClr val="tx1"/>
                </a:solidFill>
                <a:latin typeface="Corbel" panose="020B0503020204020204" pitchFamily="34" charset="0"/>
              </a:rPr>
              <a:t> </a:t>
            </a:r>
            <a:endParaRPr lang="fr-FR" sz="1100" i="1"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B9EA2B0B-9D94-3BE4-43CE-6C3D5F62BBBD}"/>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7" name="Ellipse 16">
            <a:extLst>
              <a:ext uri="{FF2B5EF4-FFF2-40B4-BE49-F238E27FC236}">
                <a16:creationId xmlns:a16="http://schemas.microsoft.com/office/drawing/2014/main" id="{94AF7109-AC43-4A2B-6364-728C942457AC}"/>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8" name="Image 17">
            <a:extLst>
              <a:ext uri="{FF2B5EF4-FFF2-40B4-BE49-F238E27FC236}">
                <a16:creationId xmlns:a16="http://schemas.microsoft.com/office/drawing/2014/main" id="{1F3A533F-9109-311A-F479-E537582BEC82}"/>
              </a:ext>
            </a:extLst>
          </p:cNvPr>
          <p:cNvPicPr>
            <a:picLocks noChangeAspect="1"/>
          </p:cNvPicPr>
          <p:nvPr/>
        </p:nvPicPr>
        <p:blipFill>
          <a:blip r:embed="rId8">
            <a:duotone>
              <a:schemeClr val="accent3">
                <a:shade val="45000"/>
                <a:satMod val="135000"/>
              </a:schemeClr>
              <a:prstClr val="white"/>
            </a:duotone>
          </a:blip>
          <a:stretch>
            <a:fillRect/>
          </a:stretch>
        </p:blipFill>
        <p:spPr>
          <a:xfrm>
            <a:off x="2" y="770036"/>
            <a:ext cx="474934" cy="468000"/>
          </a:xfrm>
          <a:prstGeom prst="rect">
            <a:avLst/>
          </a:prstGeom>
        </p:spPr>
      </p:pic>
      <p:sp>
        <p:nvSpPr>
          <p:cNvPr id="19" name="Rectangle 18">
            <a:extLst>
              <a:ext uri="{FF2B5EF4-FFF2-40B4-BE49-F238E27FC236}">
                <a16:creationId xmlns:a16="http://schemas.microsoft.com/office/drawing/2014/main" id="{9D8281C5-6D41-DCE9-497F-C2199AC2E548}"/>
              </a:ext>
            </a:extLst>
          </p:cNvPr>
          <p:cNvSpPr/>
          <p:nvPr/>
        </p:nvSpPr>
        <p:spPr>
          <a:xfrm>
            <a:off x="284183" y="2962271"/>
            <a:ext cx="3205466" cy="2176462"/>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Pour le salarié </a:t>
            </a:r>
            <a:r>
              <a:rPr lang="fr-FR" sz="1200" dirty="0">
                <a:solidFill>
                  <a:schemeClr val="tx1"/>
                </a:solidFill>
                <a:latin typeface="Corbel" panose="020B0503020204020204" pitchFamily="34" charset="0"/>
                <a:ea typeface="Calibri" charset="0"/>
                <a:cs typeface="Calibri" charset="0"/>
              </a:rPr>
              <a:t>: une indemnisation à hauteur de </a:t>
            </a:r>
            <a:r>
              <a:rPr lang="fr-FR" sz="1200" b="1" dirty="0">
                <a:solidFill>
                  <a:schemeClr val="tx1"/>
                </a:solidFill>
                <a:latin typeface="Corbel" panose="020B0503020204020204" pitchFamily="34" charset="0"/>
                <a:ea typeface="Calibri" charset="0"/>
                <a:cs typeface="Calibri" charset="0"/>
              </a:rPr>
              <a:t>70% de sa rémunération antérieure</a:t>
            </a:r>
            <a:r>
              <a:rPr lang="fr-FR" sz="1200"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brute</a:t>
            </a:r>
            <a:r>
              <a:rPr lang="fr-FR" sz="1200" dirty="0">
                <a:solidFill>
                  <a:schemeClr val="tx1"/>
                </a:solidFill>
                <a:latin typeface="Corbel" panose="020B0503020204020204" pitchFamily="34" charset="0"/>
                <a:ea typeface="Calibri" charset="0"/>
                <a:cs typeface="Calibri" charset="0"/>
              </a:rPr>
              <a:t> et </a:t>
            </a:r>
            <a:r>
              <a:rPr lang="fr-FR" sz="1200" b="1" dirty="0">
                <a:solidFill>
                  <a:schemeClr val="tx1"/>
                </a:solidFill>
                <a:latin typeface="Corbel" panose="020B0503020204020204" pitchFamily="34" charset="0"/>
                <a:ea typeface="Calibri" charset="0"/>
                <a:cs typeface="Calibri" charset="0"/>
              </a:rPr>
              <a:t>100% de sa rémunération antérieure nette lors des périodes de formation</a:t>
            </a:r>
          </a:p>
          <a:p>
            <a:pPr algn="just">
              <a:buClr>
                <a:schemeClr val="accent3"/>
              </a:buClr>
            </a:pPr>
            <a:endParaRPr lang="fr-FR" sz="1200" dirty="0">
              <a:solidFill>
                <a:schemeClr val="tx1"/>
              </a:solidFill>
              <a:latin typeface="Corbel" panose="020B0503020204020204" pitchFamily="34" charset="0"/>
              <a:ea typeface="Calibri" charset="0"/>
              <a:cs typeface="Calibri" charset="0"/>
            </a:endParaRPr>
          </a:p>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Pour l’employeur </a:t>
            </a:r>
            <a:r>
              <a:rPr lang="fr-FR" sz="1200" dirty="0">
                <a:solidFill>
                  <a:schemeClr val="tx1"/>
                </a:solidFill>
                <a:latin typeface="Corbel" panose="020B0503020204020204" pitchFamily="34" charset="0"/>
                <a:ea typeface="Calibri" charset="0"/>
                <a:cs typeface="Calibri" charset="0"/>
              </a:rPr>
              <a:t>: une allocation égale à </a:t>
            </a:r>
            <a:r>
              <a:rPr lang="fr-FR" sz="1200" b="1" dirty="0">
                <a:solidFill>
                  <a:schemeClr val="tx1"/>
                </a:solidFill>
                <a:latin typeface="Corbel" panose="020B0503020204020204" pitchFamily="34" charset="0"/>
                <a:ea typeface="Calibri" charset="0"/>
                <a:cs typeface="Calibri" charset="0"/>
              </a:rPr>
              <a:t>60% de la rémunération antérieure brute</a:t>
            </a:r>
            <a:r>
              <a:rPr lang="fr-FR" sz="1200" dirty="0">
                <a:solidFill>
                  <a:schemeClr val="tx1"/>
                </a:solidFill>
                <a:latin typeface="Corbel" panose="020B0503020204020204" pitchFamily="34" charset="0"/>
                <a:ea typeface="Calibri" charset="0"/>
                <a:cs typeface="Calibri" charset="0"/>
              </a:rPr>
              <a:t> ou </a:t>
            </a:r>
            <a:r>
              <a:rPr lang="fr-FR" sz="1200" b="1" dirty="0">
                <a:solidFill>
                  <a:schemeClr val="tx1"/>
                </a:solidFill>
                <a:latin typeface="Corbel" panose="020B0503020204020204" pitchFamily="34" charset="0"/>
                <a:ea typeface="Calibri" charset="0"/>
                <a:cs typeface="Calibri" charset="0"/>
              </a:rPr>
              <a:t>100% si le salarié est en contrat d’apprentissage, pigiste ou VRP  </a:t>
            </a:r>
            <a:r>
              <a:rPr lang="fr-FR" sz="1100" dirty="0">
                <a:solidFill>
                  <a:schemeClr val="tx1"/>
                </a:solidFill>
                <a:latin typeface="Corbel" panose="020B0503020204020204" pitchFamily="34" charset="0"/>
                <a:ea typeface="Calibri" charset="0"/>
                <a:cs typeface="Calibri" charset="0"/>
              </a:rPr>
              <a:t>(vendeur, représentant et placier)</a:t>
            </a:r>
            <a:endParaRPr lang="fr-FR" sz="1100" dirty="0">
              <a:solidFill>
                <a:schemeClr val="tx1"/>
              </a:solidFill>
              <a:latin typeface="Corbel" panose="020B0503020204020204" pitchFamily="34" charset="0"/>
            </a:endParaRPr>
          </a:p>
        </p:txBody>
      </p:sp>
      <p:sp>
        <p:nvSpPr>
          <p:cNvPr id="21" name="ZoneTexte 20">
            <a:extLst>
              <a:ext uri="{FF2B5EF4-FFF2-40B4-BE49-F238E27FC236}">
                <a16:creationId xmlns:a16="http://schemas.microsoft.com/office/drawing/2014/main" id="{8C911162-1DE5-2DF2-77A1-67BFADFBEBE8}"/>
              </a:ext>
            </a:extLst>
          </p:cNvPr>
          <p:cNvSpPr txBox="1"/>
          <p:nvPr/>
        </p:nvSpPr>
        <p:spPr>
          <a:xfrm>
            <a:off x="306249" y="274780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22" name="Rectangle 21">
            <a:extLst>
              <a:ext uri="{FF2B5EF4-FFF2-40B4-BE49-F238E27FC236}">
                <a16:creationId xmlns:a16="http://schemas.microsoft.com/office/drawing/2014/main" id="{877FB52D-1FD3-B40C-0EA1-F4A853ECCB43}"/>
              </a:ext>
            </a:extLst>
          </p:cNvPr>
          <p:cNvSpPr/>
          <p:nvPr/>
        </p:nvSpPr>
        <p:spPr>
          <a:xfrm>
            <a:off x="284183" y="5607158"/>
            <a:ext cx="6692167" cy="855730"/>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400"/>
              </a:spcAft>
              <a:buClr>
                <a:schemeClr val="accent3"/>
              </a:buClr>
              <a:buFont typeface="Arial" panose="020B0604020202020204" pitchFamily="34" charset="0"/>
              <a:buChar char="•"/>
            </a:pPr>
            <a:r>
              <a:rPr lang="fr-FR" sz="1200" b="1" dirty="0">
                <a:solidFill>
                  <a:schemeClr val="tx1"/>
                </a:solidFill>
                <a:latin typeface="Corbel" panose="020B0503020204020204" pitchFamily="34" charset="0"/>
              </a:rPr>
              <a:t>Le dispositif est ouvert aux entreprises depuis le 16 avril 2025.</a:t>
            </a:r>
            <a:endParaRPr lang="fr-FR" sz="1100" dirty="0">
              <a:solidFill>
                <a:schemeClr val="tx1"/>
              </a:solidFill>
              <a:latin typeface="Corbel" panose="020B0503020204020204" pitchFamily="34" charset="0"/>
            </a:endParaRPr>
          </a:p>
          <a:p>
            <a:pPr marL="171450" indent="-171450" algn="just">
              <a:buClr>
                <a:schemeClr val="accent3"/>
              </a:buClr>
              <a:buFont typeface="Arial" panose="020B0604020202020204" pitchFamily="34" charset="0"/>
              <a:buChar char="•"/>
            </a:pPr>
            <a:r>
              <a:rPr lang="fr-FR" sz="1100" dirty="0">
                <a:solidFill>
                  <a:schemeClr val="tx1"/>
                </a:solidFill>
                <a:latin typeface="Corbel" panose="020B0503020204020204" pitchFamily="34" charset="0"/>
              </a:rPr>
              <a:t>Le dispositif s’octroie sur une </a:t>
            </a:r>
            <a:r>
              <a:rPr lang="fr-FR" sz="1200" b="1" dirty="0">
                <a:solidFill>
                  <a:schemeClr val="tx1"/>
                </a:solidFill>
                <a:latin typeface="Corbel" panose="020B0503020204020204" pitchFamily="34" charset="0"/>
              </a:rPr>
              <a:t>durée d’application de 24 mois </a:t>
            </a:r>
            <a:r>
              <a:rPr lang="fr-FR" sz="1100" dirty="0">
                <a:solidFill>
                  <a:schemeClr val="tx1"/>
                </a:solidFill>
                <a:latin typeface="Corbel" panose="020B0503020204020204" pitchFamily="34" charset="0"/>
              </a:rPr>
              <a:t>et </a:t>
            </a:r>
            <a:r>
              <a:rPr lang="fr-FR" sz="1200" b="1" dirty="0">
                <a:solidFill>
                  <a:schemeClr val="tx1"/>
                </a:solidFill>
                <a:latin typeface="Corbel" panose="020B0503020204020204" pitchFamily="34" charset="0"/>
              </a:rPr>
              <a:t>permet à l’employeur de bénéficier de 18 mois d’allocations</a:t>
            </a:r>
            <a:r>
              <a:rPr lang="fr-FR" sz="1100" dirty="0">
                <a:solidFill>
                  <a:schemeClr val="tx1"/>
                </a:solidFill>
                <a:latin typeface="Corbel" panose="020B0503020204020204" pitchFamily="34" charset="0"/>
              </a:rPr>
              <a:t>.</a:t>
            </a:r>
          </a:p>
        </p:txBody>
      </p:sp>
      <p:pic>
        <p:nvPicPr>
          <p:cNvPr id="38" name="Graphique 37" descr="Informations avec un remplissage uni">
            <a:extLst>
              <a:ext uri="{FF2B5EF4-FFF2-40B4-BE49-F238E27FC236}">
                <a16:creationId xmlns:a16="http://schemas.microsoft.com/office/drawing/2014/main" id="{25D39A89-ABA2-F1C4-8CD3-DE2030EF64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2811" y="5312562"/>
            <a:ext cx="491039" cy="491039"/>
          </a:xfrm>
          <a:prstGeom prst="rect">
            <a:avLst/>
          </a:prstGeom>
        </p:spPr>
      </p:pic>
      <p:sp>
        <p:nvSpPr>
          <p:cNvPr id="42" name="ZoneTexte 41">
            <a:extLst>
              <a:ext uri="{FF2B5EF4-FFF2-40B4-BE49-F238E27FC236}">
                <a16:creationId xmlns:a16="http://schemas.microsoft.com/office/drawing/2014/main" id="{B940E035-46DF-3950-2535-DAFE96308D43}"/>
              </a:ext>
            </a:extLst>
          </p:cNvPr>
          <p:cNvSpPr txBox="1"/>
          <p:nvPr/>
        </p:nvSpPr>
        <p:spPr>
          <a:xfrm>
            <a:off x="3809307" y="3649715"/>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3" name="Image 42">
            <a:extLst>
              <a:ext uri="{FF2B5EF4-FFF2-40B4-BE49-F238E27FC236}">
                <a16:creationId xmlns:a16="http://schemas.microsoft.com/office/drawing/2014/main" id="{CB124BB0-2EF5-A341-1DD6-9DC67278C557}"/>
              </a:ext>
            </a:extLst>
          </p:cNvPr>
          <p:cNvPicPr>
            <a:picLocks noChangeAspect="1"/>
          </p:cNvPicPr>
          <p:nvPr/>
        </p:nvPicPr>
        <p:blipFill>
          <a:blip r:embed="rId11">
            <a:duotone>
              <a:schemeClr val="accent3">
                <a:shade val="45000"/>
                <a:satMod val="135000"/>
              </a:schemeClr>
              <a:prstClr val="white"/>
            </a:duotone>
          </a:blip>
          <a:stretch>
            <a:fillRect/>
          </a:stretch>
        </p:blipFill>
        <p:spPr>
          <a:xfrm>
            <a:off x="3623846" y="3425909"/>
            <a:ext cx="392727" cy="360000"/>
          </a:xfrm>
          <a:prstGeom prst="rect">
            <a:avLst/>
          </a:prstGeom>
        </p:spPr>
      </p:pic>
      <p:sp>
        <p:nvSpPr>
          <p:cNvPr id="44" name="Ellipse 43">
            <a:extLst>
              <a:ext uri="{FF2B5EF4-FFF2-40B4-BE49-F238E27FC236}">
                <a16:creationId xmlns:a16="http://schemas.microsoft.com/office/drawing/2014/main" id="{F6610513-0A7B-34B2-33B5-79A8270BF8DF}"/>
              </a:ext>
            </a:extLst>
          </p:cNvPr>
          <p:cNvSpPr>
            <a:spLocks noChangeAspect="1"/>
          </p:cNvSpPr>
          <p:nvPr/>
        </p:nvSpPr>
        <p:spPr>
          <a:xfrm>
            <a:off x="3730114" y="3502936"/>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7" name="Rectangle 46">
            <a:extLst>
              <a:ext uri="{FF2B5EF4-FFF2-40B4-BE49-F238E27FC236}">
                <a16:creationId xmlns:a16="http://schemas.microsoft.com/office/drawing/2014/main" id="{61282A2B-0E9D-C89E-FBE5-5257CFA2BC2F}"/>
              </a:ext>
            </a:extLst>
          </p:cNvPr>
          <p:cNvSpPr/>
          <p:nvPr/>
        </p:nvSpPr>
        <p:spPr>
          <a:xfrm>
            <a:off x="4146538" y="2966348"/>
            <a:ext cx="2807343"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FR" sz="1200" b="1" dirty="0">
                <a:solidFill>
                  <a:schemeClr val="tx1"/>
                </a:solidFill>
                <a:latin typeface="Corbel" panose="020B0503020204020204" pitchFamily="34" charset="0"/>
              </a:rPr>
              <a:t>Toute entreprise</a:t>
            </a:r>
            <a:r>
              <a:rPr lang="fr-FR" sz="1200" dirty="0">
                <a:solidFill>
                  <a:schemeClr val="tx1"/>
                </a:solidFill>
                <a:latin typeface="Corbel" panose="020B0503020204020204" pitchFamily="34" charset="0"/>
              </a:rPr>
              <a:t>, quelle que soit sa forme juridique et le nombre de salariés</a:t>
            </a:r>
            <a:endParaRPr lang="fr-FR" sz="1200" dirty="0">
              <a:solidFill>
                <a:srgbClr val="0070C0"/>
              </a:solidFill>
              <a:latin typeface="Corbel" panose="020B0503020204020204" pitchFamily="34" charset="0"/>
            </a:endParaRPr>
          </a:p>
        </p:txBody>
      </p:sp>
      <p:sp>
        <p:nvSpPr>
          <p:cNvPr id="48" name="Rectangle 47">
            <a:extLst>
              <a:ext uri="{FF2B5EF4-FFF2-40B4-BE49-F238E27FC236}">
                <a16:creationId xmlns:a16="http://schemas.microsoft.com/office/drawing/2014/main" id="{97434F3D-760E-3C80-259B-FA9E8CFC0D40}"/>
              </a:ext>
            </a:extLst>
          </p:cNvPr>
          <p:cNvSpPr/>
          <p:nvPr/>
        </p:nvSpPr>
        <p:spPr>
          <a:xfrm>
            <a:off x="3825039" y="3923214"/>
            <a:ext cx="3165482" cy="1220847"/>
          </a:xfrm>
          <a:prstGeom prst="rect">
            <a:avLst/>
          </a:prstGeom>
        </p:spPr>
        <p:txBody>
          <a:bodyPr wrap="square">
            <a:spAutoFit/>
          </a:bodyPr>
          <a:lstStyle/>
          <a:p>
            <a:pPr algn="just">
              <a:spcAft>
                <a:spcPts val="400"/>
              </a:spcAft>
              <a:buClr>
                <a:schemeClr val="accent3"/>
              </a:buClr>
            </a:pPr>
            <a:r>
              <a:rPr lang="fr-FR" sz="1200" b="1" dirty="0">
                <a:solidFill>
                  <a:schemeClr val="tx1"/>
                </a:solidFill>
                <a:latin typeface="Corbel" panose="020B0503020204020204" pitchFamily="34" charset="0"/>
              </a:rPr>
              <a:t>En contrepartie, l’employeur doit :</a:t>
            </a:r>
          </a:p>
          <a:p>
            <a:pPr marL="171450" indent="-171450" algn="just">
              <a:buClr>
                <a:schemeClr val="accent3"/>
              </a:buClr>
              <a:buFont typeface="Arial" panose="020B0604020202020204" pitchFamily="34" charset="0"/>
              <a:buChar char="•"/>
            </a:pPr>
            <a:r>
              <a:rPr lang="fr-FR" sz="1100" dirty="0">
                <a:solidFill>
                  <a:schemeClr val="tx1"/>
                </a:solidFill>
                <a:latin typeface="Corbel" panose="020B0503020204020204" pitchFamily="34" charset="0"/>
              </a:rPr>
              <a:t>prendre des engagements en matière de </a:t>
            </a:r>
            <a:r>
              <a:rPr lang="fr-FR" sz="1200" b="1" dirty="0">
                <a:solidFill>
                  <a:schemeClr val="tx1"/>
                </a:solidFill>
                <a:latin typeface="Corbel" panose="020B0503020204020204" pitchFamily="34" charset="0"/>
              </a:rPr>
              <a:t>maintien dans l’emploi et de formation</a:t>
            </a:r>
            <a:r>
              <a:rPr lang="fr-FR" sz="1100" dirty="0">
                <a:solidFill>
                  <a:schemeClr val="tx1"/>
                </a:solidFill>
                <a:latin typeface="Corbel" panose="020B0503020204020204" pitchFamily="34" charset="0"/>
              </a:rPr>
              <a:t> ;</a:t>
            </a:r>
          </a:p>
          <a:p>
            <a:pPr marL="171450" indent="-171450" algn="just">
              <a:buClr>
                <a:schemeClr val="accent3"/>
              </a:buClr>
              <a:buFont typeface="Arial" panose="020B0604020202020204" pitchFamily="34" charset="0"/>
              <a:buChar char="•"/>
            </a:pPr>
            <a:r>
              <a:rPr lang="fr-FR" sz="1100" dirty="0">
                <a:solidFill>
                  <a:schemeClr val="tx1"/>
                </a:solidFill>
                <a:latin typeface="Corbel" panose="020B0503020204020204" pitchFamily="34" charset="0"/>
              </a:rPr>
              <a:t>veiller à </a:t>
            </a:r>
            <a:r>
              <a:rPr lang="fr-FR" sz="1200" b="1" dirty="0">
                <a:solidFill>
                  <a:schemeClr val="tx1"/>
                </a:solidFill>
                <a:latin typeface="Corbel" panose="020B0503020204020204" pitchFamily="34" charset="0"/>
              </a:rPr>
              <a:t>respecter la durée de réduction horaire de 40%</a:t>
            </a:r>
            <a:r>
              <a:rPr lang="fr-FR" sz="1100" dirty="0">
                <a:solidFill>
                  <a:schemeClr val="tx1"/>
                </a:solidFill>
                <a:latin typeface="Corbel" panose="020B0503020204020204" pitchFamily="34" charset="0"/>
              </a:rPr>
              <a:t> pour chaque salarié placé en activité partielle.</a:t>
            </a:r>
          </a:p>
        </p:txBody>
      </p:sp>
      <p:sp>
        <p:nvSpPr>
          <p:cNvPr id="49" name="ZoneTexte 48">
            <a:extLst>
              <a:ext uri="{FF2B5EF4-FFF2-40B4-BE49-F238E27FC236}">
                <a16:creationId xmlns:a16="http://schemas.microsoft.com/office/drawing/2014/main" id="{1978457E-6ECB-718E-55F2-DAB3BDBAAF3D}"/>
              </a:ext>
            </a:extLst>
          </p:cNvPr>
          <p:cNvSpPr txBox="1"/>
          <p:nvPr/>
        </p:nvSpPr>
        <p:spPr>
          <a:xfrm>
            <a:off x="4146538" y="2697431"/>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50" name="Ellipse 49">
            <a:extLst>
              <a:ext uri="{FF2B5EF4-FFF2-40B4-BE49-F238E27FC236}">
                <a16:creationId xmlns:a16="http://schemas.microsoft.com/office/drawing/2014/main" id="{9906B159-6270-B4EE-33BA-A3577210EEBD}"/>
              </a:ext>
            </a:extLst>
          </p:cNvPr>
          <p:cNvSpPr>
            <a:spLocks noChangeAspect="1"/>
          </p:cNvSpPr>
          <p:nvPr/>
        </p:nvSpPr>
        <p:spPr>
          <a:xfrm>
            <a:off x="6270439" y="2571833"/>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51" name="Image 50">
            <a:extLst>
              <a:ext uri="{FF2B5EF4-FFF2-40B4-BE49-F238E27FC236}">
                <a16:creationId xmlns:a16="http://schemas.microsoft.com/office/drawing/2014/main" id="{840B4ECF-2793-7340-B60B-8AB90581AA40}"/>
              </a:ext>
            </a:extLst>
          </p:cNvPr>
          <p:cNvPicPr>
            <a:picLocks noChangeAspect="1"/>
          </p:cNvPicPr>
          <p:nvPr/>
        </p:nvPicPr>
        <p:blipFill>
          <a:blip r:embed="rId12">
            <a:duotone>
              <a:schemeClr val="accent3">
                <a:shade val="45000"/>
                <a:satMod val="135000"/>
              </a:schemeClr>
              <a:prstClr val="white"/>
            </a:duotone>
          </a:blip>
          <a:stretch>
            <a:fillRect/>
          </a:stretch>
        </p:blipFill>
        <p:spPr>
          <a:xfrm>
            <a:off x="6685218" y="2524250"/>
            <a:ext cx="406675" cy="432000"/>
          </a:xfrm>
          <a:prstGeom prst="rect">
            <a:avLst/>
          </a:prstGeom>
        </p:spPr>
      </p:pic>
    </p:spTree>
    <p:extLst>
      <p:ext uri="{BB962C8B-B14F-4D97-AF65-F5344CB8AC3E}">
        <p14:creationId xmlns:p14="http://schemas.microsoft.com/office/powerpoint/2010/main" val="192187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4474F10-5B3D-CE4B-93EF-717BE37CE970}"/>
              </a:ext>
            </a:extLst>
          </p:cNvPr>
          <p:cNvSpPr txBox="1"/>
          <p:nvPr/>
        </p:nvSpPr>
        <p:spPr>
          <a:xfrm>
            <a:off x="992483" y="1565531"/>
            <a:ext cx="5330236" cy="584775"/>
          </a:xfrm>
          <a:prstGeom prst="rect">
            <a:avLst/>
          </a:prstGeom>
          <a:noFill/>
        </p:spPr>
        <p:txBody>
          <a:bodyPr wrap="square" rtlCol="0">
            <a:spAutoFit/>
          </a:bodyPr>
          <a:lstStyle/>
          <a:p>
            <a:r>
              <a:rPr lang="fr-FR" sz="3200" b="1" dirty="0">
                <a:solidFill>
                  <a:srgbClr val="0070C0"/>
                </a:solidFill>
                <a:latin typeface="Century Gothic" panose="020B0502020202020204" pitchFamily="34" charset="0"/>
              </a:rPr>
              <a:t>Les aides à l’embauche</a:t>
            </a:r>
          </a:p>
        </p:txBody>
      </p:sp>
      <p:sp>
        <p:nvSpPr>
          <p:cNvPr id="7" name="Ellipse 6">
            <a:extLst>
              <a:ext uri="{FF2B5EF4-FFF2-40B4-BE49-F238E27FC236}">
                <a16:creationId xmlns:a16="http://schemas.microsoft.com/office/drawing/2014/main" id="{E46D36CB-FE09-744A-B35F-F6764E6B0D93}"/>
              </a:ext>
            </a:extLst>
          </p:cNvPr>
          <p:cNvSpPr/>
          <p:nvPr/>
        </p:nvSpPr>
        <p:spPr>
          <a:xfrm>
            <a:off x="412934" y="1769618"/>
            <a:ext cx="218941" cy="21894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0" name="ZoneTexte 9">
            <a:hlinkClick r:id="rId2" action="ppaction://hlinksldjump"/>
            <a:extLst>
              <a:ext uri="{FF2B5EF4-FFF2-40B4-BE49-F238E27FC236}">
                <a16:creationId xmlns:a16="http://schemas.microsoft.com/office/drawing/2014/main" id="{388BA6E4-C818-EE4E-B8BA-8F78993F3D71}"/>
              </a:ext>
            </a:extLst>
          </p:cNvPr>
          <p:cNvSpPr txBox="1"/>
          <p:nvPr/>
        </p:nvSpPr>
        <p:spPr>
          <a:xfrm>
            <a:off x="992483" y="2561646"/>
            <a:ext cx="4289957"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2025 aux employeurs qui recrutent en apprentissage</a:t>
            </a:r>
            <a:endParaRPr lang="fr-FR" sz="1100" i="1" dirty="0"/>
          </a:p>
        </p:txBody>
      </p:sp>
      <p:sp>
        <p:nvSpPr>
          <p:cNvPr id="14" name="ZoneTexte 13">
            <a:hlinkClick r:id="rId3" action="ppaction://hlinksldjump"/>
            <a:extLst>
              <a:ext uri="{FF2B5EF4-FFF2-40B4-BE49-F238E27FC236}">
                <a16:creationId xmlns:a16="http://schemas.microsoft.com/office/drawing/2014/main" id="{B02814B0-D2D0-8642-BE61-38F9DC4BFCCE}"/>
              </a:ext>
            </a:extLst>
          </p:cNvPr>
          <p:cNvSpPr txBox="1"/>
          <p:nvPr/>
        </p:nvSpPr>
        <p:spPr>
          <a:xfrm>
            <a:off x="992483" y="3214327"/>
            <a:ext cx="7716089" cy="261610"/>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à l’embauche en contrat d'apprentissage ou de professionnalisation d’une personne handicapée</a:t>
            </a:r>
            <a:endParaRPr lang="fr-FR" sz="1100" dirty="0"/>
          </a:p>
        </p:txBody>
      </p:sp>
      <p:sp>
        <p:nvSpPr>
          <p:cNvPr id="16" name="ZoneTexte 15">
            <a:hlinkClick r:id="rId4" action="ppaction://hlinksldjump"/>
            <a:extLst>
              <a:ext uri="{FF2B5EF4-FFF2-40B4-BE49-F238E27FC236}">
                <a16:creationId xmlns:a16="http://schemas.microsoft.com/office/drawing/2014/main" id="{C6710ED6-9338-114B-9E66-364B67390CE3}"/>
              </a:ext>
            </a:extLst>
          </p:cNvPr>
          <p:cNvSpPr txBox="1"/>
          <p:nvPr/>
        </p:nvSpPr>
        <p:spPr>
          <a:xfrm>
            <a:off x="992483" y="3867008"/>
            <a:ext cx="6490879" cy="261610"/>
          </a:xfrm>
          <a:prstGeom prst="rect">
            <a:avLst/>
          </a:prstGeom>
          <a:noFill/>
        </p:spPr>
        <p:txBody>
          <a:bodyPr wrap="none" rtlCol="0">
            <a:spAutoFit/>
          </a:bodyPr>
          <a:lstStyle/>
          <a:p>
            <a:pPr marL="171450" indent="-171450">
              <a:buFont typeface="Arial" panose="020B0604020202020204" pitchFamily="34" charset="0"/>
              <a:buChar char="•"/>
            </a:pPr>
            <a:r>
              <a:rPr lang="fr-FR" sz="1100" dirty="0">
                <a:solidFill>
                  <a:srgbClr val="0070C0"/>
                </a:solidFill>
                <a:latin typeface="Century Gothic" panose="020B0502020202020204" pitchFamily="34" charset="0"/>
              </a:rPr>
              <a:t>Aide à l'accueil, à l'intégration et à l'évolution professionnelle des personnes handicapées</a:t>
            </a:r>
            <a:endParaRPr lang="fr-FR" sz="1100" dirty="0"/>
          </a:p>
        </p:txBody>
      </p:sp>
      <p:sp>
        <p:nvSpPr>
          <p:cNvPr id="2" name="Bouton d'action : Retour 44">
            <a:hlinkClick r:id="rId5" action="ppaction://hlinksldjump" tooltip="Retour Cartographie globale"/>
            <a:extLst>
              <a:ext uri="{FF2B5EF4-FFF2-40B4-BE49-F238E27FC236}">
                <a16:creationId xmlns:a16="http://schemas.microsoft.com/office/drawing/2014/main" id="{04F88E13-304A-335E-14B4-A1D859898B05}"/>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 name="ZoneTexte 2">
            <a:extLst>
              <a:ext uri="{FF2B5EF4-FFF2-40B4-BE49-F238E27FC236}">
                <a16:creationId xmlns:a16="http://schemas.microsoft.com/office/drawing/2014/main" id="{52691E97-295F-B395-81E4-B2C3FC26C979}"/>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Tree>
    <p:extLst>
      <p:ext uri="{BB962C8B-B14F-4D97-AF65-F5344CB8AC3E}">
        <p14:creationId xmlns:p14="http://schemas.microsoft.com/office/powerpoint/2010/main" val="265803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03804" y="57947"/>
            <a:ext cx="5717533" cy="792000"/>
          </a:xfrm>
        </p:spPr>
        <p:txBody>
          <a:bodyPr>
            <a:normAutofit/>
          </a:bodyPr>
          <a:lstStyle/>
          <a:p>
            <a:r>
              <a:rPr lang="fr-FR" sz="1800" b="0" dirty="0">
                <a:solidFill>
                  <a:srgbClr val="0070C0"/>
                </a:solidFill>
                <a:latin typeface="Century Gothic" panose="020B0502020202020204" pitchFamily="34" charset="0"/>
              </a:rPr>
              <a:t>Aide 2025 aux employeurs qui recrutent en apprentissage</a:t>
            </a:r>
            <a:endParaRPr lang="fr-FR" sz="2400" b="0" i="1" dirty="0">
              <a:solidFill>
                <a:srgbClr val="0070C0"/>
              </a:solidFill>
              <a:latin typeface="Century Gothic" panose="020B0502020202020204" pitchFamily="34" charset="0"/>
            </a:endParaRPr>
          </a:p>
        </p:txBody>
      </p:sp>
      <p:sp>
        <p:nvSpPr>
          <p:cNvPr id="38" name="Bouton d'action : Retour 37">
            <a:hlinkClick r:id="rId3" action="ppaction://hlinksldjump" tooltip="Retour Aides à l'embauche"/>
            <a:extLst>
              <a:ext uri="{FF2B5EF4-FFF2-40B4-BE49-F238E27FC236}">
                <a16:creationId xmlns:a16="http://schemas.microsoft.com/office/drawing/2014/main" id="{F8EEF514-F887-3441-96F2-7229B15FDE5B}"/>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extLst>
              <a:ext uri="{FF2B5EF4-FFF2-40B4-BE49-F238E27FC236}">
                <a16:creationId xmlns:a16="http://schemas.microsoft.com/office/drawing/2014/main" id="{19DF2AED-C697-824F-8B36-D35FDFAF8A8E}"/>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3" name="Bouton d'action : Retour 44">
            <a:hlinkClick r:id="rId4" action="ppaction://hlinksldjump" tooltip="Retour Cartographie globale"/>
            <a:extLst>
              <a:ext uri="{FF2B5EF4-FFF2-40B4-BE49-F238E27FC236}">
                <a16:creationId xmlns:a16="http://schemas.microsoft.com/office/drawing/2014/main" id="{913B33BB-32FB-4553-C504-BBB3AA61C40F}"/>
              </a:ext>
            </a:extLst>
          </p:cNvPr>
          <p:cNvSpPr/>
          <p:nvPr/>
        </p:nvSpPr>
        <p:spPr>
          <a:xfrm>
            <a:off x="8866754"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49957D29-BCF5-2FE6-0882-C4D2BD257ED6}"/>
              </a:ext>
            </a:extLst>
          </p:cNvPr>
          <p:cNvSpPr txBox="1"/>
          <p:nvPr/>
        </p:nvSpPr>
        <p:spPr>
          <a:xfrm>
            <a:off x="7503770" y="6579704"/>
            <a:ext cx="1368000" cy="215444"/>
          </a:xfrm>
          <a:prstGeom prst="rect">
            <a:avLst/>
          </a:prstGeom>
          <a:noFill/>
        </p:spPr>
        <p:txBody>
          <a:bodyPr wrap="square" rtlCol="0">
            <a:spAutoFit/>
          </a:bodyPr>
          <a:lstStyle/>
          <a:p>
            <a:pPr algn="r"/>
            <a:r>
              <a:rPr lang="fr-FR" sz="800" i="1" dirty="0"/>
              <a:t>Retour Cartographie globale</a:t>
            </a:r>
          </a:p>
        </p:txBody>
      </p:sp>
      <p:sp>
        <p:nvSpPr>
          <p:cNvPr id="7" name="Rectangle 6">
            <a:extLst>
              <a:ext uri="{FF2B5EF4-FFF2-40B4-BE49-F238E27FC236}">
                <a16:creationId xmlns:a16="http://schemas.microsoft.com/office/drawing/2014/main" id="{60ADBDAE-009A-4354-2C6F-48B008F3463D}"/>
              </a:ext>
            </a:extLst>
          </p:cNvPr>
          <p:cNvSpPr/>
          <p:nvPr/>
        </p:nvSpPr>
        <p:spPr>
          <a:xfrm>
            <a:off x="193333" y="1366463"/>
            <a:ext cx="6894000" cy="63258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 gouvernement met en place </a:t>
            </a:r>
            <a:r>
              <a:rPr kumimoji="0" lang="fr-FR" sz="13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une aide au recrutement des apprentis</a:t>
            </a:r>
            <a:r>
              <a:rPr kumimoji="0" lang="fr-FR" sz="13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préparant à un diplôme jusqu’au master (bac + - niveau 7 du RNCP).</a:t>
            </a:r>
            <a:r>
              <a:rPr kumimoji="0" lang="fr-FR" sz="13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8" name="Rectangle 7">
            <a:extLst>
              <a:ext uri="{FF2B5EF4-FFF2-40B4-BE49-F238E27FC236}">
                <a16:creationId xmlns:a16="http://schemas.microsoft.com/office/drawing/2014/main" id="{8E190896-C20E-FADA-9F0A-6C1FCC84CE3D}"/>
              </a:ext>
            </a:extLst>
          </p:cNvPr>
          <p:cNvSpPr/>
          <p:nvPr/>
        </p:nvSpPr>
        <p:spPr>
          <a:xfrm>
            <a:off x="314682" y="2268279"/>
            <a:ext cx="2628591" cy="1549168"/>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177750" marR="0" lvl="0" indent="-177750" algn="just" defTabSz="914400" rtl="0" eaLnBrk="1" fontAlgn="auto" latinLnBrk="0" hangingPunct="1">
              <a:lnSpc>
                <a:spcPct val="100000"/>
              </a:lnSpc>
              <a:spcBef>
                <a:spcPts val="0"/>
              </a:spcBef>
              <a:spcAft>
                <a:spcPts val="600"/>
              </a:spcAft>
              <a:buClr>
                <a:srgbClr val="895688"/>
              </a:buClr>
              <a:buSzPct val="120000"/>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rPr>
              <a:t>5 000 € maximum </a:t>
            </a:r>
            <a:r>
              <a:rPr kumimoji="0" lang="fr-FR" sz="1000" b="0"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rPr>
              <a:t>pour un apprenti, pour les entreprises de moins de 250 salariés.</a:t>
            </a:r>
          </a:p>
          <a:p>
            <a:pPr marL="177750" marR="0" lvl="0" indent="-177750" algn="just" defTabSz="914400" rtl="0" eaLnBrk="1" fontAlgn="auto" latinLnBrk="0" hangingPunct="1">
              <a:lnSpc>
                <a:spcPct val="100000"/>
              </a:lnSpc>
              <a:spcBef>
                <a:spcPts val="0"/>
              </a:spcBef>
              <a:spcAft>
                <a:spcPts val="0"/>
              </a:spcAft>
              <a:buClr>
                <a:srgbClr val="895688"/>
              </a:buClr>
              <a:buSzPct val="120000"/>
              <a:buFont typeface="Arial" panose="020B0604020202020204" pitchFamily="34" charset="0"/>
              <a:buChar char="•"/>
              <a:tabLst/>
              <a:defRPr/>
            </a:pPr>
            <a:r>
              <a:rPr lang="fr-FR" sz="1100" b="1" dirty="0">
                <a:solidFill>
                  <a:srgbClr val="000000"/>
                </a:solidFill>
                <a:latin typeface="Corbel" panose="020B0503020204020204" pitchFamily="34" charset="0"/>
                <a:ea typeface="Calibri" charset="0"/>
                <a:cs typeface="Calibri" charset="0"/>
              </a:rPr>
              <a:t>2</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rPr>
              <a:t> 000 € maximum </a:t>
            </a:r>
            <a:r>
              <a:rPr lang="fr-FR" sz="1000" dirty="0">
                <a:solidFill>
                  <a:srgbClr val="000000"/>
                </a:solidFill>
                <a:latin typeface="Corbel" panose="020B0503020204020204" pitchFamily="34" charset="0"/>
                <a:ea typeface="Calibri" charset="0"/>
                <a:cs typeface="Calibri" charset="0"/>
              </a:rPr>
              <a:t>pour les entreprises de 250 salariés, sous conditions.</a:t>
            </a:r>
          </a:p>
          <a:p>
            <a:pPr marL="177750" marR="0" lvl="0" indent="-177750" algn="just" defTabSz="914400" rtl="0" eaLnBrk="1" fontAlgn="auto" latinLnBrk="0" hangingPunct="1">
              <a:lnSpc>
                <a:spcPct val="100000"/>
              </a:lnSpc>
              <a:spcBef>
                <a:spcPts val="0"/>
              </a:spcBef>
              <a:spcAft>
                <a:spcPts val="0"/>
              </a:spcAft>
              <a:buClr>
                <a:srgbClr val="895688"/>
              </a:buClr>
              <a:buSzPct val="120000"/>
              <a:buFont typeface="Arial" panose="020B0604020202020204" pitchFamily="34" charset="0"/>
              <a:buChar char="•"/>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rPr>
              <a:t>6 000 € maximum </a:t>
            </a:r>
            <a:r>
              <a:rPr kumimoji="0" lang="fr-FR" sz="1000"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rPr>
              <a:t>pour le recrutement d’apprentis en situation de handicap, quelle que soit la taille de l’entreprise.</a:t>
            </a:r>
            <a:endParaRPr kumimoji="0" lang="fr-FR" sz="1000" b="1" i="0" u="none" strike="noStrike" kern="1200" cap="none" spc="0" normalizeH="0" baseline="0" noProof="0" dirty="0">
              <a:ln>
                <a:noFill/>
              </a:ln>
              <a:solidFill>
                <a:srgbClr val="000000"/>
              </a:solidFill>
              <a:effectLst/>
              <a:uLnTx/>
              <a:uFillTx/>
              <a:latin typeface="Corbel" panose="020B0503020204020204" pitchFamily="34" charset="0"/>
              <a:ea typeface="Calibri" charset="0"/>
              <a:cs typeface="Calibri" charset="0"/>
            </a:endParaRPr>
          </a:p>
        </p:txBody>
      </p:sp>
      <p:sp>
        <p:nvSpPr>
          <p:cNvPr id="9" name="ZoneTexte 8">
            <a:extLst>
              <a:ext uri="{FF2B5EF4-FFF2-40B4-BE49-F238E27FC236}">
                <a16:creationId xmlns:a16="http://schemas.microsoft.com/office/drawing/2014/main" id="{1B111A8E-2B03-287A-5A4B-E07AA43837AA}"/>
              </a:ext>
            </a:extLst>
          </p:cNvPr>
          <p:cNvSpPr txBox="1"/>
          <p:nvPr/>
        </p:nvSpPr>
        <p:spPr>
          <a:xfrm>
            <a:off x="539951" y="1946757"/>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10" name="Rectangle 9">
            <a:extLst>
              <a:ext uri="{FF2B5EF4-FFF2-40B4-BE49-F238E27FC236}">
                <a16:creationId xmlns:a16="http://schemas.microsoft.com/office/drawing/2014/main" id="{D0558211-B240-6C31-C5A8-5978F5ACE17C}"/>
              </a:ext>
            </a:extLst>
          </p:cNvPr>
          <p:cNvSpPr/>
          <p:nvPr/>
        </p:nvSpPr>
        <p:spPr>
          <a:xfrm>
            <a:off x="3978376" y="2188681"/>
            <a:ext cx="3017850" cy="454023"/>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400"/>
              </a:spcAft>
            </a:pPr>
            <a:r>
              <a:rPr lang="fr-FR" sz="1200" b="1" dirty="0">
                <a:solidFill>
                  <a:schemeClr val="tx1"/>
                </a:solidFill>
                <a:latin typeface="Corbel" panose="020B0503020204020204" pitchFamily="34" charset="0"/>
              </a:rPr>
              <a:t>Toute entreprise</a:t>
            </a:r>
            <a:endParaRPr lang="fr-FR" sz="1000" dirty="0">
              <a:solidFill>
                <a:schemeClr val="tx1"/>
              </a:solidFill>
              <a:latin typeface="Corbel" panose="020B0503020204020204" pitchFamily="34" charset="0"/>
            </a:endParaRPr>
          </a:p>
        </p:txBody>
      </p:sp>
      <p:sp>
        <p:nvSpPr>
          <p:cNvPr id="12" name="Rectangle 11">
            <a:extLst>
              <a:ext uri="{FF2B5EF4-FFF2-40B4-BE49-F238E27FC236}">
                <a16:creationId xmlns:a16="http://schemas.microsoft.com/office/drawing/2014/main" id="{DD24C500-F7F9-D2E6-73EF-7A108B96B57F}"/>
              </a:ext>
            </a:extLst>
          </p:cNvPr>
          <p:cNvSpPr/>
          <p:nvPr/>
        </p:nvSpPr>
        <p:spPr>
          <a:xfrm>
            <a:off x="3194546" y="3617302"/>
            <a:ext cx="3816156" cy="231874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Le contrat doit avoir été signé </a:t>
            </a:r>
            <a:r>
              <a:rPr lang="fr-FR" sz="1200" b="1" dirty="0">
                <a:solidFill>
                  <a:schemeClr val="tx1"/>
                </a:solidFill>
                <a:latin typeface="Corbel" panose="020B0503020204020204" pitchFamily="34" charset="0"/>
                <a:ea typeface="Calibri" charset="0"/>
                <a:cs typeface="Calibri" charset="0"/>
              </a:rPr>
              <a:t>entre le 24/02/2025 et le 31/12/2025</a:t>
            </a:r>
            <a:r>
              <a:rPr lang="fr-FR" sz="1200" dirty="0">
                <a:solidFill>
                  <a:schemeClr val="tx1"/>
                </a:solidFill>
                <a:latin typeface="Corbel" panose="020B0503020204020204" pitchFamily="34" charset="0"/>
                <a:ea typeface="Calibri" charset="0"/>
                <a:cs typeface="Calibri" charset="0"/>
              </a:rPr>
              <a:t>.</a:t>
            </a:r>
          </a:p>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Le salarié doit être embauché en contrat d’apprentissage. </a:t>
            </a:r>
          </a:p>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Pour bénéficier de l’aide, le contrat devra avoir été transmis à l’OPCO au plus tard six mois après sa conclusion.</a:t>
            </a:r>
          </a:p>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Cependant, cette aide ne sera pas versée en cas de signature d’un nouveau contrat d’apprentissage avec le même apprenti pour préparer la même certification dans la même entreprise.</a:t>
            </a:r>
          </a:p>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Les entreprises de 250 salariés et plus doivent s’engager à atteindre un seuil de contrats d’alternance ou favorisant l’insertion professionnelle. La </a:t>
            </a:r>
            <a:r>
              <a:rPr lang="fr-FR" sz="1200">
                <a:solidFill>
                  <a:schemeClr val="tx1"/>
                </a:solidFill>
                <a:latin typeface="Corbel" panose="020B0503020204020204" pitchFamily="34" charset="0"/>
                <a:ea typeface="Calibri" charset="0"/>
                <a:cs typeface="Calibri" charset="0"/>
              </a:rPr>
              <a:t>date limite </a:t>
            </a:r>
            <a:r>
              <a:rPr lang="fr-FR" sz="1200" dirty="0">
                <a:solidFill>
                  <a:schemeClr val="tx1"/>
                </a:solidFill>
                <a:latin typeface="Corbel" panose="020B0503020204020204" pitchFamily="34" charset="0"/>
                <a:ea typeface="Calibri" charset="0"/>
                <a:cs typeface="Calibri" charset="0"/>
              </a:rPr>
              <a:t>d’atteinte du seuil est fixée au 31 décembre 2026 pour les contrats signés en 2025.</a:t>
            </a:r>
          </a:p>
          <a:p>
            <a:pPr marL="172800" algn="just">
              <a:buClr>
                <a:srgbClr val="895688"/>
              </a:buClr>
              <a:buSzPct val="120000"/>
            </a:pPr>
            <a:endParaRPr lang="fr-FR" sz="1050" i="1" dirty="0">
              <a:solidFill>
                <a:schemeClr val="tx1">
                  <a:lumMod val="65000"/>
                  <a:lumOff val="35000"/>
                </a:schemeClr>
              </a:solidFill>
              <a:latin typeface="Corbel" panose="020B0503020204020204" pitchFamily="34" charset="0"/>
              <a:ea typeface="Calibri" charset="0"/>
              <a:cs typeface="Calibri" charset="0"/>
            </a:endParaRPr>
          </a:p>
        </p:txBody>
      </p:sp>
      <p:sp>
        <p:nvSpPr>
          <p:cNvPr id="13" name="ZoneTexte 12">
            <a:extLst>
              <a:ext uri="{FF2B5EF4-FFF2-40B4-BE49-F238E27FC236}">
                <a16:creationId xmlns:a16="http://schemas.microsoft.com/office/drawing/2014/main" id="{8DC279F4-D101-EA13-F769-E30BAB002431}"/>
              </a:ext>
            </a:extLst>
          </p:cNvPr>
          <p:cNvSpPr txBox="1"/>
          <p:nvPr/>
        </p:nvSpPr>
        <p:spPr>
          <a:xfrm>
            <a:off x="269835" y="113425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4" name="Ellipse 13">
            <a:extLst>
              <a:ext uri="{FF2B5EF4-FFF2-40B4-BE49-F238E27FC236}">
                <a16:creationId xmlns:a16="http://schemas.microsoft.com/office/drawing/2014/main" id="{83BA4D41-68DF-C8BE-EAA7-F560C995D279}"/>
              </a:ext>
            </a:extLst>
          </p:cNvPr>
          <p:cNvSpPr>
            <a:spLocks noChangeAspect="1"/>
          </p:cNvSpPr>
          <p:nvPr/>
        </p:nvSpPr>
        <p:spPr>
          <a:xfrm>
            <a:off x="191162" y="9931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5" name="Image 14">
            <a:extLst>
              <a:ext uri="{FF2B5EF4-FFF2-40B4-BE49-F238E27FC236}">
                <a16:creationId xmlns:a16="http://schemas.microsoft.com/office/drawing/2014/main" id="{FE4D5CAC-F78A-0481-220E-8B9AEFF62395}"/>
              </a:ext>
            </a:extLst>
          </p:cNvPr>
          <p:cNvPicPr>
            <a:picLocks noChangeAspect="1"/>
          </p:cNvPicPr>
          <p:nvPr/>
        </p:nvPicPr>
        <p:blipFill>
          <a:blip r:embed="rId5">
            <a:duotone>
              <a:schemeClr val="accent3">
                <a:shade val="45000"/>
                <a:satMod val="135000"/>
              </a:schemeClr>
              <a:prstClr val="white"/>
            </a:duotone>
          </a:blip>
          <a:stretch>
            <a:fillRect/>
          </a:stretch>
        </p:blipFill>
        <p:spPr>
          <a:xfrm>
            <a:off x="2" y="891339"/>
            <a:ext cx="474934" cy="468000"/>
          </a:xfrm>
          <a:prstGeom prst="rect">
            <a:avLst/>
          </a:prstGeom>
        </p:spPr>
      </p:pic>
      <p:cxnSp>
        <p:nvCxnSpPr>
          <p:cNvPr id="16" name="Connecteur droit 15">
            <a:extLst>
              <a:ext uri="{FF2B5EF4-FFF2-40B4-BE49-F238E27FC236}">
                <a16:creationId xmlns:a16="http://schemas.microsoft.com/office/drawing/2014/main" id="{7E25B139-78BC-022C-1124-91FA47E12B63}"/>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4FDF4EAE-17B9-7580-732F-D5CC09BE9ECD}"/>
              </a:ext>
            </a:extLst>
          </p:cNvPr>
          <p:cNvSpPr/>
          <p:nvPr/>
        </p:nvSpPr>
        <p:spPr>
          <a:xfrm>
            <a:off x="7279100" y="1334464"/>
            <a:ext cx="1595100" cy="1569923"/>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transmet à son OPCO les contrats  signés pour instruction et dépôt auprès du Ministère.</a:t>
            </a:r>
            <a:endParaRPr lang="fr-FR" sz="1100" b="1" dirty="0">
              <a:solidFill>
                <a:schemeClr val="bg1"/>
              </a:solidFill>
              <a:latin typeface="Corbel" panose="020B0503020204020204" pitchFamily="34" charset="0"/>
              <a:ea typeface="Calibri" charset="0"/>
              <a:cs typeface="Calibri" panose="020F0502020204030204" pitchFamily="34" charset="0"/>
            </a:endParaRPr>
          </a:p>
        </p:txBody>
      </p:sp>
      <p:sp>
        <p:nvSpPr>
          <p:cNvPr id="22" name="Rectangle 21">
            <a:extLst>
              <a:ext uri="{FF2B5EF4-FFF2-40B4-BE49-F238E27FC236}">
                <a16:creationId xmlns:a16="http://schemas.microsoft.com/office/drawing/2014/main" id="{36D14C07-DE31-8802-5D99-5EC9B8276267}"/>
              </a:ext>
            </a:extLst>
          </p:cNvPr>
          <p:cNvSpPr/>
          <p:nvPr/>
        </p:nvSpPr>
        <p:spPr>
          <a:xfrm>
            <a:off x="7279099" y="3093934"/>
            <a:ext cx="1595101" cy="1463324"/>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panose="020F0502020204030204" pitchFamily="34" charset="0"/>
              </a:rPr>
              <a:t>Quelles sont les bonnes pratiques pour obtenir l’aide sans difficulté ?</a:t>
            </a:r>
          </a:p>
          <a:p>
            <a:pPr algn="ctr">
              <a:spcBef>
                <a:spcPts val="600"/>
              </a:spcBef>
            </a:pPr>
            <a:r>
              <a:rPr lang="fr-FR" sz="1200" b="1" dirty="0">
                <a:solidFill>
                  <a:schemeClr val="bg1"/>
                </a:solidFill>
                <a:latin typeface="Corbel" panose="020B0503020204020204" pitchFamily="34" charset="0"/>
                <a:ea typeface="Calibri" charset="0"/>
                <a:cs typeface="Calibri" panose="020F0502020204030204" pitchFamily="34" charset="0"/>
              </a:rPr>
              <a:t>L’employeur consulte le</a:t>
            </a:r>
          </a:p>
          <a:p>
            <a:pPr algn="ctr">
              <a:spcBef>
                <a:spcPts val="600"/>
              </a:spcBef>
            </a:pPr>
            <a:r>
              <a:rPr lang="fr-FR" sz="1200" dirty="0">
                <a:solidFill>
                  <a:schemeClr val="bg1"/>
                </a:solidFill>
                <a:hlinkClick r:id="rId6">
                  <a:extLst>
                    <a:ext uri="{A12FA001-AC4F-418D-AE19-62706E023703}">
                      <ahyp:hlinkClr xmlns:ahyp="http://schemas.microsoft.com/office/drawing/2018/hyperlinkcolor" val="tx"/>
                    </a:ext>
                  </a:extLst>
                </a:hlinkClick>
              </a:rPr>
              <a:t>GUIDE</a:t>
            </a:r>
            <a:endParaRPr lang="fr-FR" sz="1200" b="1" dirty="0">
              <a:solidFill>
                <a:schemeClr val="bg1"/>
              </a:solidFill>
              <a:latin typeface="Corbel" panose="020B0503020204020204" pitchFamily="34" charset="0"/>
              <a:ea typeface="Calibri" charset="0"/>
              <a:cs typeface="Calibri" panose="020F0502020204030204" pitchFamily="34" charset="0"/>
            </a:endParaRPr>
          </a:p>
        </p:txBody>
      </p:sp>
      <p:sp>
        <p:nvSpPr>
          <p:cNvPr id="35" name="Rectangle 34">
            <a:extLst>
              <a:ext uri="{FF2B5EF4-FFF2-40B4-BE49-F238E27FC236}">
                <a16:creationId xmlns:a16="http://schemas.microsoft.com/office/drawing/2014/main" id="{F705BF9A-91E9-5D7D-AFC1-C6A7086E32E6}"/>
              </a:ext>
            </a:extLst>
          </p:cNvPr>
          <p:cNvSpPr/>
          <p:nvPr/>
        </p:nvSpPr>
        <p:spPr>
          <a:xfrm>
            <a:off x="7279099" y="4674073"/>
            <a:ext cx="1595101" cy="1788816"/>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Appelez le  numéro mis en place par l'ASP :</a:t>
            </a:r>
          </a:p>
          <a:p>
            <a:pPr algn="ctr">
              <a:spcBef>
                <a:spcPts val="496"/>
              </a:spcBef>
            </a:pPr>
            <a:r>
              <a:rPr lang="fr-FR" sz="1100" i="1" dirty="0">
                <a:solidFill>
                  <a:schemeClr val="bg1"/>
                </a:solidFill>
                <a:latin typeface="Corbel" panose="020B0503020204020204" pitchFamily="34" charset="0"/>
                <a:ea typeface="Calibri" charset="0"/>
                <a:cs typeface="Calibri" charset="0"/>
              </a:rPr>
              <a:t>0 809 549 549</a:t>
            </a:r>
            <a:endParaRPr lang="fr-FR" sz="1100" i="1" dirty="0">
              <a:solidFill>
                <a:schemeClr val="bg1"/>
              </a:solidFill>
              <a:latin typeface="Corbel" panose="020B0503020204020204" pitchFamily="34" charset="0"/>
              <a:cs typeface="Calibri" charset="0"/>
            </a:endParaRPr>
          </a:p>
          <a:p>
            <a:pPr algn="ctr">
              <a:spcBef>
                <a:spcPts val="496"/>
              </a:spcBef>
            </a:pPr>
            <a:r>
              <a:rPr lang="fr-FR" sz="1100" i="1" dirty="0">
                <a:solidFill>
                  <a:schemeClr val="bg1"/>
                </a:solidFill>
                <a:latin typeface="Corbel" panose="020B0503020204020204" pitchFamily="34" charset="0"/>
                <a:cs typeface="Calibri" charset="0"/>
              </a:rPr>
              <a:t>Rendez-vous sur le </a:t>
            </a:r>
            <a:r>
              <a:rPr lang="fr-FR" sz="1100" i="1" dirty="0">
                <a:solidFill>
                  <a:schemeClr val="bg1"/>
                </a:solidFill>
                <a:latin typeface="Corbel" panose="020B0503020204020204" pitchFamily="34" charset="0"/>
                <a:cs typeface="Calibri" charset="0"/>
                <a:hlinkClick r:id="rId7"/>
              </a:rPr>
              <a:t>site</a:t>
            </a:r>
            <a:r>
              <a:rPr lang="fr-FR" sz="1100" i="1" dirty="0">
                <a:solidFill>
                  <a:schemeClr val="bg1"/>
                </a:solidFill>
                <a:latin typeface="Corbel" panose="020B0503020204020204" pitchFamily="34" charset="0"/>
                <a:cs typeface="Calibri" charset="0"/>
              </a:rPr>
              <a:t>  du Ministère du Travail</a:t>
            </a:r>
            <a:endPar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endParaRPr>
          </a:p>
        </p:txBody>
      </p:sp>
      <p:sp>
        <p:nvSpPr>
          <p:cNvPr id="37" name="ZoneTexte 36">
            <a:extLst>
              <a:ext uri="{FF2B5EF4-FFF2-40B4-BE49-F238E27FC236}">
                <a16:creationId xmlns:a16="http://schemas.microsoft.com/office/drawing/2014/main" id="{ADF311CD-1B60-0BD8-4A3C-E807AEFB87F8}"/>
              </a:ext>
            </a:extLst>
          </p:cNvPr>
          <p:cNvSpPr txBox="1"/>
          <p:nvPr/>
        </p:nvSpPr>
        <p:spPr>
          <a:xfrm>
            <a:off x="4165091" y="2022357"/>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47" name="Ellipse 46">
            <a:extLst>
              <a:ext uri="{FF2B5EF4-FFF2-40B4-BE49-F238E27FC236}">
                <a16:creationId xmlns:a16="http://schemas.microsoft.com/office/drawing/2014/main" id="{21646FEA-626F-CD44-49B0-3FEFD1BD4A8A}"/>
              </a:ext>
            </a:extLst>
          </p:cNvPr>
          <p:cNvSpPr>
            <a:spLocks noChangeAspect="1"/>
          </p:cNvSpPr>
          <p:nvPr/>
        </p:nvSpPr>
        <p:spPr>
          <a:xfrm>
            <a:off x="6286331" y="192408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8" name="Image 47">
            <a:extLst>
              <a:ext uri="{FF2B5EF4-FFF2-40B4-BE49-F238E27FC236}">
                <a16:creationId xmlns:a16="http://schemas.microsoft.com/office/drawing/2014/main" id="{79BCA8D9-3AE6-A260-B967-252AB9688378}"/>
              </a:ext>
            </a:extLst>
          </p:cNvPr>
          <p:cNvPicPr>
            <a:picLocks noChangeAspect="1"/>
          </p:cNvPicPr>
          <p:nvPr/>
        </p:nvPicPr>
        <p:blipFill>
          <a:blip r:embed="rId8">
            <a:duotone>
              <a:schemeClr val="accent3">
                <a:shade val="45000"/>
                <a:satMod val="135000"/>
              </a:schemeClr>
              <a:prstClr val="white"/>
            </a:duotone>
          </a:blip>
          <a:stretch>
            <a:fillRect/>
          </a:stretch>
        </p:blipFill>
        <p:spPr>
          <a:xfrm>
            <a:off x="6694126" y="1898134"/>
            <a:ext cx="406675" cy="432000"/>
          </a:xfrm>
          <a:prstGeom prst="rect">
            <a:avLst/>
          </a:prstGeom>
        </p:spPr>
      </p:pic>
      <p:sp>
        <p:nvSpPr>
          <p:cNvPr id="52" name="ZoneTexte 51">
            <a:extLst>
              <a:ext uri="{FF2B5EF4-FFF2-40B4-BE49-F238E27FC236}">
                <a16:creationId xmlns:a16="http://schemas.microsoft.com/office/drawing/2014/main" id="{D0EB43CF-AEBA-526D-E4C5-C5FD047879B9}"/>
              </a:ext>
            </a:extLst>
          </p:cNvPr>
          <p:cNvSpPr txBox="1"/>
          <p:nvPr/>
        </p:nvSpPr>
        <p:spPr>
          <a:xfrm>
            <a:off x="3091948" y="2665941"/>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53" name="Image 52">
            <a:extLst>
              <a:ext uri="{FF2B5EF4-FFF2-40B4-BE49-F238E27FC236}">
                <a16:creationId xmlns:a16="http://schemas.microsoft.com/office/drawing/2014/main" id="{D0330B16-9F34-BE3B-2AC7-37B08C73A11E}"/>
              </a:ext>
            </a:extLst>
          </p:cNvPr>
          <p:cNvPicPr>
            <a:picLocks noChangeAspect="1"/>
          </p:cNvPicPr>
          <p:nvPr/>
        </p:nvPicPr>
        <p:blipFill>
          <a:blip r:embed="rId9">
            <a:duotone>
              <a:schemeClr val="accent3">
                <a:shade val="45000"/>
                <a:satMod val="135000"/>
              </a:schemeClr>
              <a:prstClr val="white"/>
            </a:duotone>
          </a:blip>
          <a:stretch>
            <a:fillRect/>
          </a:stretch>
        </p:blipFill>
        <p:spPr>
          <a:xfrm>
            <a:off x="2952924" y="2443741"/>
            <a:ext cx="392727" cy="360000"/>
          </a:xfrm>
          <a:prstGeom prst="rect">
            <a:avLst/>
          </a:prstGeom>
        </p:spPr>
      </p:pic>
      <p:sp>
        <p:nvSpPr>
          <p:cNvPr id="54" name="Ellipse 53">
            <a:extLst>
              <a:ext uri="{FF2B5EF4-FFF2-40B4-BE49-F238E27FC236}">
                <a16:creationId xmlns:a16="http://schemas.microsoft.com/office/drawing/2014/main" id="{D0E6D346-87D7-02C6-EF36-FDB5D62D769C}"/>
              </a:ext>
            </a:extLst>
          </p:cNvPr>
          <p:cNvSpPr>
            <a:spLocks noChangeAspect="1"/>
          </p:cNvSpPr>
          <p:nvPr/>
        </p:nvSpPr>
        <p:spPr>
          <a:xfrm>
            <a:off x="3023851" y="2549829"/>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55" name="Rectangle 54">
            <a:extLst>
              <a:ext uri="{FF2B5EF4-FFF2-40B4-BE49-F238E27FC236}">
                <a16:creationId xmlns:a16="http://schemas.microsoft.com/office/drawing/2014/main" id="{139A1698-F3E6-C893-A7F3-7FF774C0C5EE}"/>
              </a:ext>
            </a:extLst>
          </p:cNvPr>
          <p:cNvSpPr/>
          <p:nvPr/>
        </p:nvSpPr>
        <p:spPr>
          <a:xfrm>
            <a:off x="328781" y="4307762"/>
            <a:ext cx="2763167" cy="2271942"/>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400"/>
              </a:spcAf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L’aide concerne la première année d’exécution du contrat. </a:t>
            </a:r>
            <a:r>
              <a:rPr lang="fr-FR" sz="1100" dirty="0">
                <a:solidFill>
                  <a:schemeClr val="tx1"/>
                </a:solidFill>
                <a:latin typeface="Corbel" panose="020B0503020204020204" pitchFamily="34" charset="0"/>
                <a:ea typeface="Calibri" charset="0"/>
                <a:cs typeface="Calibri" charset="0"/>
              </a:rPr>
              <a:t>Elle est versée mensuellement et automatiquement. </a:t>
            </a:r>
            <a:endParaRPr lang="fr-FR" sz="500" dirty="0">
              <a:solidFill>
                <a:schemeClr val="tx1"/>
              </a:solidFill>
              <a:latin typeface="Corbel" panose="020B0503020204020204" pitchFamily="34" charset="0"/>
              <a:ea typeface="Calibri" charset="0"/>
              <a:cs typeface="Calibri" charset="0"/>
            </a:endParaRPr>
          </a:p>
          <a:p>
            <a:pPr marL="171450" indent="-171450" algn="just">
              <a:spcAft>
                <a:spcPts val="400"/>
              </a:spcAf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L’aide est</a:t>
            </a:r>
            <a:r>
              <a:rPr lang="fr-FR" sz="1100"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cumulable</a:t>
            </a:r>
            <a:r>
              <a:rPr lang="fr-FR" sz="1100" dirty="0">
                <a:solidFill>
                  <a:schemeClr val="tx1"/>
                </a:solidFill>
                <a:latin typeface="Corbel" panose="020B0503020204020204" pitchFamily="34" charset="0"/>
                <a:ea typeface="Calibri" charset="0"/>
                <a:cs typeface="Calibri" charset="0"/>
              </a:rPr>
              <a:t> avec les aides spécifiques pour les </a:t>
            </a:r>
            <a:r>
              <a:rPr lang="fr-FR" sz="1200" b="1" dirty="0">
                <a:solidFill>
                  <a:schemeClr val="tx1"/>
                </a:solidFill>
                <a:latin typeface="Corbel" panose="020B0503020204020204" pitchFamily="34" charset="0"/>
                <a:ea typeface="Calibri" charset="0"/>
                <a:cs typeface="Calibri" charset="0"/>
              </a:rPr>
              <a:t>apprentis en situation de handicap</a:t>
            </a:r>
            <a:r>
              <a:rPr lang="fr-FR" sz="1100" dirty="0">
                <a:solidFill>
                  <a:schemeClr val="tx1"/>
                </a:solidFill>
                <a:latin typeface="Corbel" panose="020B0503020204020204" pitchFamily="34" charset="0"/>
                <a:ea typeface="Calibri" charset="0"/>
                <a:cs typeface="Calibri" charset="0"/>
              </a:rPr>
              <a:t>.</a:t>
            </a:r>
            <a:endParaRPr lang="fr-FR" sz="500" dirty="0">
              <a:solidFill>
                <a:schemeClr val="tx1"/>
              </a:solidFill>
              <a:latin typeface="Corbel" panose="020B0503020204020204" pitchFamily="34" charset="0"/>
              <a:ea typeface="Calibri" charset="0"/>
              <a:cs typeface="Calibri" charset="0"/>
            </a:endParaRPr>
          </a:p>
          <a:p>
            <a:pPr marL="171450" indent="-171450" algn="just">
              <a:spcAft>
                <a:spcPts val="400"/>
              </a:spcAf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A partir du 1</a:t>
            </a:r>
            <a:r>
              <a:rPr lang="fr-FR" sz="1100" baseline="30000" dirty="0">
                <a:solidFill>
                  <a:schemeClr val="tx1"/>
                </a:solidFill>
                <a:latin typeface="Corbel" panose="020B0503020204020204" pitchFamily="34" charset="0"/>
                <a:ea typeface="Calibri" charset="0"/>
                <a:cs typeface="Calibri" charset="0"/>
              </a:rPr>
              <a:t>er</a:t>
            </a:r>
            <a:r>
              <a:rPr lang="fr-FR" sz="1100" dirty="0">
                <a:solidFill>
                  <a:schemeClr val="tx1"/>
                </a:solidFill>
                <a:latin typeface="Corbel" panose="020B0503020204020204" pitchFamily="34" charset="0"/>
                <a:ea typeface="Calibri" charset="0"/>
                <a:cs typeface="Calibri" charset="0"/>
              </a:rPr>
              <a:t> juillet 2025, les employeurs doivent s’acquitter d’une </a:t>
            </a:r>
            <a:r>
              <a:rPr lang="fr-FR" sz="1200" b="1" dirty="0">
                <a:solidFill>
                  <a:schemeClr val="tx1"/>
                </a:solidFill>
                <a:latin typeface="Corbel" panose="020B0503020204020204" pitchFamily="34" charset="0"/>
                <a:ea typeface="Calibri" charset="0"/>
                <a:cs typeface="Calibri" charset="0"/>
              </a:rPr>
              <a:t>participation obligatoire de 750 euros </a:t>
            </a:r>
            <a:r>
              <a:rPr lang="fr-FR" sz="1100" dirty="0">
                <a:solidFill>
                  <a:schemeClr val="tx1"/>
                </a:solidFill>
                <a:latin typeface="Corbel" panose="020B0503020204020204" pitchFamily="34" charset="0"/>
                <a:ea typeface="Calibri" charset="0"/>
                <a:cs typeface="Calibri" charset="0"/>
              </a:rPr>
              <a:t>pour tout contrat d’apprentissage préparant à des formations BAC + 3 et plus (niveau 6 et 7).</a:t>
            </a:r>
          </a:p>
        </p:txBody>
      </p:sp>
      <p:sp>
        <p:nvSpPr>
          <p:cNvPr id="56" name="ZoneTexte 55">
            <a:extLst>
              <a:ext uri="{FF2B5EF4-FFF2-40B4-BE49-F238E27FC236}">
                <a16:creationId xmlns:a16="http://schemas.microsoft.com/office/drawing/2014/main" id="{0BB89A8C-B5EF-887E-00A1-D54C0F027AEA}"/>
              </a:ext>
            </a:extLst>
          </p:cNvPr>
          <p:cNvSpPr txBox="1"/>
          <p:nvPr/>
        </p:nvSpPr>
        <p:spPr>
          <a:xfrm>
            <a:off x="334209" y="3939530"/>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57" name="Image 56">
            <a:extLst>
              <a:ext uri="{FF2B5EF4-FFF2-40B4-BE49-F238E27FC236}">
                <a16:creationId xmlns:a16="http://schemas.microsoft.com/office/drawing/2014/main" id="{AF964847-4DE0-814D-7780-D8C250767425}"/>
              </a:ext>
            </a:extLst>
          </p:cNvPr>
          <p:cNvPicPr>
            <a:picLocks noChangeAspect="1"/>
          </p:cNvPicPr>
          <p:nvPr/>
        </p:nvPicPr>
        <p:blipFill>
          <a:blip r:embed="rId10">
            <a:duotone>
              <a:schemeClr val="accent3">
                <a:shade val="45000"/>
                <a:satMod val="135000"/>
              </a:schemeClr>
              <a:prstClr val="white"/>
            </a:duotone>
          </a:blip>
          <a:stretch>
            <a:fillRect/>
          </a:stretch>
        </p:blipFill>
        <p:spPr>
          <a:xfrm>
            <a:off x="37115" y="3825679"/>
            <a:ext cx="394548" cy="360000"/>
          </a:xfrm>
          <a:prstGeom prst="rect">
            <a:avLst/>
          </a:prstGeom>
        </p:spPr>
      </p:pic>
      <p:sp>
        <p:nvSpPr>
          <p:cNvPr id="58" name="Ellipse 57">
            <a:extLst>
              <a:ext uri="{FF2B5EF4-FFF2-40B4-BE49-F238E27FC236}">
                <a16:creationId xmlns:a16="http://schemas.microsoft.com/office/drawing/2014/main" id="{F077B354-A457-F64B-073F-BF6A93CA3E7B}"/>
              </a:ext>
            </a:extLst>
          </p:cNvPr>
          <p:cNvSpPr>
            <a:spLocks noChangeAspect="1"/>
          </p:cNvSpPr>
          <p:nvPr/>
        </p:nvSpPr>
        <p:spPr>
          <a:xfrm>
            <a:off x="224979" y="3817447"/>
            <a:ext cx="539072" cy="580881"/>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22786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03804" y="253121"/>
            <a:ext cx="5509104" cy="613100"/>
          </a:xfrm>
        </p:spPr>
        <p:txBody>
          <a:bodyPr>
            <a:noAutofit/>
          </a:bodyPr>
          <a:lstStyle/>
          <a:p>
            <a:r>
              <a:rPr lang="fr-FR" sz="1800" b="0" dirty="0">
                <a:solidFill>
                  <a:srgbClr val="0070C0"/>
                </a:solidFill>
                <a:latin typeface="Century Gothic" panose="020B0502020202020204" pitchFamily="34" charset="0"/>
              </a:rPr>
              <a:t>Aide à l’embauche en contrat d'apprentissage ou de professionnalisation d’une personne handicapée</a:t>
            </a:r>
          </a:p>
        </p:txBody>
      </p:sp>
      <p:sp>
        <p:nvSpPr>
          <p:cNvPr id="3" name="Bouton d'action : Retour 44">
            <a:hlinkClick r:id="rId3" action="ppaction://hlinksldjump" tooltip="Retour Cartographie globale"/>
            <a:extLst>
              <a:ext uri="{FF2B5EF4-FFF2-40B4-BE49-F238E27FC236}">
                <a16:creationId xmlns:a16="http://schemas.microsoft.com/office/drawing/2014/main" id="{7EE64B02-D843-0B6B-7D69-6DAE67C5459C}"/>
              </a:ext>
            </a:extLst>
          </p:cNvPr>
          <p:cNvSpPr/>
          <p:nvPr/>
        </p:nvSpPr>
        <p:spPr>
          <a:xfrm>
            <a:off x="8866754"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82A37D98-C0D2-21AB-942C-052DF5E1D4E5}"/>
              </a:ext>
            </a:extLst>
          </p:cNvPr>
          <p:cNvSpPr txBox="1"/>
          <p:nvPr/>
        </p:nvSpPr>
        <p:spPr>
          <a:xfrm>
            <a:off x="7503770" y="6579704"/>
            <a:ext cx="1368000" cy="215444"/>
          </a:xfrm>
          <a:prstGeom prst="rect">
            <a:avLst/>
          </a:prstGeom>
          <a:noFill/>
        </p:spPr>
        <p:txBody>
          <a:bodyPr wrap="square" rtlCol="0">
            <a:spAutoFit/>
          </a:bodyPr>
          <a:lstStyle/>
          <a:p>
            <a:pPr algn="r"/>
            <a:r>
              <a:rPr lang="fr-FR" sz="800" i="1" dirty="0"/>
              <a:t>Retour Cartographie globale</a:t>
            </a:r>
          </a:p>
        </p:txBody>
      </p:sp>
      <p:sp>
        <p:nvSpPr>
          <p:cNvPr id="6" name="Bouton d'action : Retour 37">
            <a:hlinkClick r:id="rId4" action="ppaction://hlinksldjump" tooltip="Retour Aides à l'embauche"/>
            <a:extLst>
              <a:ext uri="{FF2B5EF4-FFF2-40B4-BE49-F238E27FC236}">
                <a16:creationId xmlns:a16="http://schemas.microsoft.com/office/drawing/2014/main" id="{743DB2D2-172E-3F67-E9DD-362ECC094A8C}"/>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7" name="ZoneTexte 6">
            <a:extLst>
              <a:ext uri="{FF2B5EF4-FFF2-40B4-BE49-F238E27FC236}">
                <a16:creationId xmlns:a16="http://schemas.microsoft.com/office/drawing/2014/main" id="{FF2B26BC-B669-44FA-8390-F1EEBEC934A3}"/>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cxnSp>
        <p:nvCxnSpPr>
          <p:cNvPr id="11" name="Connecteur droit 10">
            <a:extLst>
              <a:ext uri="{FF2B5EF4-FFF2-40B4-BE49-F238E27FC236}">
                <a16:creationId xmlns:a16="http://schemas.microsoft.com/office/drawing/2014/main" id="{D46AF27F-956C-9266-B4E8-5A74968CDC3C}"/>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8F81252-935F-AA92-2368-865F13F73BD6}"/>
              </a:ext>
            </a:extLst>
          </p:cNvPr>
          <p:cNvSpPr/>
          <p:nvPr/>
        </p:nvSpPr>
        <p:spPr>
          <a:xfrm>
            <a:off x="7279100" y="1334464"/>
            <a:ext cx="1595100" cy="1199501"/>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se rapproche de l’AGEFIPH.</a:t>
            </a:r>
          </a:p>
        </p:txBody>
      </p:sp>
      <p:sp>
        <p:nvSpPr>
          <p:cNvPr id="13" name="Rectangle 12">
            <a:extLst>
              <a:ext uri="{FF2B5EF4-FFF2-40B4-BE49-F238E27FC236}">
                <a16:creationId xmlns:a16="http://schemas.microsoft.com/office/drawing/2014/main" id="{5A28849F-C123-9D47-199B-0B7B5034BDD3}"/>
              </a:ext>
            </a:extLst>
          </p:cNvPr>
          <p:cNvSpPr/>
          <p:nvPr/>
        </p:nvSpPr>
        <p:spPr>
          <a:xfrm>
            <a:off x="7279099" y="2594600"/>
            <a:ext cx="1595101" cy="2205523"/>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defTabSz="910194">
              <a:spcBef>
                <a:spcPts val="494"/>
              </a:spcBef>
            </a:pPr>
            <a:r>
              <a:rPr lang="fr-FR" sz="1200" dirty="0">
                <a:solidFill>
                  <a:srgbClr val="FFFFFF"/>
                </a:solidFill>
                <a:latin typeface="Corbel" panose="020B0503020204020204" pitchFamily="34" charset="0"/>
                <a:ea typeface="Calibri" charset="0"/>
                <a:cs typeface="Calibri" panose="020F0502020204030204" pitchFamily="34" charset="0"/>
              </a:rPr>
              <a:t>Dès lors que l’entreprise remplit les conditions requises. </a:t>
            </a:r>
            <a:r>
              <a:rPr lang="fr-FR" sz="1100" dirty="0">
                <a:solidFill>
                  <a:srgbClr val="FFFFFF"/>
                </a:solidFill>
                <a:latin typeface="Corbel" panose="020B0503020204020204" pitchFamily="34" charset="0"/>
              </a:rPr>
              <a:t>Cette aide bénéficie pour le dépôt de la demande d'une tolérance de </a:t>
            </a:r>
            <a:r>
              <a:rPr lang="fr-FR" sz="1100" b="1" u="sng" dirty="0">
                <a:solidFill>
                  <a:srgbClr val="FFFFFF"/>
                </a:solidFill>
                <a:latin typeface="Corbel" panose="020B0503020204020204" pitchFamily="34" charset="0"/>
              </a:rPr>
              <a:t>6 mois maximum </a:t>
            </a:r>
            <a:r>
              <a:rPr lang="fr-FR" sz="1100" dirty="0">
                <a:solidFill>
                  <a:srgbClr val="FFFFFF"/>
                </a:solidFill>
                <a:latin typeface="Corbel" panose="020B0503020204020204" pitchFamily="34" charset="0"/>
              </a:rPr>
              <a:t>après la date d'embauche.</a:t>
            </a:r>
            <a:endParaRPr lang="fr-FR" sz="1100" dirty="0">
              <a:solidFill>
                <a:srgbClr val="FFFFFF"/>
              </a:solidFill>
              <a:latin typeface="Corbel" panose="020B0503020204020204" pitchFamily="34" charset="0"/>
              <a:ea typeface="Calibri" charset="0"/>
              <a:cs typeface="Calibri" panose="020F0502020204030204" pitchFamily="34" charset="0"/>
            </a:endParaRPr>
          </a:p>
        </p:txBody>
      </p:sp>
      <p:sp>
        <p:nvSpPr>
          <p:cNvPr id="14" name="Rectangle 13">
            <a:extLst>
              <a:ext uri="{FF2B5EF4-FFF2-40B4-BE49-F238E27FC236}">
                <a16:creationId xmlns:a16="http://schemas.microsoft.com/office/drawing/2014/main" id="{F46002CD-D2D8-3529-C7C4-7C6B1060F204}"/>
              </a:ext>
            </a:extLst>
          </p:cNvPr>
          <p:cNvSpPr/>
          <p:nvPr/>
        </p:nvSpPr>
        <p:spPr>
          <a:xfrm>
            <a:off x="7279099" y="4860757"/>
            <a:ext cx="1595101" cy="160213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defTabSz="910194">
              <a:spcBef>
                <a:spcPts val="494"/>
              </a:spcBef>
            </a:pPr>
            <a:r>
              <a:rPr lang="fr-FR" sz="1100" i="1" dirty="0">
                <a:solidFill>
                  <a:srgbClr val="FFFFFF"/>
                </a:solidFill>
                <a:latin typeface="Corbel" panose="020B0503020204020204" pitchFamily="34" charset="0"/>
                <a:ea typeface="Calibri" charset="0"/>
                <a:cs typeface="Calibri" charset="0"/>
              </a:rPr>
              <a:t>Contactez l’AGEFIPH : </a:t>
            </a:r>
            <a:r>
              <a:rPr lang="fr-FR" sz="1100" i="1" dirty="0">
                <a:solidFill>
                  <a:srgbClr val="FFFFFF"/>
                </a:solidFill>
                <a:latin typeface="Corbel" panose="020B0503020204020204" pitchFamily="34" charset="0"/>
                <a:ea typeface="Calibri" charset="0"/>
                <a:cs typeface="Calibri" charset="0"/>
                <a:hlinkClick r:id="rId5"/>
              </a:rPr>
              <a:t>ile-de-france@agefiph.asso.fr</a:t>
            </a:r>
            <a:endParaRPr lang="fr-FR" sz="1100" i="1" dirty="0">
              <a:solidFill>
                <a:srgbClr val="FFFFFF"/>
              </a:solidFill>
              <a:latin typeface="Corbel" panose="020B0503020204020204" pitchFamily="34" charset="0"/>
              <a:ea typeface="Calibri" charset="0"/>
              <a:cs typeface="Calibri" charset="0"/>
            </a:endParaRPr>
          </a:p>
          <a:p>
            <a:pPr algn="ctr" defTabSz="910194">
              <a:spcBef>
                <a:spcPts val="494"/>
              </a:spcBef>
            </a:pPr>
            <a:r>
              <a:rPr lang="fr-FR" sz="1100" i="1" dirty="0">
                <a:solidFill>
                  <a:srgbClr val="FFFFFF"/>
                </a:solidFill>
                <a:latin typeface="Corbel" panose="020B0503020204020204" pitchFamily="34" charset="0"/>
                <a:ea typeface="Calibri" charset="0"/>
                <a:cs typeface="Calibri" charset="0"/>
              </a:rPr>
              <a:t>Rendez-vous sur le </a:t>
            </a:r>
            <a:r>
              <a:rPr lang="fr-FR" sz="1100" i="1" dirty="0">
                <a:solidFill>
                  <a:srgbClr val="FFFFFF"/>
                </a:solidFill>
                <a:latin typeface="Corbel" panose="020B0503020204020204" pitchFamily="34" charset="0"/>
                <a:ea typeface="Calibri" charset="0"/>
                <a:cs typeface="Calibri" charset="0"/>
                <a:hlinkClick r:id="rId6"/>
              </a:rPr>
              <a:t>site</a:t>
            </a:r>
            <a:r>
              <a:rPr lang="fr-FR" sz="1100" i="1" dirty="0">
                <a:solidFill>
                  <a:srgbClr val="FFFFFF"/>
                </a:solidFill>
                <a:latin typeface="Corbel" panose="020B0503020204020204" pitchFamily="34" charset="0"/>
                <a:ea typeface="Calibri" charset="0"/>
                <a:cs typeface="Calibri" charset="0"/>
              </a:rPr>
              <a:t> de l’AGEFIPH</a:t>
            </a:r>
          </a:p>
        </p:txBody>
      </p:sp>
      <p:sp>
        <p:nvSpPr>
          <p:cNvPr id="15" name="Rectangle 14">
            <a:extLst>
              <a:ext uri="{FF2B5EF4-FFF2-40B4-BE49-F238E27FC236}">
                <a16:creationId xmlns:a16="http://schemas.microsoft.com/office/drawing/2014/main" id="{9962A5DE-B532-DE24-BA83-96B809F1E600}"/>
              </a:ext>
            </a:extLst>
          </p:cNvPr>
          <p:cNvSpPr/>
          <p:nvPr/>
        </p:nvSpPr>
        <p:spPr>
          <a:xfrm>
            <a:off x="193333" y="1366464"/>
            <a:ext cx="6894000" cy="578224"/>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L’aide a pour objectif </a:t>
            </a:r>
            <a:r>
              <a:rPr lang="fr-FR" sz="1300" b="1" dirty="0">
                <a:solidFill>
                  <a:schemeClr val="tx1"/>
                </a:solidFill>
                <a:latin typeface="Corbel" panose="020B0503020204020204" pitchFamily="34" charset="0"/>
              </a:rPr>
              <a:t>d’encourager l’employeur à recruter une personne handicapée </a:t>
            </a:r>
            <a:r>
              <a:rPr lang="fr-FR" sz="1100" dirty="0">
                <a:solidFill>
                  <a:schemeClr val="tx1"/>
                </a:solidFill>
                <a:latin typeface="Corbel" panose="020B0503020204020204" pitchFamily="34" charset="0"/>
              </a:rPr>
              <a:t>en contrat d'apprentissage ou de professionnalisation.</a:t>
            </a:r>
          </a:p>
        </p:txBody>
      </p:sp>
      <p:sp>
        <p:nvSpPr>
          <p:cNvPr id="16" name="Rectangle 15">
            <a:extLst>
              <a:ext uri="{FF2B5EF4-FFF2-40B4-BE49-F238E27FC236}">
                <a16:creationId xmlns:a16="http://schemas.microsoft.com/office/drawing/2014/main" id="{2A485402-94BC-8207-17BC-332AE4B75555}"/>
              </a:ext>
            </a:extLst>
          </p:cNvPr>
          <p:cNvSpPr/>
          <p:nvPr/>
        </p:nvSpPr>
        <p:spPr>
          <a:xfrm>
            <a:off x="434595" y="2268278"/>
            <a:ext cx="2305797" cy="2471129"/>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just">
              <a:spcAft>
                <a:spcPts val="400"/>
              </a:spcAft>
            </a:pPr>
            <a:r>
              <a:rPr lang="fr-FR" sz="1200" dirty="0">
                <a:solidFill>
                  <a:schemeClr val="tx1"/>
                </a:solidFill>
                <a:latin typeface="Corbel" panose="020B0503020204020204" pitchFamily="34" charset="0"/>
                <a:ea typeface="Calibri" charset="0"/>
                <a:cs typeface="Calibri" charset="0"/>
              </a:rPr>
              <a:t>L’aide financière correspond à un </a:t>
            </a:r>
            <a:r>
              <a:rPr lang="fr-FR" sz="1200" b="1" dirty="0">
                <a:solidFill>
                  <a:schemeClr val="tx1"/>
                </a:solidFill>
                <a:latin typeface="Corbel" panose="020B0503020204020204" pitchFamily="34" charset="0"/>
                <a:ea typeface="Calibri" charset="0"/>
                <a:cs typeface="Calibri" charset="0"/>
              </a:rPr>
              <a:t>forfait</a:t>
            </a:r>
            <a:r>
              <a:rPr lang="fr-FR" sz="1200" dirty="0">
                <a:solidFill>
                  <a:schemeClr val="tx1"/>
                </a:solidFill>
                <a:latin typeface="Corbel" panose="020B0503020204020204" pitchFamily="34" charset="0"/>
                <a:ea typeface="Calibri" charset="0"/>
                <a:cs typeface="Calibri" charset="0"/>
              </a:rPr>
              <a:t> défini en fonction de la durée du contrat.</a:t>
            </a:r>
          </a:p>
          <a:p>
            <a:pPr algn="just"/>
            <a:r>
              <a:rPr lang="fr-FR" sz="1200" dirty="0">
                <a:solidFill>
                  <a:schemeClr val="tx1"/>
                </a:solidFill>
                <a:latin typeface="Corbel" panose="020B0503020204020204" pitchFamily="34" charset="0"/>
                <a:ea typeface="Calibri" charset="0"/>
                <a:cs typeface="Calibri" charset="0"/>
              </a:rPr>
              <a:t>Le montant maximum de l’aide est de :</a:t>
            </a:r>
          </a:p>
          <a:p>
            <a:pPr marL="285750" indent="-285750" algn="jus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3 000 € </a:t>
            </a:r>
            <a:r>
              <a:rPr lang="fr-FR" sz="1200" dirty="0">
                <a:solidFill>
                  <a:schemeClr val="tx1"/>
                </a:solidFill>
                <a:latin typeface="Corbel" panose="020B0503020204020204" pitchFamily="34" charset="0"/>
                <a:ea typeface="Calibri" charset="0"/>
                <a:cs typeface="Calibri" charset="0"/>
              </a:rPr>
              <a:t>pour un contrat de professionnalisation,</a:t>
            </a:r>
          </a:p>
          <a:p>
            <a:pPr marL="285750" indent="-285750" algn="just">
              <a:spcAft>
                <a:spcPts val="600"/>
              </a:spcAft>
              <a:buClr>
                <a:srgbClr val="895688"/>
              </a:buClr>
              <a:buSzPct val="105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3 000 € </a:t>
            </a:r>
            <a:r>
              <a:rPr lang="fr-FR" sz="1200" dirty="0">
                <a:solidFill>
                  <a:schemeClr val="tx1"/>
                </a:solidFill>
                <a:latin typeface="Corbel" panose="020B0503020204020204" pitchFamily="34" charset="0"/>
                <a:ea typeface="Calibri" charset="0"/>
                <a:cs typeface="Calibri" charset="0"/>
              </a:rPr>
              <a:t>pour un contrat d'apprentissage.</a:t>
            </a:r>
          </a:p>
          <a:p>
            <a:pPr algn="just"/>
            <a:r>
              <a:rPr lang="fr-FR" sz="1050" i="1" dirty="0">
                <a:solidFill>
                  <a:schemeClr val="tx1"/>
                </a:solidFill>
                <a:latin typeface="Corbel" panose="020B0503020204020204" pitchFamily="34" charset="0"/>
                <a:ea typeface="Calibri" charset="0"/>
                <a:cs typeface="Calibri" charset="0"/>
              </a:rPr>
              <a:t>Son montant est proratisé au nombre de mois et à compter du 6</a:t>
            </a:r>
            <a:r>
              <a:rPr lang="fr-FR" sz="1050" i="1" baseline="30000" dirty="0">
                <a:solidFill>
                  <a:schemeClr val="tx1"/>
                </a:solidFill>
                <a:latin typeface="Corbel" panose="020B0503020204020204" pitchFamily="34" charset="0"/>
                <a:ea typeface="Calibri" charset="0"/>
                <a:cs typeface="Calibri" charset="0"/>
              </a:rPr>
              <a:t>ème</a:t>
            </a:r>
            <a:r>
              <a:rPr lang="fr-FR" sz="1050" i="1" dirty="0">
                <a:solidFill>
                  <a:schemeClr val="tx1"/>
                </a:solidFill>
                <a:latin typeface="Corbel" panose="020B0503020204020204" pitchFamily="34" charset="0"/>
                <a:ea typeface="Calibri" charset="0"/>
                <a:cs typeface="Calibri" charset="0"/>
              </a:rPr>
              <a:t> mois.</a:t>
            </a:r>
          </a:p>
        </p:txBody>
      </p:sp>
      <p:sp>
        <p:nvSpPr>
          <p:cNvPr id="18" name="ZoneTexte 17">
            <a:extLst>
              <a:ext uri="{FF2B5EF4-FFF2-40B4-BE49-F238E27FC236}">
                <a16:creationId xmlns:a16="http://schemas.microsoft.com/office/drawing/2014/main" id="{140DA164-A89B-48ED-E721-4B2FB5FBFDF1}"/>
              </a:ext>
            </a:extLst>
          </p:cNvPr>
          <p:cNvSpPr txBox="1"/>
          <p:nvPr/>
        </p:nvSpPr>
        <p:spPr>
          <a:xfrm>
            <a:off x="522576" y="204800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24" name="Rectangle 23">
            <a:extLst>
              <a:ext uri="{FF2B5EF4-FFF2-40B4-BE49-F238E27FC236}">
                <a16:creationId xmlns:a16="http://schemas.microsoft.com/office/drawing/2014/main" id="{B1CE99DF-9198-F5BC-A974-A6D83758FD25}"/>
              </a:ext>
            </a:extLst>
          </p:cNvPr>
          <p:cNvSpPr/>
          <p:nvPr/>
        </p:nvSpPr>
        <p:spPr>
          <a:xfrm>
            <a:off x="3959356" y="2462378"/>
            <a:ext cx="3017850" cy="548387"/>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400"/>
              </a:spcAft>
            </a:pPr>
            <a:r>
              <a:rPr lang="fr-FR" sz="1200" b="1" dirty="0">
                <a:solidFill>
                  <a:schemeClr val="tx1"/>
                </a:solidFill>
                <a:latin typeface="Corbel" panose="020B0503020204020204" pitchFamily="34" charset="0"/>
              </a:rPr>
              <a:t>Tout employeur de droit privé</a:t>
            </a:r>
            <a:endParaRPr lang="fr-FR" sz="1000" dirty="0">
              <a:solidFill>
                <a:schemeClr val="tx1"/>
              </a:solidFill>
              <a:latin typeface="Corbel" panose="020B0503020204020204" pitchFamily="34" charset="0"/>
            </a:endParaRPr>
          </a:p>
        </p:txBody>
      </p:sp>
      <p:sp>
        <p:nvSpPr>
          <p:cNvPr id="41" name="Rectangle 40">
            <a:extLst>
              <a:ext uri="{FF2B5EF4-FFF2-40B4-BE49-F238E27FC236}">
                <a16:creationId xmlns:a16="http://schemas.microsoft.com/office/drawing/2014/main" id="{512CB7EE-CDDC-A27B-5D22-367C4F216996}"/>
              </a:ext>
            </a:extLst>
          </p:cNvPr>
          <p:cNvSpPr/>
          <p:nvPr/>
        </p:nvSpPr>
        <p:spPr>
          <a:xfrm>
            <a:off x="3194545" y="3617302"/>
            <a:ext cx="3816157" cy="231874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L’aide est accordée pour la </a:t>
            </a:r>
            <a:r>
              <a:rPr lang="fr-FR" sz="1200" b="1" dirty="0">
                <a:solidFill>
                  <a:schemeClr val="tx1"/>
                </a:solidFill>
                <a:latin typeface="Corbel" panose="020B0503020204020204" pitchFamily="34" charset="0"/>
                <a:ea typeface="Calibri" charset="0"/>
                <a:cs typeface="Calibri" charset="0"/>
              </a:rPr>
              <a:t>signature d’un contrat d’apprentissage ou de professionnalisation </a:t>
            </a:r>
            <a:r>
              <a:rPr lang="fr-FR" sz="1200" dirty="0">
                <a:solidFill>
                  <a:schemeClr val="tx1"/>
                </a:solidFill>
                <a:latin typeface="Corbel" panose="020B0503020204020204" pitchFamily="34" charset="0"/>
                <a:ea typeface="Calibri" charset="0"/>
                <a:cs typeface="Calibri" charset="0"/>
              </a:rPr>
              <a:t>afin de soutenir l’employeur recrutant une personne handicapée en alternance.</a:t>
            </a:r>
          </a:p>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Le salarié doit toujours </a:t>
            </a:r>
            <a:r>
              <a:rPr lang="fr-FR" sz="1200" b="1" dirty="0">
                <a:solidFill>
                  <a:schemeClr val="tx1"/>
                </a:solidFill>
                <a:latin typeface="Corbel" panose="020B0503020204020204" pitchFamily="34" charset="0"/>
                <a:cs typeface="Calibri" charset="0"/>
              </a:rPr>
              <a:t>faire partie de l’entreprise </a:t>
            </a:r>
            <a:r>
              <a:rPr lang="fr-FR" sz="1200" dirty="0">
                <a:solidFill>
                  <a:schemeClr val="tx1"/>
                </a:solidFill>
                <a:latin typeface="Corbel" panose="020B0503020204020204" pitchFamily="34" charset="0"/>
                <a:ea typeface="Calibri" charset="0"/>
                <a:cs typeface="Calibri" charset="0"/>
              </a:rPr>
              <a:t>lors de la demande d’aide.</a:t>
            </a:r>
          </a:p>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Le contrat doit être d’une </a:t>
            </a:r>
            <a:r>
              <a:rPr lang="fr-FR" sz="1200" b="1" dirty="0">
                <a:solidFill>
                  <a:schemeClr val="tx1"/>
                </a:solidFill>
                <a:latin typeface="Corbel" panose="020B0503020204020204" pitchFamily="34" charset="0"/>
                <a:cs typeface="Calibri" charset="0"/>
              </a:rPr>
              <a:t>durée minimale de 6 mois </a:t>
            </a:r>
            <a:r>
              <a:rPr lang="fr-FR" sz="1200" dirty="0">
                <a:solidFill>
                  <a:schemeClr val="tx1"/>
                </a:solidFill>
                <a:latin typeface="Corbel" panose="020B0503020204020204" pitchFamily="34" charset="0"/>
                <a:ea typeface="Calibri" charset="0"/>
                <a:cs typeface="Calibri" charset="0"/>
              </a:rPr>
              <a:t>et la durée du travail hebdomadaire doit être au moins égale à 24h. </a:t>
            </a:r>
          </a:p>
        </p:txBody>
      </p:sp>
      <p:sp>
        <p:nvSpPr>
          <p:cNvPr id="42" name="ZoneTexte 41">
            <a:extLst>
              <a:ext uri="{FF2B5EF4-FFF2-40B4-BE49-F238E27FC236}">
                <a16:creationId xmlns:a16="http://schemas.microsoft.com/office/drawing/2014/main" id="{595530FA-1496-B850-E655-35E059FAAC4F}"/>
              </a:ext>
            </a:extLst>
          </p:cNvPr>
          <p:cNvSpPr txBox="1"/>
          <p:nvPr/>
        </p:nvSpPr>
        <p:spPr>
          <a:xfrm>
            <a:off x="269835" y="113425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47" name="Ellipse 46">
            <a:extLst>
              <a:ext uri="{FF2B5EF4-FFF2-40B4-BE49-F238E27FC236}">
                <a16:creationId xmlns:a16="http://schemas.microsoft.com/office/drawing/2014/main" id="{63CEE7B4-2DA2-BC40-054E-A2123E1D6BBA}"/>
              </a:ext>
            </a:extLst>
          </p:cNvPr>
          <p:cNvSpPr>
            <a:spLocks noChangeAspect="1"/>
          </p:cNvSpPr>
          <p:nvPr/>
        </p:nvSpPr>
        <p:spPr>
          <a:xfrm>
            <a:off x="191162" y="9931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8" name="Image 47">
            <a:extLst>
              <a:ext uri="{FF2B5EF4-FFF2-40B4-BE49-F238E27FC236}">
                <a16:creationId xmlns:a16="http://schemas.microsoft.com/office/drawing/2014/main" id="{CBAE1037-96CE-D3EE-99E6-B7D252A7C787}"/>
              </a:ext>
            </a:extLst>
          </p:cNvPr>
          <p:cNvPicPr>
            <a:picLocks noChangeAspect="1"/>
          </p:cNvPicPr>
          <p:nvPr/>
        </p:nvPicPr>
        <p:blipFill>
          <a:blip r:embed="rId7">
            <a:duotone>
              <a:schemeClr val="accent3">
                <a:shade val="45000"/>
                <a:satMod val="135000"/>
              </a:schemeClr>
              <a:prstClr val="white"/>
            </a:duotone>
          </a:blip>
          <a:stretch>
            <a:fillRect/>
          </a:stretch>
        </p:blipFill>
        <p:spPr>
          <a:xfrm>
            <a:off x="2" y="891339"/>
            <a:ext cx="474934" cy="468000"/>
          </a:xfrm>
          <a:prstGeom prst="rect">
            <a:avLst/>
          </a:prstGeom>
        </p:spPr>
      </p:pic>
      <p:sp>
        <p:nvSpPr>
          <p:cNvPr id="49" name="ZoneTexte 48">
            <a:extLst>
              <a:ext uri="{FF2B5EF4-FFF2-40B4-BE49-F238E27FC236}">
                <a16:creationId xmlns:a16="http://schemas.microsoft.com/office/drawing/2014/main" id="{356BDA5C-C664-EE6B-A4AE-E476B63191EF}"/>
              </a:ext>
            </a:extLst>
          </p:cNvPr>
          <p:cNvSpPr txBox="1"/>
          <p:nvPr/>
        </p:nvSpPr>
        <p:spPr>
          <a:xfrm>
            <a:off x="4146538" y="2289841"/>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50" name="Ellipse 49">
            <a:extLst>
              <a:ext uri="{FF2B5EF4-FFF2-40B4-BE49-F238E27FC236}">
                <a16:creationId xmlns:a16="http://schemas.microsoft.com/office/drawing/2014/main" id="{8DC5C657-D272-0DF0-4DC4-EBDD4BAC0B15}"/>
              </a:ext>
            </a:extLst>
          </p:cNvPr>
          <p:cNvSpPr>
            <a:spLocks noChangeAspect="1"/>
          </p:cNvSpPr>
          <p:nvPr/>
        </p:nvSpPr>
        <p:spPr>
          <a:xfrm>
            <a:off x="6270439" y="2164243"/>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51" name="Image 50">
            <a:extLst>
              <a:ext uri="{FF2B5EF4-FFF2-40B4-BE49-F238E27FC236}">
                <a16:creationId xmlns:a16="http://schemas.microsoft.com/office/drawing/2014/main" id="{01C749CB-B702-51F9-357C-5FCEDE1864DC}"/>
              </a:ext>
            </a:extLst>
          </p:cNvPr>
          <p:cNvPicPr>
            <a:picLocks noChangeAspect="1"/>
          </p:cNvPicPr>
          <p:nvPr/>
        </p:nvPicPr>
        <p:blipFill>
          <a:blip r:embed="rId8">
            <a:duotone>
              <a:schemeClr val="accent3">
                <a:shade val="45000"/>
                <a:satMod val="135000"/>
              </a:schemeClr>
              <a:prstClr val="white"/>
            </a:duotone>
          </a:blip>
          <a:stretch>
            <a:fillRect/>
          </a:stretch>
        </p:blipFill>
        <p:spPr>
          <a:xfrm>
            <a:off x="6685218" y="2116660"/>
            <a:ext cx="406675" cy="432000"/>
          </a:xfrm>
          <a:prstGeom prst="rect">
            <a:avLst/>
          </a:prstGeom>
        </p:spPr>
      </p:pic>
      <p:sp>
        <p:nvSpPr>
          <p:cNvPr id="52" name="ZoneTexte 51">
            <a:extLst>
              <a:ext uri="{FF2B5EF4-FFF2-40B4-BE49-F238E27FC236}">
                <a16:creationId xmlns:a16="http://schemas.microsoft.com/office/drawing/2014/main" id="{E17FAC40-08BD-5EFA-EF34-E73BA51E4EF4}"/>
              </a:ext>
            </a:extLst>
          </p:cNvPr>
          <p:cNvSpPr txBox="1"/>
          <p:nvPr/>
        </p:nvSpPr>
        <p:spPr>
          <a:xfrm>
            <a:off x="3093548" y="3512371"/>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53" name="Image 52">
            <a:extLst>
              <a:ext uri="{FF2B5EF4-FFF2-40B4-BE49-F238E27FC236}">
                <a16:creationId xmlns:a16="http://schemas.microsoft.com/office/drawing/2014/main" id="{28DD85D4-D330-17A6-1167-68D43088A0F8}"/>
              </a:ext>
            </a:extLst>
          </p:cNvPr>
          <p:cNvPicPr>
            <a:picLocks noChangeAspect="1"/>
          </p:cNvPicPr>
          <p:nvPr/>
        </p:nvPicPr>
        <p:blipFill>
          <a:blip r:embed="rId9">
            <a:duotone>
              <a:schemeClr val="accent3">
                <a:shade val="45000"/>
                <a:satMod val="135000"/>
              </a:schemeClr>
              <a:prstClr val="white"/>
            </a:duotone>
          </a:blip>
          <a:stretch>
            <a:fillRect/>
          </a:stretch>
        </p:blipFill>
        <p:spPr>
          <a:xfrm>
            <a:off x="2908087" y="3288565"/>
            <a:ext cx="392727" cy="360000"/>
          </a:xfrm>
          <a:prstGeom prst="rect">
            <a:avLst/>
          </a:prstGeom>
        </p:spPr>
      </p:pic>
      <p:sp>
        <p:nvSpPr>
          <p:cNvPr id="54" name="Ellipse 53">
            <a:extLst>
              <a:ext uri="{FF2B5EF4-FFF2-40B4-BE49-F238E27FC236}">
                <a16:creationId xmlns:a16="http://schemas.microsoft.com/office/drawing/2014/main" id="{82E0AAFF-1AE8-07E8-6DC8-673147EA9B28}"/>
              </a:ext>
            </a:extLst>
          </p:cNvPr>
          <p:cNvSpPr>
            <a:spLocks noChangeAspect="1"/>
          </p:cNvSpPr>
          <p:nvPr/>
        </p:nvSpPr>
        <p:spPr>
          <a:xfrm>
            <a:off x="3014355" y="3365592"/>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55" name="Rectangle 54">
            <a:extLst>
              <a:ext uri="{FF2B5EF4-FFF2-40B4-BE49-F238E27FC236}">
                <a16:creationId xmlns:a16="http://schemas.microsoft.com/office/drawing/2014/main" id="{B4C8AADA-B403-A858-1559-DADEE93494F6}"/>
              </a:ext>
            </a:extLst>
          </p:cNvPr>
          <p:cNvSpPr/>
          <p:nvPr/>
        </p:nvSpPr>
        <p:spPr>
          <a:xfrm>
            <a:off x="314683" y="5324757"/>
            <a:ext cx="2487135" cy="984863"/>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895688"/>
              </a:buClr>
            </a:pPr>
            <a:r>
              <a:rPr lang="fr-FR" sz="12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cs typeface="Calibri" charset="0"/>
              </a:rPr>
              <a:t>cumulable</a:t>
            </a:r>
            <a:r>
              <a:rPr lang="fr-FR" sz="1200" dirty="0">
                <a:solidFill>
                  <a:schemeClr val="tx1"/>
                </a:solidFill>
                <a:latin typeface="Corbel" panose="020B0503020204020204" pitchFamily="34" charset="0"/>
                <a:ea typeface="Calibri" charset="0"/>
                <a:cs typeface="Calibri" charset="0"/>
              </a:rPr>
              <a:t> avec les autres aides de l’AGEFIPH et l'aide exceptionnelle de l'Etat.</a:t>
            </a:r>
          </a:p>
        </p:txBody>
      </p:sp>
      <p:sp>
        <p:nvSpPr>
          <p:cNvPr id="56" name="ZoneTexte 55">
            <a:extLst>
              <a:ext uri="{FF2B5EF4-FFF2-40B4-BE49-F238E27FC236}">
                <a16:creationId xmlns:a16="http://schemas.microsoft.com/office/drawing/2014/main" id="{22DD8008-063A-FC16-A1EF-957D8DDC84E1}"/>
              </a:ext>
            </a:extLst>
          </p:cNvPr>
          <p:cNvSpPr txBox="1"/>
          <p:nvPr/>
        </p:nvSpPr>
        <p:spPr>
          <a:xfrm>
            <a:off x="269835" y="5125267"/>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57" name="Image 56">
            <a:extLst>
              <a:ext uri="{FF2B5EF4-FFF2-40B4-BE49-F238E27FC236}">
                <a16:creationId xmlns:a16="http://schemas.microsoft.com/office/drawing/2014/main" id="{4FA96E4D-42D1-86BE-2C0E-30AF15A543F8}"/>
              </a:ext>
            </a:extLst>
          </p:cNvPr>
          <p:cNvPicPr>
            <a:picLocks noChangeAspect="1"/>
          </p:cNvPicPr>
          <p:nvPr/>
        </p:nvPicPr>
        <p:blipFill>
          <a:blip r:embed="rId10">
            <a:duotone>
              <a:schemeClr val="accent3">
                <a:shade val="45000"/>
                <a:satMod val="135000"/>
              </a:schemeClr>
              <a:prstClr val="white"/>
            </a:duotone>
          </a:blip>
          <a:stretch>
            <a:fillRect/>
          </a:stretch>
        </p:blipFill>
        <p:spPr>
          <a:xfrm>
            <a:off x="37115" y="4881674"/>
            <a:ext cx="394548" cy="360000"/>
          </a:xfrm>
          <a:prstGeom prst="rect">
            <a:avLst/>
          </a:prstGeom>
        </p:spPr>
      </p:pic>
      <p:sp>
        <p:nvSpPr>
          <p:cNvPr id="58" name="Ellipse 57">
            <a:extLst>
              <a:ext uri="{FF2B5EF4-FFF2-40B4-BE49-F238E27FC236}">
                <a16:creationId xmlns:a16="http://schemas.microsoft.com/office/drawing/2014/main" id="{528BBFD1-56CA-BA3D-683F-B94F885A4BBA}"/>
              </a:ext>
            </a:extLst>
          </p:cNvPr>
          <p:cNvSpPr>
            <a:spLocks noChangeAspect="1"/>
          </p:cNvSpPr>
          <p:nvPr/>
        </p:nvSpPr>
        <p:spPr>
          <a:xfrm>
            <a:off x="190424" y="4968570"/>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00848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203804" y="57879"/>
            <a:ext cx="5559322" cy="792000"/>
          </a:xfrm>
        </p:spPr>
        <p:txBody>
          <a:bodyPr>
            <a:noAutofit/>
          </a:bodyPr>
          <a:lstStyle/>
          <a:p>
            <a:r>
              <a:rPr lang="fr-FR" sz="1800" b="0" dirty="0">
                <a:solidFill>
                  <a:srgbClr val="0070C0"/>
                </a:solidFill>
                <a:latin typeface="Century Gothic" panose="020B0502020202020204" pitchFamily="34" charset="0"/>
              </a:rPr>
              <a:t>Aide à l'accueil, à l'intégration et à l'évolution professionnelle des personnes handicapées</a:t>
            </a:r>
            <a:endParaRPr lang="fr-FR" sz="1000" b="0" strike="sngStrike" dirty="0">
              <a:solidFill>
                <a:srgbClr val="0070C0"/>
              </a:solidFill>
              <a:highlight>
                <a:srgbClr val="FFFF00"/>
              </a:highlight>
              <a:latin typeface="Century Gothic" panose="020B0502020202020204" pitchFamily="34" charset="0"/>
            </a:endParaRPr>
          </a:p>
        </p:txBody>
      </p:sp>
      <p:sp>
        <p:nvSpPr>
          <p:cNvPr id="3" name="Bouton d'action : Retour 44">
            <a:hlinkClick r:id="rId2" action="ppaction://hlinksldjump" tooltip="Retour Cartographie globale"/>
            <a:extLst>
              <a:ext uri="{FF2B5EF4-FFF2-40B4-BE49-F238E27FC236}">
                <a16:creationId xmlns:a16="http://schemas.microsoft.com/office/drawing/2014/main" id="{D2B48157-8C02-AE13-913B-B5710A31A4A5}"/>
              </a:ext>
            </a:extLst>
          </p:cNvPr>
          <p:cNvSpPr/>
          <p:nvPr/>
        </p:nvSpPr>
        <p:spPr>
          <a:xfrm>
            <a:off x="8866754"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C53CF349-6B95-0791-5057-622F4ECB155C}"/>
              </a:ext>
            </a:extLst>
          </p:cNvPr>
          <p:cNvSpPr txBox="1"/>
          <p:nvPr/>
        </p:nvSpPr>
        <p:spPr>
          <a:xfrm>
            <a:off x="7503770" y="6579704"/>
            <a:ext cx="1368000" cy="215444"/>
          </a:xfrm>
          <a:prstGeom prst="rect">
            <a:avLst/>
          </a:prstGeom>
          <a:noFill/>
        </p:spPr>
        <p:txBody>
          <a:bodyPr wrap="square" rtlCol="0">
            <a:spAutoFit/>
          </a:bodyPr>
          <a:lstStyle/>
          <a:p>
            <a:pPr algn="r"/>
            <a:r>
              <a:rPr lang="fr-FR" sz="800" i="1" dirty="0"/>
              <a:t>Retour Cartographie globale</a:t>
            </a:r>
          </a:p>
        </p:txBody>
      </p:sp>
      <p:sp>
        <p:nvSpPr>
          <p:cNvPr id="6" name="Bouton d'action : Retour 37">
            <a:hlinkClick r:id="rId3" action="ppaction://hlinksldjump" tooltip="Retour Aides à l'embauche"/>
            <a:extLst>
              <a:ext uri="{FF2B5EF4-FFF2-40B4-BE49-F238E27FC236}">
                <a16:creationId xmlns:a16="http://schemas.microsoft.com/office/drawing/2014/main" id="{697B69B5-CDFA-5C53-7141-D7E2C153E718}"/>
              </a:ext>
            </a:extLst>
          </p:cNvPr>
          <p:cNvSpPr/>
          <p:nvPr/>
        </p:nvSpPr>
        <p:spPr>
          <a:xfrm>
            <a:off x="7332449" y="6579704"/>
            <a:ext cx="190800" cy="190800"/>
          </a:xfrm>
          <a:prstGeom prst="actionButtonRetur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7" name="ZoneTexte 6">
            <a:extLst>
              <a:ext uri="{FF2B5EF4-FFF2-40B4-BE49-F238E27FC236}">
                <a16:creationId xmlns:a16="http://schemas.microsoft.com/office/drawing/2014/main" id="{9259A977-1BC7-509E-2941-36F73DFE5864}"/>
              </a:ext>
            </a:extLst>
          </p:cNvPr>
          <p:cNvSpPr txBox="1"/>
          <p:nvPr/>
        </p:nvSpPr>
        <p:spPr>
          <a:xfrm>
            <a:off x="5921337" y="6579704"/>
            <a:ext cx="1411112" cy="215444"/>
          </a:xfrm>
          <a:prstGeom prst="rect">
            <a:avLst/>
          </a:prstGeom>
          <a:noFill/>
        </p:spPr>
        <p:txBody>
          <a:bodyPr wrap="square" rtlCol="0">
            <a:spAutoFit/>
          </a:bodyPr>
          <a:lstStyle/>
          <a:p>
            <a:pPr algn="r"/>
            <a:r>
              <a:rPr lang="fr-FR" sz="800" i="1" dirty="0"/>
              <a:t>Retour Aides à l’embauche </a:t>
            </a:r>
          </a:p>
        </p:txBody>
      </p:sp>
      <p:sp>
        <p:nvSpPr>
          <p:cNvPr id="9" name="Rectangle 8">
            <a:extLst>
              <a:ext uri="{FF2B5EF4-FFF2-40B4-BE49-F238E27FC236}">
                <a16:creationId xmlns:a16="http://schemas.microsoft.com/office/drawing/2014/main" id="{826AE9D6-53D6-0543-2220-69C94497DAAB}"/>
              </a:ext>
            </a:extLst>
          </p:cNvPr>
          <p:cNvSpPr/>
          <p:nvPr/>
        </p:nvSpPr>
        <p:spPr>
          <a:xfrm>
            <a:off x="193333" y="1366464"/>
            <a:ext cx="6894000" cy="578224"/>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Corbel" panose="020B0503020204020204" pitchFamily="34" charset="0"/>
              </a:rPr>
              <a:t>L'aide a pour objectif </a:t>
            </a:r>
            <a:r>
              <a:rPr lang="fr-FR" sz="1300" b="1" dirty="0">
                <a:solidFill>
                  <a:schemeClr val="tx1"/>
                </a:solidFill>
                <a:latin typeface="Corbel" panose="020B0503020204020204" pitchFamily="34" charset="0"/>
              </a:rPr>
              <a:t>d’accompagner la prise de fonction et l’évolution professionnelle </a:t>
            </a:r>
            <a:r>
              <a:rPr lang="fr-FR" sz="1200" dirty="0">
                <a:solidFill>
                  <a:schemeClr val="tx1"/>
                </a:solidFill>
                <a:latin typeface="Corbel" panose="020B0503020204020204" pitchFamily="34" charset="0"/>
              </a:rPr>
              <a:t>de la personne handicapée dans l’entreprise</a:t>
            </a:r>
            <a:endPar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 name="Rectangle 9">
            <a:extLst>
              <a:ext uri="{FF2B5EF4-FFF2-40B4-BE49-F238E27FC236}">
                <a16:creationId xmlns:a16="http://schemas.microsoft.com/office/drawing/2014/main" id="{A8F05CD7-24DC-2364-BF9A-2455677CC52B}"/>
              </a:ext>
            </a:extLst>
          </p:cNvPr>
          <p:cNvSpPr/>
          <p:nvPr/>
        </p:nvSpPr>
        <p:spPr>
          <a:xfrm>
            <a:off x="434595" y="2268279"/>
            <a:ext cx="2126249" cy="727463"/>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just"/>
            <a:r>
              <a:rPr lang="fr-FR" sz="1200" dirty="0">
                <a:solidFill>
                  <a:schemeClr val="tx1"/>
                </a:solidFill>
                <a:latin typeface="Corbel" panose="020B0503020204020204" pitchFamily="34" charset="0"/>
                <a:ea typeface="Calibri" charset="0"/>
                <a:cs typeface="Calibri" charset="0"/>
              </a:rPr>
              <a:t>Le montant maximum est de </a:t>
            </a:r>
            <a:r>
              <a:rPr lang="fr-FR" sz="1200" b="1" dirty="0">
                <a:solidFill>
                  <a:schemeClr val="tx1"/>
                </a:solidFill>
                <a:latin typeface="Corbel" panose="020B0503020204020204" pitchFamily="34" charset="0"/>
                <a:ea typeface="Calibri" charset="0"/>
                <a:cs typeface="Calibri" charset="0"/>
              </a:rPr>
              <a:t>3 150 €</a:t>
            </a:r>
            <a:r>
              <a:rPr lang="fr-FR" sz="1200" dirty="0">
                <a:solidFill>
                  <a:schemeClr val="tx1"/>
                </a:solidFill>
                <a:latin typeface="Corbel" panose="020B0503020204020204" pitchFamily="34" charset="0"/>
                <a:ea typeface="Calibri" charset="0"/>
                <a:cs typeface="Calibri" charset="0"/>
              </a:rPr>
              <a:t>.</a:t>
            </a:r>
          </a:p>
        </p:txBody>
      </p:sp>
      <p:sp>
        <p:nvSpPr>
          <p:cNvPr id="11" name="ZoneTexte 10">
            <a:extLst>
              <a:ext uri="{FF2B5EF4-FFF2-40B4-BE49-F238E27FC236}">
                <a16:creationId xmlns:a16="http://schemas.microsoft.com/office/drawing/2014/main" id="{B00547E3-2409-52E4-BFE4-651B52CDC32B}"/>
              </a:ext>
            </a:extLst>
          </p:cNvPr>
          <p:cNvSpPr txBox="1"/>
          <p:nvPr/>
        </p:nvSpPr>
        <p:spPr>
          <a:xfrm>
            <a:off x="522576" y="204800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12" name="Rectangle 11">
            <a:extLst>
              <a:ext uri="{FF2B5EF4-FFF2-40B4-BE49-F238E27FC236}">
                <a16:creationId xmlns:a16="http://schemas.microsoft.com/office/drawing/2014/main" id="{F5E1E5EE-3DD5-5C6B-00A3-A91064F46EBF}"/>
              </a:ext>
            </a:extLst>
          </p:cNvPr>
          <p:cNvSpPr/>
          <p:nvPr/>
        </p:nvSpPr>
        <p:spPr>
          <a:xfrm>
            <a:off x="3297903" y="2173614"/>
            <a:ext cx="3679303" cy="548387"/>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400"/>
              </a:spcAft>
            </a:pPr>
            <a:r>
              <a:rPr lang="fr-FR" sz="1200" b="1" dirty="0">
                <a:solidFill>
                  <a:schemeClr val="tx1"/>
                </a:solidFill>
                <a:latin typeface="Corbel" panose="020B0503020204020204" pitchFamily="34" charset="0"/>
              </a:rPr>
              <a:t>Tout employeur d’un salarié en situation de handicap</a:t>
            </a:r>
            <a:endParaRPr lang="fr-FR" sz="1000" dirty="0">
              <a:solidFill>
                <a:schemeClr val="tx1"/>
              </a:solidFill>
              <a:latin typeface="Corbel" panose="020B0503020204020204" pitchFamily="34" charset="0"/>
            </a:endParaRPr>
          </a:p>
        </p:txBody>
      </p:sp>
      <p:sp>
        <p:nvSpPr>
          <p:cNvPr id="13" name="Rectangle 12">
            <a:extLst>
              <a:ext uri="{FF2B5EF4-FFF2-40B4-BE49-F238E27FC236}">
                <a16:creationId xmlns:a16="http://schemas.microsoft.com/office/drawing/2014/main" id="{2A14BF01-F94D-CD92-E2A0-4AB09C9A6FC3}"/>
              </a:ext>
            </a:extLst>
          </p:cNvPr>
          <p:cNvSpPr/>
          <p:nvPr/>
        </p:nvSpPr>
        <p:spPr>
          <a:xfrm>
            <a:off x="3104147" y="3448858"/>
            <a:ext cx="3906556" cy="231874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6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L’aide est accordée sur la base d’un </a:t>
            </a:r>
            <a:r>
              <a:rPr lang="fr-FR" sz="1200" b="1" dirty="0">
                <a:solidFill>
                  <a:schemeClr val="tx1"/>
                </a:solidFill>
                <a:latin typeface="Corbel" panose="020B0503020204020204" pitchFamily="34" charset="0"/>
                <a:ea typeface="Calibri" charset="0"/>
                <a:cs typeface="Calibri" charset="0"/>
              </a:rPr>
              <a:t>plan d’actions précisant les mesures que l’employeur met en place </a:t>
            </a:r>
            <a:r>
              <a:rPr lang="fr-FR" sz="1200" dirty="0">
                <a:solidFill>
                  <a:schemeClr val="tx1"/>
                </a:solidFill>
                <a:latin typeface="Corbel" panose="020B0503020204020204" pitchFamily="34" charset="0"/>
                <a:ea typeface="Calibri" charset="0"/>
                <a:cs typeface="Calibri" charset="0"/>
              </a:rPr>
              <a:t>pour sécuriser la prise de fonctions ou l’évolution professionnelle du salarié.</a:t>
            </a:r>
          </a:p>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L’aide vise à faciliter :</a:t>
            </a:r>
          </a:p>
          <a:p>
            <a:pPr marL="376650" lvl="1" indent="-171450" algn="just">
              <a:spcAft>
                <a:spcPts val="400"/>
              </a:spcAft>
              <a:buClr>
                <a:srgbClr val="895688"/>
              </a:buClr>
              <a:buSzPct val="80000"/>
              <a:buFont typeface="Courier New" panose="02070309020205020404" pitchFamily="49" charset="0"/>
              <a:buChar char="o"/>
            </a:pPr>
            <a:r>
              <a:rPr lang="fr-FR" sz="1200" b="1" dirty="0">
                <a:solidFill>
                  <a:schemeClr val="tx1"/>
                </a:solidFill>
                <a:latin typeface="Corbel" panose="020B0503020204020204" pitchFamily="34" charset="0"/>
                <a:ea typeface="Calibri" charset="0"/>
                <a:cs typeface="Calibri" charset="0"/>
              </a:rPr>
              <a:t>L’accueil et l’intégration </a:t>
            </a:r>
            <a:r>
              <a:rPr lang="fr-FR" sz="1200" dirty="0">
                <a:solidFill>
                  <a:schemeClr val="tx1"/>
                </a:solidFill>
                <a:latin typeface="Corbel" panose="020B0503020204020204" pitchFamily="34" charset="0"/>
                <a:ea typeface="Calibri" charset="0"/>
                <a:cs typeface="Calibri" charset="0"/>
              </a:rPr>
              <a:t>de la personne handicapée nouvellement recrutée ;</a:t>
            </a:r>
          </a:p>
          <a:p>
            <a:pPr marL="376650" lvl="1" indent="-171450" algn="just">
              <a:buClr>
                <a:srgbClr val="895688"/>
              </a:buClr>
              <a:buSzPct val="80000"/>
              <a:buFont typeface="Courier New" panose="02070309020205020404" pitchFamily="49" charset="0"/>
              <a:buChar char="o"/>
            </a:pPr>
            <a:r>
              <a:rPr lang="fr-FR" sz="1200" b="1" dirty="0">
                <a:solidFill>
                  <a:schemeClr val="tx1"/>
                </a:solidFill>
                <a:latin typeface="Corbel" panose="020B0503020204020204" pitchFamily="34" charset="0"/>
                <a:ea typeface="Calibri" charset="0"/>
                <a:cs typeface="Calibri" charset="0"/>
              </a:rPr>
              <a:t>L’accompagnement sur un nouveau poste </a:t>
            </a:r>
            <a:r>
              <a:rPr lang="fr-FR" sz="1200" dirty="0">
                <a:solidFill>
                  <a:schemeClr val="tx1"/>
                </a:solidFill>
                <a:latin typeface="Corbel" panose="020B0503020204020204" pitchFamily="34" charset="0"/>
                <a:ea typeface="Calibri" charset="0"/>
                <a:cs typeface="Calibri" charset="0"/>
              </a:rPr>
              <a:t>dans le cadre d’évolution et/ou de mobilité professionnelle et/ou suite à une évolution de poste de travail ou des conditions d’exercice de l’activité du salarié handicapé.</a:t>
            </a:r>
          </a:p>
          <a:p>
            <a:pPr algn="just">
              <a:spcAft>
                <a:spcPts val="400"/>
              </a:spcAft>
              <a:buClr>
                <a:srgbClr val="895688"/>
              </a:buClr>
              <a:buSzPct val="120000"/>
            </a:pPr>
            <a:endParaRPr lang="fr-FR" sz="1200" dirty="0">
              <a:solidFill>
                <a:schemeClr val="tx1"/>
              </a:solidFill>
              <a:latin typeface="Corbel" panose="020B0503020204020204" pitchFamily="34" charset="0"/>
              <a:ea typeface="Calibri" charset="0"/>
              <a:cs typeface="Calibri" charset="0"/>
            </a:endParaRPr>
          </a:p>
        </p:txBody>
      </p:sp>
      <p:sp>
        <p:nvSpPr>
          <p:cNvPr id="14" name="ZoneTexte 13">
            <a:extLst>
              <a:ext uri="{FF2B5EF4-FFF2-40B4-BE49-F238E27FC236}">
                <a16:creationId xmlns:a16="http://schemas.microsoft.com/office/drawing/2014/main" id="{DEEAB84F-0463-0DC1-A483-300513C0DE2C}"/>
              </a:ext>
            </a:extLst>
          </p:cNvPr>
          <p:cNvSpPr txBox="1"/>
          <p:nvPr/>
        </p:nvSpPr>
        <p:spPr>
          <a:xfrm>
            <a:off x="269835" y="113425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5" name="Ellipse 14">
            <a:extLst>
              <a:ext uri="{FF2B5EF4-FFF2-40B4-BE49-F238E27FC236}">
                <a16:creationId xmlns:a16="http://schemas.microsoft.com/office/drawing/2014/main" id="{73A9976D-AE82-74A2-B984-6340BD8578FC}"/>
              </a:ext>
            </a:extLst>
          </p:cNvPr>
          <p:cNvSpPr>
            <a:spLocks noChangeAspect="1"/>
          </p:cNvSpPr>
          <p:nvPr/>
        </p:nvSpPr>
        <p:spPr>
          <a:xfrm>
            <a:off x="191162" y="9931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6" name="Image 15">
            <a:extLst>
              <a:ext uri="{FF2B5EF4-FFF2-40B4-BE49-F238E27FC236}">
                <a16:creationId xmlns:a16="http://schemas.microsoft.com/office/drawing/2014/main" id="{78BCEA71-95CD-139E-6CCA-5304CE510CD8}"/>
              </a:ext>
            </a:extLst>
          </p:cNvPr>
          <p:cNvPicPr>
            <a:picLocks noChangeAspect="1"/>
          </p:cNvPicPr>
          <p:nvPr/>
        </p:nvPicPr>
        <p:blipFill>
          <a:blip r:embed="rId4">
            <a:duotone>
              <a:schemeClr val="accent3">
                <a:shade val="45000"/>
                <a:satMod val="135000"/>
              </a:schemeClr>
              <a:prstClr val="white"/>
            </a:duotone>
          </a:blip>
          <a:stretch>
            <a:fillRect/>
          </a:stretch>
        </p:blipFill>
        <p:spPr>
          <a:xfrm>
            <a:off x="2" y="891339"/>
            <a:ext cx="474934" cy="468000"/>
          </a:xfrm>
          <a:prstGeom prst="rect">
            <a:avLst/>
          </a:prstGeom>
        </p:spPr>
      </p:pic>
      <p:sp>
        <p:nvSpPr>
          <p:cNvPr id="18" name="ZoneTexte 17">
            <a:extLst>
              <a:ext uri="{FF2B5EF4-FFF2-40B4-BE49-F238E27FC236}">
                <a16:creationId xmlns:a16="http://schemas.microsoft.com/office/drawing/2014/main" id="{A9199FA8-F330-CDC0-6847-637014799E31}"/>
              </a:ext>
            </a:extLst>
          </p:cNvPr>
          <p:cNvSpPr txBox="1"/>
          <p:nvPr/>
        </p:nvSpPr>
        <p:spPr>
          <a:xfrm>
            <a:off x="4146538" y="2037173"/>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24" name="Ellipse 23">
            <a:extLst>
              <a:ext uri="{FF2B5EF4-FFF2-40B4-BE49-F238E27FC236}">
                <a16:creationId xmlns:a16="http://schemas.microsoft.com/office/drawing/2014/main" id="{9E722F43-857A-8FC9-25E4-89BA6D491A7D}"/>
              </a:ext>
            </a:extLst>
          </p:cNvPr>
          <p:cNvSpPr>
            <a:spLocks noChangeAspect="1"/>
          </p:cNvSpPr>
          <p:nvPr/>
        </p:nvSpPr>
        <p:spPr>
          <a:xfrm>
            <a:off x="6270439" y="191157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1" name="Image 40">
            <a:extLst>
              <a:ext uri="{FF2B5EF4-FFF2-40B4-BE49-F238E27FC236}">
                <a16:creationId xmlns:a16="http://schemas.microsoft.com/office/drawing/2014/main" id="{1625F010-545D-0978-CD9C-FA9EFCC19FB2}"/>
              </a:ext>
            </a:extLst>
          </p:cNvPr>
          <p:cNvPicPr>
            <a:picLocks noChangeAspect="1"/>
          </p:cNvPicPr>
          <p:nvPr/>
        </p:nvPicPr>
        <p:blipFill>
          <a:blip r:embed="rId5">
            <a:duotone>
              <a:schemeClr val="accent3">
                <a:shade val="45000"/>
                <a:satMod val="135000"/>
              </a:schemeClr>
              <a:prstClr val="white"/>
            </a:duotone>
          </a:blip>
          <a:stretch>
            <a:fillRect/>
          </a:stretch>
        </p:blipFill>
        <p:spPr>
          <a:xfrm>
            <a:off x="6685218" y="1863992"/>
            <a:ext cx="406675" cy="432000"/>
          </a:xfrm>
          <a:prstGeom prst="rect">
            <a:avLst/>
          </a:prstGeom>
        </p:spPr>
      </p:pic>
      <p:sp>
        <p:nvSpPr>
          <p:cNvPr id="42" name="ZoneTexte 41">
            <a:extLst>
              <a:ext uri="{FF2B5EF4-FFF2-40B4-BE49-F238E27FC236}">
                <a16:creationId xmlns:a16="http://schemas.microsoft.com/office/drawing/2014/main" id="{57C65F7D-8E2D-189F-791E-6694592D749A}"/>
              </a:ext>
            </a:extLst>
          </p:cNvPr>
          <p:cNvSpPr txBox="1"/>
          <p:nvPr/>
        </p:nvSpPr>
        <p:spPr>
          <a:xfrm>
            <a:off x="3059472" y="2945238"/>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7" name="Image 46">
            <a:extLst>
              <a:ext uri="{FF2B5EF4-FFF2-40B4-BE49-F238E27FC236}">
                <a16:creationId xmlns:a16="http://schemas.microsoft.com/office/drawing/2014/main" id="{681333B8-B40C-1422-FD22-A1EF11A50B31}"/>
              </a:ext>
            </a:extLst>
          </p:cNvPr>
          <p:cNvPicPr>
            <a:picLocks noChangeAspect="1"/>
          </p:cNvPicPr>
          <p:nvPr/>
        </p:nvPicPr>
        <p:blipFill>
          <a:blip r:embed="rId6">
            <a:duotone>
              <a:schemeClr val="accent3">
                <a:shade val="45000"/>
                <a:satMod val="135000"/>
              </a:schemeClr>
              <a:prstClr val="white"/>
            </a:duotone>
          </a:blip>
          <a:stretch>
            <a:fillRect/>
          </a:stretch>
        </p:blipFill>
        <p:spPr>
          <a:xfrm>
            <a:off x="2874011" y="2721432"/>
            <a:ext cx="392727" cy="360000"/>
          </a:xfrm>
          <a:prstGeom prst="rect">
            <a:avLst/>
          </a:prstGeom>
        </p:spPr>
      </p:pic>
      <p:sp>
        <p:nvSpPr>
          <p:cNvPr id="48" name="Ellipse 47">
            <a:extLst>
              <a:ext uri="{FF2B5EF4-FFF2-40B4-BE49-F238E27FC236}">
                <a16:creationId xmlns:a16="http://schemas.microsoft.com/office/drawing/2014/main" id="{AF18C7AC-F75C-738D-EBC7-501ABE5CCF0D}"/>
              </a:ext>
            </a:extLst>
          </p:cNvPr>
          <p:cNvSpPr>
            <a:spLocks noChangeAspect="1"/>
          </p:cNvSpPr>
          <p:nvPr/>
        </p:nvSpPr>
        <p:spPr>
          <a:xfrm>
            <a:off x="2980279" y="2798459"/>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9" name="Rectangle 48">
            <a:extLst>
              <a:ext uri="{FF2B5EF4-FFF2-40B4-BE49-F238E27FC236}">
                <a16:creationId xmlns:a16="http://schemas.microsoft.com/office/drawing/2014/main" id="{0003915D-C653-A00E-A24D-1A8F75F98790}"/>
              </a:ext>
            </a:extLst>
          </p:cNvPr>
          <p:cNvSpPr/>
          <p:nvPr/>
        </p:nvSpPr>
        <p:spPr>
          <a:xfrm>
            <a:off x="314683" y="3917059"/>
            <a:ext cx="2487135" cy="214878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ea typeface="Calibri" charset="0"/>
                <a:cs typeface="Calibri" charset="0"/>
              </a:rPr>
              <a:t>cumulable</a:t>
            </a:r>
            <a:r>
              <a:rPr lang="fr-FR" sz="1200" dirty="0">
                <a:solidFill>
                  <a:schemeClr val="tx1"/>
                </a:solidFill>
                <a:latin typeface="Corbel" panose="020B0503020204020204" pitchFamily="34" charset="0"/>
                <a:ea typeface="Calibri" charset="0"/>
                <a:cs typeface="Calibri" charset="0"/>
              </a:rPr>
              <a:t> avec les autres aides de l’AGEFIPH et les aides de droit commun.</a:t>
            </a:r>
          </a:p>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L’aide est </a:t>
            </a:r>
            <a:r>
              <a:rPr lang="fr-FR" sz="1200" b="1" dirty="0">
                <a:solidFill>
                  <a:schemeClr val="tx1"/>
                </a:solidFill>
                <a:latin typeface="Corbel" panose="020B0503020204020204" pitchFamily="34" charset="0"/>
                <a:ea typeface="Calibri" charset="0"/>
                <a:cs typeface="Calibri" charset="0"/>
              </a:rPr>
              <a:t>renouvelable</a:t>
            </a:r>
            <a:r>
              <a:rPr lang="fr-FR" sz="1200" dirty="0">
                <a:solidFill>
                  <a:schemeClr val="tx1"/>
                </a:solidFill>
                <a:latin typeface="Corbel" panose="020B0503020204020204" pitchFamily="34" charset="0"/>
                <a:ea typeface="Calibri" charset="0"/>
                <a:cs typeface="Calibri" charset="0"/>
              </a:rPr>
              <a:t> en fonction du besoin, pour un même salarié.</a:t>
            </a:r>
          </a:p>
          <a:p>
            <a:pPr marL="171450" indent="-171450" algn="just">
              <a:spcAft>
                <a:spcPts val="400"/>
              </a:spcAft>
              <a:buClr>
                <a:srgbClr val="895688"/>
              </a:buClr>
              <a:buSzPct val="120000"/>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Pour les entreprises adaptées et les IAE, l'aide à l'accueil, à l'intégration et à l'évolution professionnelle des personnes handicapées ne se cumule pas avec l’aide au poste de l’Etat.</a:t>
            </a:r>
          </a:p>
        </p:txBody>
      </p:sp>
      <p:sp>
        <p:nvSpPr>
          <p:cNvPr id="50" name="ZoneTexte 49">
            <a:extLst>
              <a:ext uri="{FF2B5EF4-FFF2-40B4-BE49-F238E27FC236}">
                <a16:creationId xmlns:a16="http://schemas.microsoft.com/office/drawing/2014/main" id="{5FD4489D-4A34-BD03-D27B-005A0DCF14C5}"/>
              </a:ext>
            </a:extLst>
          </p:cNvPr>
          <p:cNvSpPr txBox="1"/>
          <p:nvPr/>
        </p:nvSpPr>
        <p:spPr>
          <a:xfrm>
            <a:off x="269835" y="3464908"/>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51" name="Image 50">
            <a:extLst>
              <a:ext uri="{FF2B5EF4-FFF2-40B4-BE49-F238E27FC236}">
                <a16:creationId xmlns:a16="http://schemas.microsoft.com/office/drawing/2014/main" id="{BC6A9C9E-44BB-CFDE-C0EF-37E2944866C3}"/>
              </a:ext>
            </a:extLst>
          </p:cNvPr>
          <p:cNvPicPr>
            <a:picLocks noChangeAspect="1"/>
          </p:cNvPicPr>
          <p:nvPr/>
        </p:nvPicPr>
        <p:blipFill>
          <a:blip r:embed="rId7">
            <a:duotone>
              <a:schemeClr val="accent3">
                <a:shade val="45000"/>
                <a:satMod val="135000"/>
              </a:schemeClr>
              <a:prstClr val="white"/>
            </a:duotone>
          </a:blip>
          <a:stretch>
            <a:fillRect/>
          </a:stretch>
        </p:blipFill>
        <p:spPr>
          <a:xfrm>
            <a:off x="37115" y="3221315"/>
            <a:ext cx="394548" cy="360000"/>
          </a:xfrm>
          <a:prstGeom prst="rect">
            <a:avLst/>
          </a:prstGeom>
        </p:spPr>
      </p:pic>
      <p:sp>
        <p:nvSpPr>
          <p:cNvPr id="52" name="Ellipse 51">
            <a:extLst>
              <a:ext uri="{FF2B5EF4-FFF2-40B4-BE49-F238E27FC236}">
                <a16:creationId xmlns:a16="http://schemas.microsoft.com/office/drawing/2014/main" id="{3ECC66C9-DF4E-1548-0F3C-3C3DCA97F970}"/>
              </a:ext>
            </a:extLst>
          </p:cNvPr>
          <p:cNvSpPr>
            <a:spLocks noChangeAspect="1"/>
          </p:cNvSpPr>
          <p:nvPr/>
        </p:nvSpPr>
        <p:spPr>
          <a:xfrm>
            <a:off x="190424" y="3308211"/>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cxnSp>
        <p:nvCxnSpPr>
          <p:cNvPr id="53" name="Connecteur droit 52">
            <a:extLst>
              <a:ext uri="{FF2B5EF4-FFF2-40B4-BE49-F238E27FC236}">
                <a16:creationId xmlns:a16="http://schemas.microsoft.com/office/drawing/2014/main" id="{196AF33E-EFCB-37BC-7905-234A1C793C63}"/>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5006A736-3596-50CF-6F5E-9E02E187C438}"/>
              </a:ext>
            </a:extLst>
          </p:cNvPr>
          <p:cNvSpPr/>
          <p:nvPr/>
        </p:nvSpPr>
        <p:spPr>
          <a:xfrm>
            <a:off x="7279100" y="1334465"/>
            <a:ext cx="1595100" cy="1475344"/>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defTabSz="910194">
              <a:spcBef>
                <a:spcPts val="494"/>
              </a:spcBef>
            </a:pPr>
            <a:r>
              <a:rPr lang="fr-FR" sz="1100" dirty="0">
                <a:solidFill>
                  <a:srgbClr val="FFFFFF"/>
                </a:solidFill>
                <a:latin typeface="Corbel" panose="020B0503020204020204" pitchFamily="34" charset="0"/>
                <a:cs typeface="Calibri" panose="020F0502020204030204" pitchFamily="34" charset="0"/>
              </a:rPr>
              <a:t>L’entreprise se rapproche de France Travail, Cap emploi ou la Mission locale.</a:t>
            </a:r>
          </a:p>
        </p:txBody>
      </p:sp>
      <p:sp>
        <p:nvSpPr>
          <p:cNvPr id="55" name="Rectangle 54">
            <a:extLst>
              <a:ext uri="{FF2B5EF4-FFF2-40B4-BE49-F238E27FC236}">
                <a16:creationId xmlns:a16="http://schemas.microsoft.com/office/drawing/2014/main" id="{558C6F63-AD8A-DE1F-12AE-103D4E81FF62}"/>
              </a:ext>
            </a:extLst>
          </p:cNvPr>
          <p:cNvSpPr/>
          <p:nvPr/>
        </p:nvSpPr>
        <p:spPr>
          <a:xfrm>
            <a:off x="7279099" y="2880384"/>
            <a:ext cx="1595101" cy="195402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defTabSz="910194">
              <a:spcBef>
                <a:spcPts val="494"/>
              </a:spcBef>
            </a:pPr>
            <a:r>
              <a:rPr lang="fr-FR" sz="1100" dirty="0">
                <a:solidFill>
                  <a:srgbClr val="FFFFFF"/>
                </a:solidFill>
                <a:latin typeface="Corbel" panose="020B0503020204020204" pitchFamily="34" charset="0"/>
                <a:ea typeface="Calibri" charset="0"/>
                <a:cs typeface="Calibri" panose="020F0502020204030204" pitchFamily="34" charset="0"/>
              </a:rPr>
              <a:t>L’aide peut être </a:t>
            </a:r>
            <a:r>
              <a:rPr lang="fr-FR" sz="1100" b="1" dirty="0">
                <a:solidFill>
                  <a:srgbClr val="FFFFFF"/>
                </a:solidFill>
                <a:latin typeface="Corbel" panose="020B0503020204020204" pitchFamily="34" charset="0"/>
                <a:ea typeface="Calibri" charset="0"/>
                <a:cs typeface="Calibri" panose="020F0502020204030204" pitchFamily="34" charset="0"/>
              </a:rPr>
              <a:t>mobilisée en amont du recrutement </a:t>
            </a:r>
            <a:r>
              <a:rPr lang="fr-FR" sz="1100" dirty="0">
                <a:solidFill>
                  <a:srgbClr val="FFFFFF"/>
                </a:solidFill>
                <a:latin typeface="Corbel" panose="020B0503020204020204" pitchFamily="34" charset="0"/>
                <a:ea typeface="Calibri" charset="0"/>
                <a:cs typeface="Calibri" panose="020F0502020204030204" pitchFamily="34" charset="0"/>
              </a:rPr>
              <a:t>(préparation à l’intégration) </a:t>
            </a:r>
            <a:r>
              <a:rPr lang="fr-FR" sz="1100" b="1" dirty="0">
                <a:solidFill>
                  <a:srgbClr val="FFFFFF"/>
                </a:solidFill>
                <a:latin typeface="Corbel" panose="020B0503020204020204" pitchFamily="34" charset="0"/>
                <a:ea typeface="Calibri" charset="0"/>
                <a:cs typeface="Calibri" panose="020F0502020204030204" pitchFamily="34" charset="0"/>
              </a:rPr>
              <a:t>et durant le contrat </a:t>
            </a:r>
            <a:r>
              <a:rPr lang="fr-FR" sz="1100" dirty="0">
                <a:solidFill>
                  <a:srgbClr val="FFFFFF"/>
                </a:solidFill>
                <a:latin typeface="Corbel" panose="020B0503020204020204" pitchFamily="34" charset="0"/>
                <a:ea typeface="Calibri" charset="0"/>
                <a:cs typeface="Calibri" panose="020F0502020204030204" pitchFamily="34" charset="0"/>
              </a:rPr>
              <a:t>(dans les 9 mois suivant la prise de poste). </a:t>
            </a:r>
          </a:p>
        </p:txBody>
      </p:sp>
      <p:sp>
        <p:nvSpPr>
          <p:cNvPr id="56" name="Rectangle 55">
            <a:extLst>
              <a:ext uri="{FF2B5EF4-FFF2-40B4-BE49-F238E27FC236}">
                <a16:creationId xmlns:a16="http://schemas.microsoft.com/office/drawing/2014/main" id="{F4644401-4B74-B897-A569-ECB0168F9501}"/>
              </a:ext>
            </a:extLst>
          </p:cNvPr>
          <p:cNvSpPr/>
          <p:nvPr/>
        </p:nvSpPr>
        <p:spPr>
          <a:xfrm>
            <a:off x="7279099" y="4904987"/>
            <a:ext cx="1595101" cy="1557902"/>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defTabSz="910194">
              <a:spcBef>
                <a:spcPts val="494"/>
              </a:spcBef>
            </a:pPr>
            <a:r>
              <a:rPr lang="fr-FR" sz="1100" i="1" dirty="0">
                <a:solidFill>
                  <a:srgbClr val="FFFFFF"/>
                </a:solidFill>
                <a:latin typeface="Corbel" panose="020B0503020204020204" pitchFamily="34" charset="0"/>
                <a:ea typeface="Calibri" charset="0"/>
                <a:cs typeface="Calibri" charset="0"/>
              </a:rPr>
              <a:t>Contactez l’AGEFIPH : </a:t>
            </a:r>
            <a:r>
              <a:rPr lang="fr-FR" sz="1100" i="1" dirty="0">
                <a:solidFill>
                  <a:srgbClr val="FFFFFF"/>
                </a:solidFill>
                <a:latin typeface="Corbel" panose="020B0503020204020204" pitchFamily="34" charset="0"/>
                <a:ea typeface="Calibri" charset="0"/>
                <a:cs typeface="Calibri" charset="0"/>
                <a:hlinkClick r:id="rId8"/>
              </a:rPr>
              <a:t>ile-de-france@agefiph.asso.fr</a:t>
            </a:r>
            <a:endParaRPr lang="fr-FR" sz="1100" i="1" dirty="0">
              <a:solidFill>
                <a:srgbClr val="FFFFFF"/>
              </a:solidFill>
              <a:latin typeface="Corbel" panose="020B0503020204020204" pitchFamily="34" charset="0"/>
              <a:ea typeface="Calibri" charset="0"/>
              <a:cs typeface="Calibri" charset="0"/>
            </a:endParaRPr>
          </a:p>
          <a:p>
            <a:pPr algn="ctr" defTabSz="910194">
              <a:spcBef>
                <a:spcPts val="494"/>
              </a:spcBef>
            </a:pPr>
            <a:r>
              <a:rPr lang="fr-FR" sz="1100" i="1" dirty="0">
                <a:solidFill>
                  <a:srgbClr val="FFFFFF"/>
                </a:solidFill>
                <a:latin typeface="Corbel" panose="020B0503020204020204" pitchFamily="34" charset="0"/>
                <a:ea typeface="Calibri" charset="0"/>
                <a:cs typeface="Calibri" charset="0"/>
              </a:rPr>
              <a:t>Rendez-vous sur le </a:t>
            </a:r>
            <a:r>
              <a:rPr lang="fr-FR" sz="1100" i="1" dirty="0">
                <a:solidFill>
                  <a:srgbClr val="FFFFFF"/>
                </a:solidFill>
                <a:latin typeface="Corbel" panose="020B0503020204020204" pitchFamily="34" charset="0"/>
                <a:ea typeface="Calibri" charset="0"/>
                <a:cs typeface="Calibri" charset="0"/>
                <a:hlinkClick r:id="rId9"/>
              </a:rPr>
              <a:t>site</a:t>
            </a:r>
            <a:r>
              <a:rPr lang="fr-FR" sz="1100" i="1" dirty="0">
                <a:solidFill>
                  <a:srgbClr val="FFFFFF"/>
                </a:solidFill>
                <a:latin typeface="Corbel" panose="020B0503020204020204" pitchFamily="34" charset="0"/>
                <a:ea typeface="Calibri" charset="0"/>
                <a:cs typeface="Calibri" charset="0"/>
              </a:rPr>
              <a:t> de l’AGEFIPH</a:t>
            </a:r>
          </a:p>
        </p:txBody>
      </p:sp>
    </p:spTree>
    <p:extLst>
      <p:ext uri="{BB962C8B-B14F-4D97-AF65-F5344CB8AC3E}">
        <p14:creationId xmlns:p14="http://schemas.microsoft.com/office/powerpoint/2010/main" val="52335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44401-8A35-8960-4BC8-6DCE4F9F3D20}"/>
            </a:ext>
          </a:extLst>
        </p:cNvPr>
        <p:cNvGrpSpPr/>
        <p:nvPr/>
      </p:nvGrpSpPr>
      <p:grpSpPr>
        <a:xfrm>
          <a:off x="0" y="0"/>
          <a:ext cx="0" cy="0"/>
          <a:chOff x="0" y="0"/>
          <a:chExt cx="0" cy="0"/>
        </a:xfrm>
      </p:grpSpPr>
      <p:pic>
        <p:nvPicPr>
          <p:cNvPr id="146" name="Graphique 145" descr="Ligne fléchée : incurvée sens des aiguilles d’une montre contour">
            <a:extLst>
              <a:ext uri="{FF2B5EF4-FFF2-40B4-BE49-F238E27FC236}">
                <a16:creationId xmlns:a16="http://schemas.microsoft.com/office/drawing/2014/main" id="{8DF17EA6-5BCD-B5EE-31B4-4DC97B91B6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262088" flipH="1">
            <a:off x="6175163" y="2951681"/>
            <a:ext cx="572811" cy="712433"/>
          </a:xfrm>
          <a:prstGeom prst="rect">
            <a:avLst/>
          </a:prstGeom>
        </p:spPr>
      </p:pic>
      <p:pic>
        <p:nvPicPr>
          <p:cNvPr id="70" name="Graphique 69" descr="Ligne fléchée : incurvée sens des aiguilles d’une montre contour">
            <a:extLst>
              <a:ext uri="{FF2B5EF4-FFF2-40B4-BE49-F238E27FC236}">
                <a16:creationId xmlns:a16="http://schemas.microsoft.com/office/drawing/2014/main" id="{A772891C-0834-0692-B542-BEBE95F976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24221" flipH="1">
            <a:off x="5704162" y="1508763"/>
            <a:ext cx="386536" cy="624920"/>
          </a:xfrm>
          <a:prstGeom prst="rect">
            <a:avLst/>
          </a:prstGeom>
        </p:spPr>
      </p:pic>
      <p:pic>
        <p:nvPicPr>
          <p:cNvPr id="26" name="Graphique 25" descr="Ligne fléchée : incurvée sens des aiguilles d’une montre contour">
            <a:extLst>
              <a:ext uri="{FF2B5EF4-FFF2-40B4-BE49-F238E27FC236}">
                <a16:creationId xmlns:a16="http://schemas.microsoft.com/office/drawing/2014/main" id="{53990742-A236-F281-2693-5D09706687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7263" flipH="1">
            <a:off x="5581976" y="3811104"/>
            <a:ext cx="593470" cy="926749"/>
          </a:xfrm>
          <a:prstGeom prst="rect">
            <a:avLst/>
          </a:prstGeom>
        </p:spPr>
      </p:pic>
      <p:sp>
        <p:nvSpPr>
          <p:cNvPr id="80" name="Rectangle 79">
            <a:extLst>
              <a:ext uri="{FF2B5EF4-FFF2-40B4-BE49-F238E27FC236}">
                <a16:creationId xmlns:a16="http://schemas.microsoft.com/office/drawing/2014/main" id="{797B393D-B049-4BA6-5033-8BE3466A4191}"/>
              </a:ext>
            </a:extLst>
          </p:cNvPr>
          <p:cNvSpPr/>
          <p:nvPr/>
        </p:nvSpPr>
        <p:spPr>
          <a:xfrm>
            <a:off x="0" y="5895313"/>
            <a:ext cx="9144000" cy="974087"/>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pic>
        <p:nvPicPr>
          <p:cNvPr id="16" name="Graphique 15" descr="Ligne fléchée : incurvée sens des aiguilles d’une montre contour">
            <a:extLst>
              <a:ext uri="{FF2B5EF4-FFF2-40B4-BE49-F238E27FC236}">
                <a16:creationId xmlns:a16="http://schemas.microsoft.com/office/drawing/2014/main" id="{826F2113-CCE7-0EEC-97F9-085E7E14B9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485155" flipV="1">
            <a:off x="3081681" y="665386"/>
            <a:ext cx="742067" cy="1153563"/>
          </a:xfrm>
          <a:prstGeom prst="rect">
            <a:avLst/>
          </a:prstGeom>
        </p:spPr>
      </p:pic>
      <p:pic>
        <p:nvPicPr>
          <p:cNvPr id="24" name="Graphique 23" descr="Ligne fléchée : incurvée sens des aiguilles d’une montre contour">
            <a:extLst>
              <a:ext uri="{FF2B5EF4-FFF2-40B4-BE49-F238E27FC236}">
                <a16:creationId xmlns:a16="http://schemas.microsoft.com/office/drawing/2014/main" id="{2C4FA39F-256F-14B0-C14C-DD78F537E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124279" flipH="1" flipV="1">
            <a:off x="5837638" y="2276235"/>
            <a:ext cx="714325" cy="809871"/>
          </a:xfrm>
          <a:prstGeom prst="rect">
            <a:avLst/>
          </a:prstGeom>
        </p:spPr>
      </p:pic>
      <p:sp>
        <p:nvSpPr>
          <p:cNvPr id="2" name="Ellipse 1">
            <a:extLst>
              <a:ext uri="{FF2B5EF4-FFF2-40B4-BE49-F238E27FC236}">
                <a16:creationId xmlns:a16="http://schemas.microsoft.com/office/drawing/2014/main" id="{C9D24741-2DBF-82BB-7E29-209F86637660}"/>
              </a:ext>
            </a:extLst>
          </p:cNvPr>
          <p:cNvSpPr/>
          <p:nvPr/>
        </p:nvSpPr>
        <p:spPr>
          <a:xfrm>
            <a:off x="3945804" y="2843693"/>
            <a:ext cx="993561" cy="993561"/>
          </a:xfrm>
          <a:prstGeom prst="ellipse">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 name="ZoneTexte 2">
            <a:extLst>
              <a:ext uri="{FF2B5EF4-FFF2-40B4-BE49-F238E27FC236}">
                <a16:creationId xmlns:a16="http://schemas.microsoft.com/office/drawing/2014/main" id="{7B5650E8-6BF9-BD24-092A-13BDC8DDB40F}"/>
              </a:ext>
            </a:extLst>
          </p:cNvPr>
          <p:cNvSpPr txBox="1"/>
          <p:nvPr/>
        </p:nvSpPr>
        <p:spPr>
          <a:xfrm>
            <a:off x="3889403" y="2984733"/>
            <a:ext cx="1135288" cy="646331"/>
          </a:xfrm>
          <a:prstGeom prst="rect">
            <a:avLst/>
          </a:prstGeom>
          <a:noFill/>
        </p:spPr>
        <p:txBody>
          <a:bodyPr wrap="square" rtlCol="0">
            <a:spAutoFit/>
          </a:bodyPr>
          <a:lstStyle/>
          <a:p>
            <a:pPr algn="ctr"/>
            <a:r>
              <a:rPr lang="fr-FR" sz="1800" b="1" dirty="0">
                <a:latin typeface="Corbel" panose="020B0503020204020204" pitchFamily="34" charset="0"/>
              </a:rPr>
              <a:t>Je souhaite</a:t>
            </a:r>
          </a:p>
        </p:txBody>
      </p:sp>
      <p:sp>
        <p:nvSpPr>
          <p:cNvPr id="4" name="Larme 3">
            <a:extLst>
              <a:ext uri="{FF2B5EF4-FFF2-40B4-BE49-F238E27FC236}">
                <a16:creationId xmlns:a16="http://schemas.microsoft.com/office/drawing/2014/main" id="{F0F7B090-5E4C-7DF5-BB12-8DE949C356CC}"/>
              </a:ext>
            </a:extLst>
          </p:cNvPr>
          <p:cNvSpPr>
            <a:spLocks noChangeAspect="1"/>
          </p:cNvSpPr>
          <p:nvPr/>
        </p:nvSpPr>
        <p:spPr>
          <a:xfrm>
            <a:off x="4395753" y="1626919"/>
            <a:ext cx="1404000" cy="1404000"/>
          </a:xfrm>
          <a:prstGeom prst="teardrop">
            <a:avLst/>
          </a:prstGeom>
          <a:solidFill>
            <a:srgbClr val="3792A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Larme 4">
            <a:extLst>
              <a:ext uri="{FF2B5EF4-FFF2-40B4-BE49-F238E27FC236}">
                <a16:creationId xmlns:a16="http://schemas.microsoft.com/office/drawing/2014/main" id="{2EE70220-905C-88AE-E6BE-8F10918A4F3A}"/>
              </a:ext>
            </a:extLst>
          </p:cNvPr>
          <p:cNvSpPr>
            <a:spLocks noChangeAspect="1"/>
          </p:cNvSpPr>
          <p:nvPr/>
        </p:nvSpPr>
        <p:spPr>
          <a:xfrm rot="17190840">
            <a:off x="3244609" y="1569729"/>
            <a:ext cx="1404000" cy="1404000"/>
          </a:xfrm>
          <a:prstGeom prst="teardrop">
            <a:avLst/>
          </a:prstGeom>
          <a:solidFill>
            <a:srgbClr val="2E475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6" name="Larme 5">
            <a:extLst>
              <a:ext uri="{FF2B5EF4-FFF2-40B4-BE49-F238E27FC236}">
                <a16:creationId xmlns:a16="http://schemas.microsoft.com/office/drawing/2014/main" id="{B27B6A1F-7AAD-9F4C-EF5A-952B8F1BB3E1}"/>
              </a:ext>
            </a:extLst>
          </p:cNvPr>
          <p:cNvSpPr>
            <a:spLocks noChangeAspect="1"/>
          </p:cNvSpPr>
          <p:nvPr/>
        </p:nvSpPr>
        <p:spPr>
          <a:xfrm rot="4392399">
            <a:off x="4915728" y="2695610"/>
            <a:ext cx="1404000" cy="1404000"/>
          </a:xfrm>
          <a:prstGeom prst="teardrop">
            <a:avLst/>
          </a:prstGeom>
          <a:solidFill>
            <a:srgbClr val="A7613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7" name="Larme 6">
            <a:extLst>
              <a:ext uri="{FF2B5EF4-FFF2-40B4-BE49-F238E27FC236}">
                <a16:creationId xmlns:a16="http://schemas.microsoft.com/office/drawing/2014/main" id="{867808D0-6366-D3AD-791D-D74383D87EAB}"/>
              </a:ext>
            </a:extLst>
          </p:cNvPr>
          <p:cNvSpPr>
            <a:spLocks noChangeAspect="1"/>
          </p:cNvSpPr>
          <p:nvPr/>
        </p:nvSpPr>
        <p:spPr>
          <a:xfrm rot="12452388">
            <a:off x="2591843" y="2686367"/>
            <a:ext cx="1404000" cy="1404000"/>
          </a:xfrm>
          <a:prstGeom prst="teardrop">
            <a:avLst/>
          </a:prstGeom>
          <a:solidFill>
            <a:srgbClr val="89558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8" name="Larme 7">
            <a:extLst>
              <a:ext uri="{FF2B5EF4-FFF2-40B4-BE49-F238E27FC236}">
                <a16:creationId xmlns:a16="http://schemas.microsoft.com/office/drawing/2014/main" id="{2BF16416-431D-182E-C25B-9D53439FAEE4}"/>
              </a:ext>
            </a:extLst>
          </p:cNvPr>
          <p:cNvSpPr>
            <a:spLocks noChangeAspect="1"/>
          </p:cNvSpPr>
          <p:nvPr/>
        </p:nvSpPr>
        <p:spPr>
          <a:xfrm rot="10448607">
            <a:off x="3139524" y="3670082"/>
            <a:ext cx="1404000" cy="1404000"/>
          </a:xfrm>
          <a:prstGeom prst="teardrop">
            <a:avLst/>
          </a:prstGeom>
          <a:solidFill>
            <a:srgbClr val="A03060"/>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9" name="Larme 8">
            <a:extLst>
              <a:ext uri="{FF2B5EF4-FFF2-40B4-BE49-F238E27FC236}">
                <a16:creationId xmlns:a16="http://schemas.microsoft.com/office/drawing/2014/main" id="{9F77BD37-142F-F4E1-1A19-690E0958E66C}"/>
              </a:ext>
            </a:extLst>
          </p:cNvPr>
          <p:cNvSpPr>
            <a:spLocks noChangeAspect="1"/>
          </p:cNvSpPr>
          <p:nvPr/>
        </p:nvSpPr>
        <p:spPr>
          <a:xfrm rot="5795341">
            <a:off x="4349386" y="3603037"/>
            <a:ext cx="1404000" cy="1404000"/>
          </a:xfrm>
          <a:prstGeom prst="teardrop">
            <a:avLst/>
          </a:prstGeom>
          <a:solidFill>
            <a:srgbClr val="B3C83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10" name="ZoneTexte 9">
            <a:extLst>
              <a:ext uri="{FF2B5EF4-FFF2-40B4-BE49-F238E27FC236}">
                <a16:creationId xmlns:a16="http://schemas.microsoft.com/office/drawing/2014/main" id="{4004E4BC-0A88-EEE8-E256-EDB9390DA76E}"/>
              </a:ext>
            </a:extLst>
          </p:cNvPr>
          <p:cNvSpPr txBox="1"/>
          <p:nvPr/>
        </p:nvSpPr>
        <p:spPr>
          <a:xfrm>
            <a:off x="4520315" y="2190420"/>
            <a:ext cx="1154877" cy="276999"/>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Recruter</a:t>
            </a:r>
          </a:p>
        </p:txBody>
      </p:sp>
      <p:sp>
        <p:nvSpPr>
          <p:cNvPr id="11" name="ZoneTexte 10">
            <a:extLst>
              <a:ext uri="{FF2B5EF4-FFF2-40B4-BE49-F238E27FC236}">
                <a16:creationId xmlns:a16="http://schemas.microsoft.com/office/drawing/2014/main" id="{FF4E400C-42F4-94E0-3E6F-C0401BF67D7D}"/>
              </a:ext>
            </a:extLst>
          </p:cNvPr>
          <p:cNvSpPr txBox="1"/>
          <p:nvPr/>
        </p:nvSpPr>
        <p:spPr>
          <a:xfrm>
            <a:off x="4945539" y="3166778"/>
            <a:ext cx="1344379" cy="461665"/>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Améliorer le dialogue social</a:t>
            </a:r>
          </a:p>
        </p:txBody>
      </p:sp>
      <p:sp>
        <p:nvSpPr>
          <p:cNvPr id="12" name="ZoneTexte 11">
            <a:extLst>
              <a:ext uri="{FF2B5EF4-FFF2-40B4-BE49-F238E27FC236}">
                <a16:creationId xmlns:a16="http://schemas.microsoft.com/office/drawing/2014/main" id="{FE4A8073-12BC-6BC2-1C08-A20AD61839ED}"/>
              </a:ext>
            </a:extLst>
          </p:cNvPr>
          <p:cNvSpPr txBox="1"/>
          <p:nvPr/>
        </p:nvSpPr>
        <p:spPr>
          <a:xfrm>
            <a:off x="4307226" y="3981872"/>
            <a:ext cx="1488321" cy="646331"/>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Structurer ou renforcer la gestion des RH</a:t>
            </a:r>
          </a:p>
        </p:txBody>
      </p:sp>
      <p:sp>
        <p:nvSpPr>
          <p:cNvPr id="13" name="ZoneTexte 12">
            <a:extLst>
              <a:ext uri="{FF2B5EF4-FFF2-40B4-BE49-F238E27FC236}">
                <a16:creationId xmlns:a16="http://schemas.microsoft.com/office/drawing/2014/main" id="{86B5B0F6-AAD2-6070-812B-340DDACD5AF5}"/>
              </a:ext>
            </a:extLst>
          </p:cNvPr>
          <p:cNvSpPr txBox="1"/>
          <p:nvPr/>
        </p:nvSpPr>
        <p:spPr>
          <a:xfrm>
            <a:off x="3266552" y="4144848"/>
            <a:ext cx="1149945" cy="646331"/>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Réorganiser mon entreprise</a:t>
            </a:r>
          </a:p>
        </p:txBody>
      </p:sp>
      <p:sp>
        <p:nvSpPr>
          <p:cNvPr id="14" name="ZoneTexte 13">
            <a:extLst>
              <a:ext uri="{FF2B5EF4-FFF2-40B4-BE49-F238E27FC236}">
                <a16:creationId xmlns:a16="http://schemas.microsoft.com/office/drawing/2014/main" id="{2147AE6C-D582-0127-0404-7FDE4609F5C5}"/>
              </a:ext>
            </a:extLst>
          </p:cNvPr>
          <p:cNvSpPr txBox="1"/>
          <p:nvPr/>
        </p:nvSpPr>
        <p:spPr>
          <a:xfrm>
            <a:off x="2613500" y="2960310"/>
            <a:ext cx="1337240" cy="830997"/>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Faire face à une difficulté économique et financière</a:t>
            </a:r>
          </a:p>
        </p:txBody>
      </p:sp>
      <p:pic>
        <p:nvPicPr>
          <p:cNvPr id="17" name="Graphique 16" descr="Ligne fléchée : incurvée sens des aiguilles d’une montre contour">
            <a:extLst>
              <a:ext uri="{FF2B5EF4-FFF2-40B4-BE49-F238E27FC236}">
                <a16:creationId xmlns:a16="http://schemas.microsoft.com/office/drawing/2014/main" id="{417AD3D3-65FE-9B8C-49E5-BA072C449C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387631" flipH="1" flipV="1">
            <a:off x="2792621" y="1650870"/>
            <a:ext cx="709235" cy="548267"/>
          </a:xfrm>
          <a:prstGeom prst="rect">
            <a:avLst/>
          </a:prstGeom>
        </p:spPr>
      </p:pic>
      <p:pic>
        <p:nvPicPr>
          <p:cNvPr id="19" name="Graphique 18" descr="Ligne fléchée : incurvée sens des aiguilles d’une montre contour">
            <a:extLst>
              <a:ext uri="{FF2B5EF4-FFF2-40B4-BE49-F238E27FC236}">
                <a16:creationId xmlns:a16="http://schemas.microsoft.com/office/drawing/2014/main" id="{C79189DA-7355-2EA3-D7BD-1E2935638E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196374">
            <a:off x="4574847" y="1456115"/>
            <a:ext cx="445022" cy="536427"/>
          </a:xfrm>
          <a:prstGeom prst="rect">
            <a:avLst/>
          </a:prstGeom>
        </p:spPr>
      </p:pic>
      <p:pic>
        <p:nvPicPr>
          <p:cNvPr id="20" name="Graphique 19" descr="Ligne fléchée : incurvée sens des aiguilles d’une montre contour">
            <a:extLst>
              <a:ext uri="{FF2B5EF4-FFF2-40B4-BE49-F238E27FC236}">
                <a16:creationId xmlns:a16="http://schemas.microsoft.com/office/drawing/2014/main" id="{C5E047B5-0090-27B0-2110-38FF659908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602870" flipV="1">
            <a:off x="2685721" y="2339007"/>
            <a:ext cx="710437" cy="706284"/>
          </a:xfrm>
          <a:prstGeom prst="rect">
            <a:avLst/>
          </a:prstGeom>
        </p:spPr>
      </p:pic>
      <p:pic>
        <p:nvPicPr>
          <p:cNvPr id="21" name="Graphique 20" descr="Ligne fléchée : incurvée sens des aiguilles d’une montre contour">
            <a:extLst>
              <a:ext uri="{FF2B5EF4-FFF2-40B4-BE49-F238E27FC236}">
                <a16:creationId xmlns:a16="http://schemas.microsoft.com/office/drawing/2014/main" id="{EA43EFA1-030F-8D82-CA5F-9BA1ABBA28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5276347">
            <a:off x="2156931" y="3493321"/>
            <a:ext cx="538211" cy="571833"/>
          </a:xfrm>
          <a:prstGeom prst="rect">
            <a:avLst/>
          </a:prstGeom>
        </p:spPr>
      </p:pic>
      <p:pic>
        <p:nvPicPr>
          <p:cNvPr id="28" name="Graphique 27" descr="Ligne fléchée : incurvée sens des aiguilles d’une montre contour">
            <a:extLst>
              <a:ext uri="{FF2B5EF4-FFF2-40B4-BE49-F238E27FC236}">
                <a16:creationId xmlns:a16="http://schemas.microsoft.com/office/drawing/2014/main" id="{142F5E9F-51D2-5995-9333-6DE497FAAD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6185510" flipH="1">
            <a:off x="5755531" y="4275020"/>
            <a:ext cx="492323" cy="1157787"/>
          </a:xfrm>
          <a:prstGeom prst="rect">
            <a:avLst/>
          </a:prstGeom>
        </p:spPr>
      </p:pic>
      <p:sp>
        <p:nvSpPr>
          <p:cNvPr id="29" name="ZoneTexte 28">
            <a:extLst>
              <a:ext uri="{FF2B5EF4-FFF2-40B4-BE49-F238E27FC236}">
                <a16:creationId xmlns:a16="http://schemas.microsoft.com/office/drawing/2014/main" id="{4ADF62C7-9A69-8B54-7C0F-21EBFF17699E}"/>
              </a:ext>
            </a:extLst>
          </p:cNvPr>
          <p:cNvSpPr txBox="1"/>
          <p:nvPr/>
        </p:nvSpPr>
        <p:spPr>
          <a:xfrm>
            <a:off x="4294254" y="690996"/>
            <a:ext cx="4847488"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être accompagné dans mes recrutements </a:t>
            </a:r>
            <a:r>
              <a:rPr lang="fr-FR" sz="1000" dirty="0">
                <a:solidFill>
                  <a:srgbClr val="3992A5"/>
                </a:solidFill>
                <a:latin typeface="Corbel" panose="020B0503020204020204" pitchFamily="34" charset="0"/>
              </a:rPr>
              <a:t>et/ou pour l’intégration de nouvelles recrues</a:t>
            </a:r>
            <a:endParaRPr lang="fr-FR" sz="1100" dirty="0">
              <a:solidFill>
                <a:srgbClr val="3992A5"/>
              </a:solidFill>
              <a:latin typeface="Corbel" panose="020B0503020204020204" pitchFamily="34" charset="0"/>
            </a:endParaRPr>
          </a:p>
        </p:txBody>
      </p:sp>
      <p:sp>
        <p:nvSpPr>
          <p:cNvPr id="30" name="ZoneTexte 29">
            <a:extLst>
              <a:ext uri="{FF2B5EF4-FFF2-40B4-BE49-F238E27FC236}">
                <a16:creationId xmlns:a16="http://schemas.microsoft.com/office/drawing/2014/main" id="{464CD7FD-6D2A-5973-4086-D30B4E747296}"/>
              </a:ext>
            </a:extLst>
          </p:cNvPr>
          <p:cNvSpPr txBox="1"/>
          <p:nvPr/>
        </p:nvSpPr>
        <p:spPr>
          <a:xfrm>
            <a:off x="6163813" y="1306314"/>
            <a:ext cx="2988829" cy="430887"/>
          </a:xfrm>
          <a:prstGeom prst="rect">
            <a:avLst/>
          </a:prstGeom>
          <a:noFill/>
        </p:spPr>
        <p:txBody>
          <a:bodyPr wrap="square" rtlCol="0">
            <a:spAutoFit/>
          </a:bodyPr>
          <a:lstStyle/>
          <a:p>
            <a:r>
              <a:rPr lang="fr-FR" sz="1200" b="1" dirty="0">
                <a:solidFill>
                  <a:srgbClr val="3992A5"/>
                </a:solidFill>
                <a:latin typeface="Corbel" panose="020B0503020204020204" pitchFamily="34" charset="0"/>
              </a:rPr>
              <a:t>Et j’ai besoin d’une aide financière </a:t>
            </a:r>
            <a:r>
              <a:rPr lang="fr-FR" sz="1000" dirty="0">
                <a:solidFill>
                  <a:srgbClr val="3992A5"/>
                </a:solidFill>
                <a:latin typeface="Corbel" panose="020B0503020204020204" pitchFamily="34" charset="0"/>
              </a:rPr>
              <a:t>pour y parvenir</a:t>
            </a:r>
            <a:endParaRPr lang="fr-FR" sz="1100" dirty="0">
              <a:solidFill>
                <a:srgbClr val="3992A5"/>
              </a:solidFill>
              <a:latin typeface="Corbel" panose="020B0503020204020204" pitchFamily="34" charset="0"/>
            </a:endParaRPr>
          </a:p>
        </p:txBody>
      </p:sp>
      <p:sp>
        <p:nvSpPr>
          <p:cNvPr id="31" name="ZoneTexte 30">
            <a:extLst>
              <a:ext uri="{FF2B5EF4-FFF2-40B4-BE49-F238E27FC236}">
                <a16:creationId xmlns:a16="http://schemas.microsoft.com/office/drawing/2014/main" id="{3800AEE9-9396-0062-05BE-0E84D0D8F3B6}"/>
              </a:ext>
            </a:extLst>
          </p:cNvPr>
          <p:cNvSpPr txBox="1"/>
          <p:nvPr/>
        </p:nvSpPr>
        <p:spPr>
          <a:xfrm>
            <a:off x="6458745" y="2037499"/>
            <a:ext cx="2440433" cy="769441"/>
          </a:xfrm>
          <a:prstGeom prst="rect">
            <a:avLst/>
          </a:prstGeom>
          <a:noFill/>
        </p:spPr>
        <p:txBody>
          <a:bodyPr wrap="square" rtlCol="0">
            <a:spAutoFit/>
          </a:bodyPr>
          <a:lstStyle/>
          <a:p>
            <a:r>
              <a:rPr lang="fr-FR" sz="1200" b="1" dirty="0">
                <a:solidFill>
                  <a:srgbClr val="B96C3F"/>
                </a:solidFill>
                <a:latin typeface="Corbel" panose="020B0503020204020204" pitchFamily="34" charset="0"/>
              </a:rPr>
              <a:t>Pour accroitre la performance globale de mon entreprise </a:t>
            </a:r>
            <a:r>
              <a:rPr lang="fr-FR" sz="1000" dirty="0">
                <a:solidFill>
                  <a:srgbClr val="B96C3F"/>
                </a:solidFill>
                <a:latin typeface="Corbel" panose="020B0503020204020204" pitchFamily="34" charset="0"/>
              </a:rPr>
              <a:t>(amélioration des conditions de travail, communication avec les IRP / CSE, etc.)</a:t>
            </a:r>
            <a:endParaRPr lang="fr-FR" sz="1100" dirty="0">
              <a:solidFill>
                <a:srgbClr val="B96C3F"/>
              </a:solidFill>
              <a:latin typeface="Corbel" panose="020B0503020204020204" pitchFamily="34" charset="0"/>
            </a:endParaRPr>
          </a:p>
        </p:txBody>
      </p:sp>
      <p:sp>
        <p:nvSpPr>
          <p:cNvPr id="33" name="ZoneTexte 32">
            <a:extLst>
              <a:ext uri="{FF2B5EF4-FFF2-40B4-BE49-F238E27FC236}">
                <a16:creationId xmlns:a16="http://schemas.microsoft.com/office/drawing/2014/main" id="{2811B743-9203-2E29-177A-A79A3E5C3A59}"/>
              </a:ext>
            </a:extLst>
          </p:cNvPr>
          <p:cNvSpPr txBox="1"/>
          <p:nvPr/>
        </p:nvSpPr>
        <p:spPr>
          <a:xfrm>
            <a:off x="6318667" y="3930575"/>
            <a:ext cx="2809689"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étant accompagné dans la définition de ma stratégie RH </a:t>
            </a:r>
            <a:r>
              <a:rPr lang="fr-FR" sz="1000" dirty="0">
                <a:solidFill>
                  <a:srgbClr val="B4C737"/>
                </a:solidFill>
                <a:latin typeface="Corbel" panose="020B0503020204020204" pitchFamily="34" charset="0"/>
              </a:rPr>
              <a:t>(gestion prévisionnelle des compétences, parcours professionnels, etc.)</a:t>
            </a:r>
            <a:endParaRPr lang="fr-FR" sz="1100" dirty="0">
              <a:solidFill>
                <a:srgbClr val="B4C737"/>
              </a:solidFill>
              <a:latin typeface="Corbel" panose="020B0503020204020204" pitchFamily="34" charset="0"/>
            </a:endParaRPr>
          </a:p>
        </p:txBody>
      </p:sp>
      <p:sp>
        <p:nvSpPr>
          <p:cNvPr id="34" name="ZoneTexte 33">
            <a:extLst>
              <a:ext uri="{FF2B5EF4-FFF2-40B4-BE49-F238E27FC236}">
                <a16:creationId xmlns:a16="http://schemas.microsoft.com/office/drawing/2014/main" id="{CF9A95A1-A702-2E57-3223-4B37FA191736}"/>
              </a:ext>
            </a:extLst>
          </p:cNvPr>
          <p:cNvSpPr txBox="1"/>
          <p:nvPr/>
        </p:nvSpPr>
        <p:spPr>
          <a:xfrm>
            <a:off x="6460283" y="4804710"/>
            <a:ext cx="2582117" cy="615553"/>
          </a:xfrm>
          <a:prstGeom prst="rect">
            <a:avLst/>
          </a:prstGeom>
          <a:noFill/>
        </p:spPr>
        <p:txBody>
          <a:bodyPr wrap="square" rtlCol="0">
            <a:spAutoFit/>
          </a:bodyPr>
          <a:lstStyle/>
          <a:p>
            <a:r>
              <a:rPr lang="fr-FR" sz="1200" b="1" dirty="0">
                <a:solidFill>
                  <a:srgbClr val="B4C737"/>
                </a:solidFill>
                <a:latin typeface="Corbel" panose="020B0503020204020204" pitchFamily="34" charset="0"/>
              </a:rPr>
              <a:t>En accompagnant sa professionnalisation </a:t>
            </a:r>
            <a:r>
              <a:rPr lang="fr-FR" sz="1000" dirty="0">
                <a:solidFill>
                  <a:srgbClr val="B4C737"/>
                </a:solidFill>
                <a:latin typeface="Corbel" panose="020B0503020204020204" pitchFamily="34" charset="0"/>
              </a:rPr>
              <a:t>(formation au management, etc.)</a:t>
            </a:r>
            <a:endParaRPr lang="fr-FR" sz="1100" dirty="0">
              <a:solidFill>
                <a:srgbClr val="B4C737"/>
              </a:solidFill>
              <a:latin typeface="Corbel" panose="020B0503020204020204" pitchFamily="34" charset="0"/>
            </a:endParaRPr>
          </a:p>
        </p:txBody>
      </p:sp>
      <p:sp>
        <p:nvSpPr>
          <p:cNvPr id="38" name="ZoneTexte 37">
            <a:extLst>
              <a:ext uri="{FF2B5EF4-FFF2-40B4-BE49-F238E27FC236}">
                <a16:creationId xmlns:a16="http://schemas.microsoft.com/office/drawing/2014/main" id="{E5E956F4-1BE1-FCB4-3313-9DB5E2555E21}"/>
              </a:ext>
            </a:extLst>
          </p:cNvPr>
          <p:cNvSpPr txBox="1"/>
          <p:nvPr/>
        </p:nvSpPr>
        <p:spPr>
          <a:xfrm>
            <a:off x="376518" y="2318206"/>
            <a:ext cx="2348570" cy="430887"/>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Et j’ai déjà identifié mes besoins </a:t>
            </a:r>
            <a:r>
              <a:rPr lang="fr-FR" sz="1000" dirty="0">
                <a:solidFill>
                  <a:srgbClr val="895588"/>
                </a:solidFill>
                <a:latin typeface="Corbel" panose="020B0503020204020204" pitchFamily="34" charset="0"/>
              </a:rPr>
              <a:t>en matière de formation</a:t>
            </a:r>
            <a:endParaRPr lang="fr-FR" sz="1100" dirty="0">
              <a:solidFill>
                <a:srgbClr val="895588"/>
              </a:solidFill>
              <a:latin typeface="Corbel" panose="020B0503020204020204" pitchFamily="34" charset="0"/>
            </a:endParaRPr>
          </a:p>
        </p:txBody>
      </p:sp>
      <p:sp>
        <p:nvSpPr>
          <p:cNvPr id="39" name="ZoneTexte 38">
            <a:extLst>
              <a:ext uri="{FF2B5EF4-FFF2-40B4-BE49-F238E27FC236}">
                <a16:creationId xmlns:a16="http://schemas.microsoft.com/office/drawing/2014/main" id="{4BAEABC6-BD7A-1DF9-2AEB-AC6FEEDD1519}"/>
              </a:ext>
            </a:extLst>
          </p:cNvPr>
          <p:cNvSpPr txBox="1"/>
          <p:nvPr/>
        </p:nvSpPr>
        <p:spPr>
          <a:xfrm>
            <a:off x="666845" y="3605419"/>
            <a:ext cx="1540900" cy="461665"/>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Et sécuriser l’emploi de mes salariés</a:t>
            </a:r>
            <a:endParaRPr lang="fr-FR" sz="1100" dirty="0">
              <a:solidFill>
                <a:srgbClr val="895588"/>
              </a:solidFill>
              <a:latin typeface="Corbel" panose="020B0503020204020204" pitchFamily="34" charset="0"/>
            </a:endParaRPr>
          </a:p>
        </p:txBody>
      </p:sp>
      <p:sp>
        <p:nvSpPr>
          <p:cNvPr id="40" name="ZoneTexte 39">
            <a:extLst>
              <a:ext uri="{FF2B5EF4-FFF2-40B4-BE49-F238E27FC236}">
                <a16:creationId xmlns:a16="http://schemas.microsoft.com/office/drawing/2014/main" id="{DF4E0D3D-7E27-1B3C-6A3A-E2A332F31165}"/>
              </a:ext>
            </a:extLst>
          </p:cNvPr>
          <p:cNvSpPr txBox="1"/>
          <p:nvPr/>
        </p:nvSpPr>
        <p:spPr>
          <a:xfrm>
            <a:off x="238649" y="594636"/>
            <a:ext cx="2810848" cy="615553"/>
          </a:xfrm>
          <a:prstGeom prst="rect">
            <a:avLst/>
          </a:prstGeom>
          <a:noFill/>
        </p:spPr>
        <p:txBody>
          <a:bodyPr wrap="square" rtlCol="0">
            <a:spAutoFit/>
          </a:bodyPr>
          <a:lstStyle/>
          <a:p>
            <a:pPr algn="r"/>
            <a:r>
              <a:rPr lang="fr-FR" sz="1200" b="1" dirty="0">
                <a:solidFill>
                  <a:srgbClr val="2E4756"/>
                </a:solidFill>
              </a:rPr>
              <a:t>En réinterrogeant ma proposition de valeur </a:t>
            </a:r>
            <a:r>
              <a:rPr lang="fr-FR" sz="1000" dirty="0">
                <a:solidFill>
                  <a:srgbClr val="2E4756"/>
                </a:solidFill>
              </a:rPr>
              <a:t>(évolution de mon offre, de mon système client, de mes canaux de communication, etc.)</a:t>
            </a:r>
            <a:endParaRPr lang="fr-FR" sz="1100" dirty="0">
              <a:solidFill>
                <a:srgbClr val="2E4756"/>
              </a:solidFill>
            </a:endParaRPr>
          </a:p>
        </p:txBody>
      </p:sp>
      <p:sp>
        <p:nvSpPr>
          <p:cNvPr id="41" name="ZoneTexte 40">
            <a:extLst>
              <a:ext uri="{FF2B5EF4-FFF2-40B4-BE49-F238E27FC236}">
                <a16:creationId xmlns:a16="http://schemas.microsoft.com/office/drawing/2014/main" id="{3445EC7D-E3DB-7705-0C50-D74BD00EA1E1}"/>
              </a:ext>
            </a:extLst>
          </p:cNvPr>
          <p:cNvSpPr txBox="1"/>
          <p:nvPr/>
        </p:nvSpPr>
        <p:spPr>
          <a:xfrm>
            <a:off x="80695" y="1424472"/>
            <a:ext cx="2810848" cy="615553"/>
          </a:xfrm>
          <a:prstGeom prst="rect">
            <a:avLst/>
          </a:prstGeom>
          <a:noFill/>
        </p:spPr>
        <p:txBody>
          <a:bodyPr wrap="square" rtlCol="0">
            <a:spAutoFit/>
          </a:bodyPr>
          <a:lstStyle/>
          <a:p>
            <a:pPr algn="r"/>
            <a:r>
              <a:rPr lang="fr-FR" sz="1200" b="1" dirty="0">
                <a:solidFill>
                  <a:srgbClr val="2E4756"/>
                </a:solidFill>
              </a:rPr>
              <a:t>En reconfigurant mes pratiques partenariales </a:t>
            </a:r>
            <a:r>
              <a:rPr lang="fr-FR" sz="1000" dirty="0">
                <a:solidFill>
                  <a:srgbClr val="2E4756"/>
                </a:solidFill>
              </a:rPr>
              <a:t>(relations commerciales, mutualisation de services, GIE, etc.)</a:t>
            </a:r>
            <a:endParaRPr lang="fr-FR" sz="1100" dirty="0">
              <a:solidFill>
                <a:srgbClr val="2E4756"/>
              </a:solidFill>
            </a:endParaRPr>
          </a:p>
        </p:txBody>
      </p:sp>
      <p:sp>
        <p:nvSpPr>
          <p:cNvPr id="42" name="Rectangle : coins arrondis 41">
            <a:hlinkClick r:id="rId21" action="ppaction://hlinksldjump"/>
            <a:extLst>
              <a:ext uri="{FF2B5EF4-FFF2-40B4-BE49-F238E27FC236}">
                <a16:creationId xmlns:a16="http://schemas.microsoft.com/office/drawing/2014/main" id="{CF357019-AB32-3132-8E55-732092161983}"/>
              </a:ext>
            </a:extLst>
          </p:cNvPr>
          <p:cNvSpPr/>
          <p:nvPr/>
        </p:nvSpPr>
        <p:spPr>
          <a:xfrm>
            <a:off x="6230923" y="1764126"/>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43" name="Rectangle : coins arrondis 42">
            <a:hlinkClick r:id="rId22" action="ppaction://hlinksldjump"/>
            <a:extLst>
              <a:ext uri="{FF2B5EF4-FFF2-40B4-BE49-F238E27FC236}">
                <a16:creationId xmlns:a16="http://schemas.microsoft.com/office/drawing/2014/main" id="{73AE5864-CA87-5473-E443-D69BC92BC9A6}"/>
              </a:ext>
            </a:extLst>
          </p:cNvPr>
          <p:cNvSpPr/>
          <p:nvPr/>
        </p:nvSpPr>
        <p:spPr>
          <a:xfrm>
            <a:off x="4361925" y="1133980"/>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4" name="Rectangle : coins arrondis 43">
            <a:hlinkClick r:id="rId22" action="ppaction://hlinksldjump"/>
            <a:extLst>
              <a:ext uri="{FF2B5EF4-FFF2-40B4-BE49-F238E27FC236}">
                <a16:creationId xmlns:a16="http://schemas.microsoft.com/office/drawing/2014/main" id="{508DF650-A191-2DD6-CF9A-8FC59EB78DFD}"/>
              </a:ext>
            </a:extLst>
          </p:cNvPr>
          <p:cNvSpPr/>
          <p:nvPr/>
        </p:nvSpPr>
        <p:spPr>
          <a:xfrm>
            <a:off x="6541887" y="2797735"/>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6" name="Rectangle : coins arrondis 45">
            <a:hlinkClick r:id="rId22" action="ppaction://hlinksldjump"/>
            <a:extLst>
              <a:ext uri="{FF2B5EF4-FFF2-40B4-BE49-F238E27FC236}">
                <a16:creationId xmlns:a16="http://schemas.microsoft.com/office/drawing/2014/main" id="{1158F3D3-2341-2CB3-7459-D77AE868B362}"/>
              </a:ext>
            </a:extLst>
          </p:cNvPr>
          <p:cNvSpPr/>
          <p:nvPr/>
        </p:nvSpPr>
        <p:spPr>
          <a:xfrm>
            <a:off x="6391923" y="4569389"/>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47" name="Rectangle : coins arrondis 46">
            <a:hlinkClick r:id="rId22" action="ppaction://hlinksldjump"/>
            <a:extLst>
              <a:ext uri="{FF2B5EF4-FFF2-40B4-BE49-F238E27FC236}">
                <a16:creationId xmlns:a16="http://schemas.microsoft.com/office/drawing/2014/main" id="{85467030-8F77-4B76-1A88-4A767CACD323}"/>
              </a:ext>
            </a:extLst>
          </p:cNvPr>
          <p:cNvSpPr/>
          <p:nvPr/>
        </p:nvSpPr>
        <p:spPr>
          <a:xfrm>
            <a:off x="6536103" y="5431390"/>
            <a:ext cx="610884"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2" name="Rectangle : coins arrondis 51">
            <a:hlinkClick r:id="rId22" action="ppaction://hlinksldjump"/>
            <a:extLst>
              <a:ext uri="{FF2B5EF4-FFF2-40B4-BE49-F238E27FC236}">
                <a16:creationId xmlns:a16="http://schemas.microsoft.com/office/drawing/2014/main" id="{F7D6C31E-1AB4-FEA3-89C8-9019A1FB26F4}"/>
              </a:ext>
            </a:extLst>
          </p:cNvPr>
          <p:cNvSpPr/>
          <p:nvPr/>
        </p:nvSpPr>
        <p:spPr>
          <a:xfrm>
            <a:off x="2191578" y="2054095"/>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3" name="Rectangle : coins arrondis 52">
            <a:hlinkClick r:id="rId22" action="ppaction://hlinksldjump"/>
            <a:extLst>
              <a:ext uri="{FF2B5EF4-FFF2-40B4-BE49-F238E27FC236}">
                <a16:creationId xmlns:a16="http://schemas.microsoft.com/office/drawing/2014/main" id="{C869D12C-5678-9FE4-B4CC-EEEE525104C4}"/>
              </a:ext>
            </a:extLst>
          </p:cNvPr>
          <p:cNvSpPr/>
          <p:nvPr/>
        </p:nvSpPr>
        <p:spPr>
          <a:xfrm>
            <a:off x="2400671" y="1213211"/>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55" name="ZoneTexte 54">
            <a:extLst>
              <a:ext uri="{FF2B5EF4-FFF2-40B4-BE49-F238E27FC236}">
                <a16:creationId xmlns:a16="http://schemas.microsoft.com/office/drawing/2014/main" id="{A9215BD1-A2D7-536C-7196-8FFBF3DCBF45}"/>
              </a:ext>
            </a:extLst>
          </p:cNvPr>
          <p:cNvSpPr txBox="1"/>
          <p:nvPr/>
        </p:nvSpPr>
        <p:spPr>
          <a:xfrm>
            <a:off x="3992919" y="-27453"/>
            <a:ext cx="5151081" cy="646331"/>
          </a:xfrm>
          <a:prstGeom prst="rect">
            <a:avLst/>
          </a:prstGeom>
          <a:noFill/>
        </p:spPr>
        <p:txBody>
          <a:bodyPr wrap="square" rtlCol="0">
            <a:spAutoFit/>
          </a:bodyPr>
          <a:lstStyle/>
          <a:p>
            <a:pPr algn="r"/>
            <a:r>
              <a:rPr lang="fr-FR" b="1" dirty="0">
                <a:latin typeface="Century Gothic" panose="020B0502020202020204" pitchFamily="34" charset="0"/>
              </a:rPr>
              <a:t>Les dispositifs d’appui RH et organisationnel au service des entreprises</a:t>
            </a:r>
          </a:p>
        </p:txBody>
      </p:sp>
      <p:sp>
        <p:nvSpPr>
          <p:cNvPr id="67" name="ZoneTexte 66">
            <a:extLst>
              <a:ext uri="{FF2B5EF4-FFF2-40B4-BE49-F238E27FC236}">
                <a16:creationId xmlns:a16="http://schemas.microsoft.com/office/drawing/2014/main" id="{50FA33B3-30BE-3679-01E7-ED143060F033}"/>
              </a:ext>
            </a:extLst>
          </p:cNvPr>
          <p:cNvSpPr txBox="1"/>
          <p:nvPr/>
        </p:nvSpPr>
        <p:spPr>
          <a:xfrm>
            <a:off x="-41102" y="5688685"/>
            <a:ext cx="768159" cy="253916"/>
          </a:xfrm>
          <a:prstGeom prst="rect">
            <a:avLst/>
          </a:prstGeom>
          <a:noFill/>
        </p:spPr>
        <p:txBody>
          <a:bodyPr wrap="none" rtlCol="0">
            <a:spAutoFit/>
          </a:bodyPr>
          <a:lstStyle/>
          <a:p>
            <a:r>
              <a:rPr lang="fr-FR" sz="1050" b="1" u="sng" dirty="0"/>
              <a:t>Dispositifs</a:t>
            </a:r>
          </a:p>
        </p:txBody>
      </p:sp>
      <p:sp>
        <p:nvSpPr>
          <p:cNvPr id="71" name="Rectangle : coins arrondis 70">
            <a:hlinkClick r:id="rId21" action="ppaction://hlinksldjump"/>
            <a:extLst>
              <a:ext uri="{FF2B5EF4-FFF2-40B4-BE49-F238E27FC236}">
                <a16:creationId xmlns:a16="http://schemas.microsoft.com/office/drawing/2014/main" id="{056FBEC4-6BE8-C19C-1B1D-AF10FB9A2C7D}"/>
              </a:ext>
            </a:extLst>
          </p:cNvPr>
          <p:cNvSpPr>
            <a:spLocks noChangeAspect="1"/>
          </p:cNvSpPr>
          <p:nvPr/>
        </p:nvSpPr>
        <p:spPr>
          <a:xfrm>
            <a:off x="65514" y="6320786"/>
            <a:ext cx="540000" cy="1440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AAE</a:t>
            </a:r>
          </a:p>
        </p:txBody>
      </p:sp>
      <p:sp>
        <p:nvSpPr>
          <p:cNvPr id="72" name="ZoneTexte 71">
            <a:extLst>
              <a:ext uri="{FF2B5EF4-FFF2-40B4-BE49-F238E27FC236}">
                <a16:creationId xmlns:a16="http://schemas.microsoft.com/office/drawing/2014/main" id="{605AB2C1-3E1B-7BE3-F5BA-AF757903DE88}"/>
              </a:ext>
            </a:extLst>
          </p:cNvPr>
          <p:cNvSpPr txBox="1"/>
          <p:nvPr/>
        </p:nvSpPr>
        <p:spPr>
          <a:xfrm>
            <a:off x="653965" y="6279753"/>
            <a:ext cx="1439621" cy="230832"/>
          </a:xfrm>
          <a:prstGeom prst="rect">
            <a:avLst/>
          </a:prstGeom>
          <a:noFill/>
        </p:spPr>
        <p:txBody>
          <a:bodyPr wrap="square" rtlCol="0">
            <a:spAutoFit/>
          </a:bodyPr>
          <a:lstStyle/>
          <a:p>
            <a:r>
              <a:rPr lang="fr-FR" sz="900" b="1" dirty="0"/>
              <a:t>Aides à l’embauche</a:t>
            </a:r>
          </a:p>
        </p:txBody>
      </p:sp>
      <p:sp>
        <p:nvSpPr>
          <p:cNvPr id="75" name="Rectangle : coins arrondis 74">
            <a:hlinkClick r:id="rId22" action="ppaction://hlinksldjump"/>
            <a:extLst>
              <a:ext uri="{FF2B5EF4-FFF2-40B4-BE49-F238E27FC236}">
                <a16:creationId xmlns:a16="http://schemas.microsoft.com/office/drawing/2014/main" id="{363864A9-24DB-9CBE-6665-52E5BCDFA234}"/>
              </a:ext>
            </a:extLst>
          </p:cNvPr>
          <p:cNvSpPr>
            <a:spLocks noChangeAspect="1"/>
          </p:cNvSpPr>
          <p:nvPr/>
        </p:nvSpPr>
        <p:spPr>
          <a:xfrm>
            <a:off x="65514" y="5959242"/>
            <a:ext cx="540000" cy="144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sp>
        <p:nvSpPr>
          <p:cNvPr id="76" name="ZoneTexte 75">
            <a:extLst>
              <a:ext uri="{FF2B5EF4-FFF2-40B4-BE49-F238E27FC236}">
                <a16:creationId xmlns:a16="http://schemas.microsoft.com/office/drawing/2014/main" id="{EA95866A-1569-B21A-2A58-DFE3710D9EDB}"/>
              </a:ext>
            </a:extLst>
          </p:cNvPr>
          <p:cNvSpPr txBox="1"/>
          <p:nvPr/>
        </p:nvSpPr>
        <p:spPr>
          <a:xfrm>
            <a:off x="653965" y="5913825"/>
            <a:ext cx="2669646" cy="230832"/>
          </a:xfrm>
          <a:prstGeom prst="rect">
            <a:avLst/>
          </a:prstGeom>
          <a:noFill/>
        </p:spPr>
        <p:txBody>
          <a:bodyPr wrap="square" rtlCol="0">
            <a:spAutoFit/>
          </a:bodyPr>
          <a:lstStyle/>
          <a:p>
            <a:r>
              <a:rPr lang="fr-FR" sz="900" b="1" dirty="0"/>
              <a:t>Prestation de Conseil en Ressources Humaines</a:t>
            </a:r>
          </a:p>
        </p:txBody>
      </p:sp>
      <p:sp>
        <p:nvSpPr>
          <p:cNvPr id="81" name="ZoneTexte 80">
            <a:extLst>
              <a:ext uri="{FF2B5EF4-FFF2-40B4-BE49-F238E27FC236}">
                <a16:creationId xmlns:a16="http://schemas.microsoft.com/office/drawing/2014/main" id="{73D1F990-BC33-B53C-5858-70398B5BE8C9}"/>
              </a:ext>
            </a:extLst>
          </p:cNvPr>
          <p:cNvSpPr txBox="1"/>
          <p:nvPr/>
        </p:nvSpPr>
        <p:spPr>
          <a:xfrm>
            <a:off x="3246052" y="1931990"/>
            <a:ext cx="1401115" cy="646331"/>
          </a:xfrm>
          <a:prstGeom prst="rect">
            <a:avLst/>
          </a:prstGeom>
          <a:noFill/>
        </p:spPr>
        <p:txBody>
          <a:bodyPr wrap="square" rtlCol="0">
            <a:spAutoFit/>
          </a:bodyPr>
          <a:lstStyle/>
          <a:p>
            <a:pPr algn="ctr"/>
            <a:r>
              <a:rPr lang="fr-FR" sz="1200" b="1" dirty="0">
                <a:solidFill>
                  <a:schemeClr val="bg1"/>
                </a:solidFill>
                <a:latin typeface="Calibri" charset="0"/>
                <a:ea typeface="Calibri" charset="0"/>
                <a:cs typeface="Calibri" charset="0"/>
              </a:rPr>
              <a:t>Questionner mon modèle économique</a:t>
            </a:r>
          </a:p>
        </p:txBody>
      </p:sp>
      <p:pic>
        <p:nvPicPr>
          <p:cNvPr id="69" name="Image 68">
            <a:extLst>
              <a:ext uri="{FF2B5EF4-FFF2-40B4-BE49-F238E27FC236}">
                <a16:creationId xmlns:a16="http://schemas.microsoft.com/office/drawing/2014/main" id="{9F8A818B-429F-50E7-7497-0B76D0EF2C36}"/>
              </a:ext>
            </a:extLst>
          </p:cNvPr>
          <p:cNvPicPr>
            <a:picLocks noChangeAspect="1"/>
          </p:cNvPicPr>
          <p:nvPr/>
        </p:nvPicPr>
        <p:blipFill>
          <a:blip r:embed="rId23"/>
          <a:stretch>
            <a:fillRect/>
          </a:stretch>
        </p:blipFill>
        <p:spPr>
          <a:xfrm>
            <a:off x="-1904" y="-5319"/>
            <a:ext cx="2610119" cy="749977"/>
          </a:xfrm>
          <a:prstGeom prst="rect">
            <a:avLst/>
          </a:prstGeom>
        </p:spPr>
      </p:pic>
      <p:sp>
        <p:nvSpPr>
          <p:cNvPr id="18" name="Rectangle : coins arrondis 17">
            <a:hlinkClick r:id="rId24" action="ppaction://hlinksldjump"/>
            <a:extLst>
              <a:ext uri="{FF2B5EF4-FFF2-40B4-BE49-F238E27FC236}">
                <a16:creationId xmlns:a16="http://schemas.microsoft.com/office/drawing/2014/main" id="{62BB1BBB-CF03-765D-AD43-842B886BF19F}"/>
              </a:ext>
            </a:extLst>
          </p:cNvPr>
          <p:cNvSpPr/>
          <p:nvPr/>
        </p:nvSpPr>
        <p:spPr>
          <a:xfrm>
            <a:off x="5031244" y="1133012"/>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25" name="Rectangle : coins arrondis 24">
            <a:hlinkClick r:id="rId24" action="ppaction://hlinksldjump"/>
            <a:extLst>
              <a:ext uri="{FF2B5EF4-FFF2-40B4-BE49-F238E27FC236}">
                <a16:creationId xmlns:a16="http://schemas.microsoft.com/office/drawing/2014/main" id="{CD303772-F033-C65C-DB0D-7F9D4BAB331A}"/>
              </a:ext>
            </a:extLst>
          </p:cNvPr>
          <p:cNvSpPr>
            <a:spLocks noChangeAspect="1"/>
          </p:cNvSpPr>
          <p:nvPr/>
        </p:nvSpPr>
        <p:spPr>
          <a:xfrm>
            <a:off x="65514" y="6140014"/>
            <a:ext cx="648000" cy="14400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32" name="ZoneTexte 31">
            <a:extLst>
              <a:ext uri="{FF2B5EF4-FFF2-40B4-BE49-F238E27FC236}">
                <a16:creationId xmlns:a16="http://schemas.microsoft.com/office/drawing/2014/main" id="{B2C6CD64-9039-A8A9-F170-55540A3E254C}"/>
              </a:ext>
            </a:extLst>
          </p:cNvPr>
          <p:cNvSpPr txBox="1"/>
          <p:nvPr/>
        </p:nvSpPr>
        <p:spPr>
          <a:xfrm>
            <a:off x="653965" y="6096789"/>
            <a:ext cx="2693414" cy="230832"/>
          </a:xfrm>
          <a:prstGeom prst="rect">
            <a:avLst/>
          </a:prstGeom>
          <a:noFill/>
        </p:spPr>
        <p:txBody>
          <a:bodyPr wrap="square" rtlCol="0">
            <a:spAutoFit/>
          </a:bodyPr>
          <a:lstStyle/>
          <a:p>
            <a:r>
              <a:rPr lang="fr-FR" sz="900" b="1" dirty="0"/>
              <a:t>Transitions collectives</a:t>
            </a:r>
          </a:p>
        </p:txBody>
      </p:sp>
      <p:pic>
        <p:nvPicPr>
          <p:cNvPr id="37" name="Graphique 36" descr="Ligne fléchée : incurvée sens des aiguilles d’une montre contour">
            <a:extLst>
              <a:ext uri="{FF2B5EF4-FFF2-40B4-BE49-F238E27FC236}">
                <a16:creationId xmlns:a16="http://schemas.microsoft.com/office/drawing/2014/main" id="{8138D8BC-A824-0AEE-2768-E31641FAD52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3518498" flipV="1">
            <a:off x="2750626" y="3942709"/>
            <a:ext cx="575435" cy="656735"/>
          </a:xfrm>
          <a:prstGeom prst="rect">
            <a:avLst/>
          </a:prstGeom>
        </p:spPr>
      </p:pic>
      <p:sp>
        <p:nvSpPr>
          <p:cNvPr id="56" name="ZoneTexte 55">
            <a:extLst>
              <a:ext uri="{FF2B5EF4-FFF2-40B4-BE49-F238E27FC236}">
                <a16:creationId xmlns:a16="http://schemas.microsoft.com/office/drawing/2014/main" id="{23C2E0CA-7CCC-547F-F07A-7B635F10D40E}"/>
              </a:ext>
            </a:extLst>
          </p:cNvPr>
          <p:cNvSpPr txBox="1"/>
          <p:nvPr/>
        </p:nvSpPr>
        <p:spPr>
          <a:xfrm>
            <a:off x="3739366" y="5129811"/>
            <a:ext cx="2424447" cy="615553"/>
          </a:xfrm>
          <a:prstGeom prst="rect">
            <a:avLst/>
          </a:prstGeom>
          <a:noFill/>
        </p:spPr>
        <p:txBody>
          <a:bodyPr wrap="square" rtlCol="0">
            <a:spAutoFit/>
          </a:bodyPr>
          <a:lstStyle/>
          <a:p>
            <a:r>
              <a:rPr lang="fr-FR" sz="1200" b="1" dirty="0">
                <a:solidFill>
                  <a:srgbClr val="9F3060"/>
                </a:solidFill>
                <a:latin typeface="Corbel" panose="020B0503020204020204" pitchFamily="34" charset="0"/>
              </a:rPr>
              <a:t>Pour accompagner ses évolutions structurelles </a:t>
            </a:r>
            <a:r>
              <a:rPr lang="fr-FR" sz="1000" dirty="0">
                <a:solidFill>
                  <a:srgbClr val="9F3060"/>
                </a:solidFill>
                <a:latin typeface="Corbel" panose="020B0503020204020204" pitchFamily="34" charset="0"/>
              </a:rPr>
              <a:t>(télétravail, RSE, QVT, nouveaux modes de management, etc.)</a:t>
            </a:r>
            <a:endParaRPr lang="fr-FR" sz="1100" dirty="0">
              <a:solidFill>
                <a:srgbClr val="9F3060"/>
              </a:solidFill>
              <a:latin typeface="Corbel" panose="020B0503020204020204" pitchFamily="34" charset="0"/>
            </a:endParaRPr>
          </a:p>
        </p:txBody>
      </p:sp>
      <p:sp>
        <p:nvSpPr>
          <p:cNvPr id="59" name="Rectangle : coins arrondis 58">
            <a:hlinkClick r:id="rId22" action="ppaction://hlinksldjump"/>
            <a:extLst>
              <a:ext uri="{FF2B5EF4-FFF2-40B4-BE49-F238E27FC236}">
                <a16:creationId xmlns:a16="http://schemas.microsoft.com/office/drawing/2014/main" id="{68BD9551-3100-2486-ED86-2DADE3D4F27F}"/>
              </a:ext>
            </a:extLst>
          </p:cNvPr>
          <p:cNvSpPr/>
          <p:nvPr/>
        </p:nvSpPr>
        <p:spPr>
          <a:xfrm>
            <a:off x="3805613" y="5710404"/>
            <a:ext cx="610884" cy="14849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pic>
        <p:nvPicPr>
          <p:cNvPr id="60" name="Graphique 59" descr="Ligne fléchée : incurvée sens des aiguilles d’une montre contour">
            <a:extLst>
              <a:ext uri="{FF2B5EF4-FFF2-40B4-BE49-F238E27FC236}">
                <a16:creationId xmlns:a16="http://schemas.microsoft.com/office/drawing/2014/main" id="{DA4BCE73-D281-E2AB-54E1-3A0FDF07366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608831" flipH="1">
            <a:off x="4046965" y="4816594"/>
            <a:ext cx="358646" cy="381051"/>
          </a:xfrm>
          <a:prstGeom prst="rect">
            <a:avLst/>
          </a:prstGeom>
        </p:spPr>
      </p:pic>
      <p:sp>
        <p:nvSpPr>
          <p:cNvPr id="61" name="ZoneTexte 60">
            <a:extLst>
              <a:ext uri="{FF2B5EF4-FFF2-40B4-BE49-F238E27FC236}">
                <a16:creationId xmlns:a16="http://schemas.microsoft.com/office/drawing/2014/main" id="{FB4D8A85-E5D3-7780-0A55-D64DD4D4D4E0}"/>
              </a:ext>
            </a:extLst>
          </p:cNvPr>
          <p:cNvSpPr txBox="1"/>
          <p:nvPr/>
        </p:nvSpPr>
        <p:spPr>
          <a:xfrm>
            <a:off x="-234044" y="5146640"/>
            <a:ext cx="3916702" cy="276999"/>
          </a:xfrm>
          <a:prstGeom prst="rect">
            <a:avLst/>
          </a:prstGeom>
          <a:noFill/>
        </p:spPr>
        <p:txBody>
          <a:bodyPr wrap="square" rtlCol="0">
            <a:spAutoFit/>
          </a:bodyPr>
          <a:lstStyle/>
          <a:p>
            <a:pPr algn="r"/>
            <a:r>
              <a:rPr lang="fr-FR" sz="1200" b="1" dirty="0">
                <a:solidFill>
                  <a:srgbClr val="9F3060"/>
                </a:solidFill>
              </a:rPr>
              <a:t>Et anticiper, en accompagnant des mobilités de salariés</a:t>
            </a:r>
            <a:endParaRPr lang="fr-FR" sz="1100" dirty="0">
              <a:solidFill>
                <a:srgbClr val="9F3060"/>
              </a:solidFill>
            </a:endParaRPr>
          </a:p>
        </p:txBody>
      </p:sp>
      <p:sp>
        <p:nvSpPr>
          <p:cNvPr id="63" name="Rectangle : coins arrondis 62">
            <a:hlinkClick r:id="rId24" action="ppaction://hlinksldjump"/>
            <a:extLst>
              <a:ext uri="{FF2B5EF4-FFF2-40B4-BE49-F238E27FC236}">
                <a16:creationId xmlns:a16="http://schemas.microsoft.com/office/drawing/2014/main" id="{7D0E182E-3BA6-16DE-0D79-A6B6F258205D}"/>
              </a:ext>
            </a:extLst>
          </p:cNvPr>
          <p:cNvSpPr/>
          <p:nvPr/>
        </p:nvSpPr>
        <p:spPr>
          <a:xfrm>
            <a:off x="2925131" y="5411172"/>
            <a:ext cx="648000" cy="14394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Transco</a:t>
            </a:r>
          </a:p>
        </p:txBody>
      </p:sp>
      <p:sp>
        <p:nvSpPr>
          <p:cNvPr id="23" name="Rectangle : coins arrondis 22">
            <a:hlinkClick r:id="rId29" action="ppaction://hlinksldjump"/>
            <a:extLst>
              <a:ext uri="{FF2B5EF4-FFF2-40B4-BE49-F238E27FC236}">
                <a16:creationId xmlns:a16="http://schemas.microsoft.com/office/drawing/2014/main" id="{7FFFDBB4-789E-54F2-0658-77094F7526E6}"/>
              </a:ext>
            </a:extLst>
          </p:cNvPr>
          <p:cNvSpPr/>
          <p:nvPr/>
        </p:nvSpPr>
        <p:spPr>
          <a:xfrm>
            <a:off x="2092293" y="2751707"/>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27" name="Rectangle : coins arrondis 26">
            <a:hlinkClick r:id="rId29" action="ppaction://hlinksldjump"/>
            <a:extLst>
              <a:ext uri="{FF2B5EF4-FFF2-40B4-BE49-F238E27FC236}">
                <a16:creationId xmlns:a16="http://schemas.microsoft.com/office/drawing/2014/main" id="{331D9FAB-8654-9E4C-D912-70CCAA234180}"/>
              </a:ext>
            </a:extLst>
          </p:cNvPr>
          <p:cNvSpPr/>
          <p:nvPr/>
        </p:nvSpPr>
        <p:spPr>
          <a:xfrm>
            <a:off x="1479777" y="2050234"/>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35" name="Rectangle : coins arrondis 34">
            <a:hlinkClick r:id="rId29" action="ppaction://hlinksldjump"/>
            <a:extLst>
              <a:ext uri="{FF2B5EF4-FFF2-40B4-BE49-F238E27FC236}">
                <a16:creationId xmlns:a16="http://schemas.microsoft.com/office/drawing/2014/main" id="{5659D4A5-C165-7FB3-C193-309FBF31B78D}"/>
              </a:ext>
            </a:extLst>
          </p:cNvPr>
          <p:cNvSpPr/>
          <p:nvPr/>
        </p:nvSpPr>
        <p:spPr>
          <a:xfrm>
            <a:off x="1682828" y="1210688"/>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48" name="Rectangle : coins arrondis 47">
            <a:hlinkClick r:id="rId29" action="ppaction://hlinksldjump"/>
            <a:extLst>
              <a:ext uri="{FF2B5EF4-FFF2-40B4-BE49-F238E27FC236}">
                <a16:creationId xmlns:a16="http://schemas.microsoft.com/office/drawing/2014/main" id="{C437584C-5E72-CDFD-3BB2-0A609B7EC47D}"/>
              </a:ext>
            </a:extLst>
          </p:cNvPr>
          <p:cNvSpPr/>
          <p:nvPr/>
        </p:nvSpPr>
        <p:spPr>
          <a:xfrm>
            <a:off x="2303030" y="5412287"/>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4" name="Rectangle : coins arrondis 63">
            <a:hlinkClick r:id="rId29" action="ppaction://hlinksldjump"/>
            <a:extLst>
              <a:ext uri="{FF2B5EF4-FFF2-40B4-BE49-F238E27FC236}">
                <a16:creationId xmlns:a16="http://schemas.microsoft.com/office/drawing/2014/main" id="{686DF323-B7B1-AF4C-7269-0358309C4D63}"/>
              </a:ext>
            </a:extLst>
          </p:cNvPr>
          <p:cNvSpPr/>
          <p:nvPr/>
        </p:nvSpPr>
        <p:spPr>
          <a:xfrm>
            <a:off x="6857131" y="1764130"/>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5" name="Rectangle : coins arrondis 64">
            <a:hlinkClick r:id="rId29" action="ppaction://hlinksldjump"/>
            <a:extLst>
              <a:ext uri="{FF2B5EF4-FFF2-40B4-BE49-F238E27FC236}">
                <a16:creationId xmlns:a16="http://schemas.microsoft.com/office/drawing/2014/main" id="{1D13109E-D27D-4664-D26E-27FA7BA954E7}"/>
              </a:ext>
            </a:extLst>
          </p:cNvPr>
          <p:cNvSpPr/>
          <p:nvPr/>
        </p:nvSpPr>
        <p:spPr>
          <a:xfrm>
            <a:off x="4353879" y="1346048"/>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6" name="Rectangle : coins arrondis 65">
            <a:hlinkClick r:id="rId29" action="ppaction://hlinksldjump"/>
            <a:extLst>
              <a:ext uri="{FF2B5EF4-FFF2-40B4-BE49-F238E27FC236}">
                <a16:creationId xmlns:a16="http://schemas.microsoft.com/office/drawing/2014/main" id="{C6063617-A80D-1E2D-477E-28070EAF5D41}"/>
              </a:ext>
            </a:extLst>
          </p:cNvPr>
          <p:cNvSpPr/>
          <p:nvPr/>
        </p:nvSpPr>
        <p:spPr>
          <a:xfrm>
            <a:off x="4105244" y="5957602"/>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68" name="ZoneTexte 67">
            <a:extLst>
              <a:ext uri="{FF2B5EF4-FFF2-40B4-BE49-F238E27FC236}">
                <a16:creationId xmlns:a16="http://schemas.microsoft.com/office/drawing/2014/main" id="{F5E3042E-7387-7689-83F3-7B8DE2FA1C44}"/>
              </a:ext>
            </a:extLst>
          </p:cNvPr>
          <p:cNvSpPr txBox="1"/>
          <p:nvPr/>
        </p:nvSpPr>
        <p:spPr>
          <a:xfrm>
            <a:off x="4819194" y="5909182"/>
            <a:ext cx="4079983" cy="230832"/>
          </a:xfrm>
          <a:prstGeom prst="rect">
            <a:avLst/>
          </a:prstGeom>
          <a:noFill/>
        </p:spPr>
        <p:txBody>
          <a:bodyPr wrap="square" rtlCol="0">
            <a:spAutoFit/>
          </a:bodyPr>
          <a:lstStyle/>
          <a:p>
            <a:r>
              <a:rPr lang="fr-FR" sz="900" b="1" dirty="0"/>
              <a:t>Délégués à l’accompagnement des entreprises et des parcours professionnels </a:t>
            </a:r>
          </a:p>
        </p:txBody>
      </p:sp>
      <p:sp>
        <p:nvSpPr>
          <p:cNvPr id="144" name="Rectangle : coins arrondis 143">
            <a:hlinkClick r:id="rId30" action="ppaction://hlinksldjump"/>
            <a:extLst>
              <a:ext uri="{FF2B5EF4-FFF2-40B4-BE49-F238E27FC236}">
                <a16:creationId xmlns:a16="http://schemas.microsoft.com/office/drawing/2014/main" id="{EDCA1C59-9807-C202-BE02-AAE59C0CBCDA}"/>
              </a:ext>
            </a:extLst>
          </p:cNvPr>
          <p:cNvSpPr/>
          <p:nvPr/>
        </p:nvSpPr>
        <p:spPr>
          <a:xfrm>
            <a:off x="5024922" y="1340169"/>
            <a:ext cx="539773" cy="143940"/>
          </a:xfrm>
          <a:prstGeom prst="roundRect">
            <a:avLst/>
          </a:prstGeom>
          <a:solidFill>
            <a:srgbClr val="E8B203"/>
          </a:solidFill>
          <a:ln>
            <a:solidFill>
              <a:srgbClr val="E8B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GEIQ</a:t>
            </a:r>
          </a:p>
        </p:txBody>
      </p:sp>
      <p:sp>
        <p:nvSpPr>
          <p:cNvPr id="145" name="Rectangle : coins arrondis 144">
            <a:hlinkClick r:id="rId31" action="ppaction://hlinksldjump"/>
            <a:extLst>
              <a:ext uri="{FF2B5EF4-FFF2-40B4-BE49-F238E27FC236}">
                <a16:creationId xmlns:a16="http://schemas.microsoft.com/office/drawing/2014/main" id="{1FFD627B-41F1-32EC-74FF-DCBBCE2192F1}"/>
              </a:ext>
            </a:extLst>
          </p:cNvPr>
          <p:cNvSpPr/>
          <p:nvPr/>
        </p:nvSpPr>
        <p:spPr>
          <a:xfrm>
            <a:off x="7177467" y="2800874"/>
            <a:ext cx="594890" cy="143940"/>
          </a:xfrm>
          <a:prstGeom prst="roundRect">
            <a:avLst/>
          </a:prstGeom>
          <a:solidFill>
            <a:srgbClr val="EE7CB6"/>
          </a:solidFill>
          <a:ln>
            <a:solidFill>
              <a:srgbClr val="EE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ARACT</a:t>
            </a:r>
          </a:p>
        </p:txBody>
      </p:sp>
      <p:sp>
        <p:nvSpPr>
          <p:cNvPr id="147" name="ZoneTexte 146">
            <a:extLst>
              <a:ext uri="{FF2B5EF4-FFF2-40B4-BE49-F238E27FC236}">
                <a16:creationId xmlns:a16="http://schemas.microsoft.com/office/drawing/2014/main" id="{95C7F148-D945-49D4-A2B2-EB62579BE6B1}"/>
              </a:ext>
            </a:extLst>
          </p:cNvPr>
          <p:cNvSpPr txBox="1"/>
          <p:nvPr/>
        </p:nvSpPr>
        <p:spPr>
          <a:xfrm>
            <a:off x="6770923" y="3082440"/>
            <a:ext cx="2373077" cy="461665"/>
          </a:xfrm>
          <a:prstGeom prst="rect">
            <a:avLst/>
          </a:prstGeom>
          <a:noFill/>
        </p:spPr>
        <p:txBody>
          <a:bodyPr wrap="square" rtlCol="0">
            <a:spAutoFit/>
          </a:bodyPr>
          <a:lstStyle/>
          <a:p>
            <a:r>
              <a:rPr lang="fr-FR" sz="1200" b="1" dirty="0">
                <a:solidFill>
                  <a:srgbClr val="B96C3F"/>
                </a:solidFill>
                <a:latin typeface="Corbel" panose="020B0503020204020204" pitchFamily="34" charset="0"/>
              </a:rPr>
              <a:t>Pour attirer de nouveaux collaborateurs</a:t>
            </a:r>
            <a:endParaRPr lang="fr-FR" sz="1100" dirty="0">
              <a:solidFill>
                <a:srgbClr val="B96C3F"/>
              </a:solidFill>
              <a:latin typeface="Corbel" panose="020B0503020204020204" pitchFamily="34" charset="0"/>
            </a:endParaRPr>
          </a:p>
        </p:txBody>
      </p:sp>
      <p:sp>
        <p:nvSpPr>
          <p:cNvPr id="148" name="Rectangle : coins arrondis 147">
            <a:hlinkClick r:id="rId31" action="ppaction://hlinksldjump"/>
            <a:extLst>
              <a:ext uri="{FF2B5EF4-FFF2-40B4-BE49-F238E27FC236}">
                <a16:creationId xmlns:a16="http://schemas.microsoft.com/office/drawing/2014/main" id="{FE7E21DC-5DDC-BF52-4B09-4678AD3EA720}"/>
              </a:ext>
            </a:extLst>
          </p:cNvPr>
          <p:cNvSpPr/>
          <p:nvPr/>
        </p:nvSpPr>
        <p:spPr>
          <a:xfrm>
            <a:off x="7497564" y="3545401"/>
            <a:ext cx="594890" cy="143940"/>
          </a:xfrm>
          <a:prstGeom prst="roundRect">
            <a:avLst/>
          </a:prstGeom>
          <a:solidFill>
            <a:srgbClr val="EE7CB6"/>
          </a:solidFill>
          <a:ln>
            <a:solidFill>
              <a:srgbClr val="EE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ARACT</a:t>
            </a:r>
          </a:p>
        </p:txBody>
      </p:sp>
      <p:sp>
        <p:nvSpPr>
          <p:cNvPr id="149" name="Rectangle : coins arrondis 148">
            <a:hlinkClick r:id="rId22" action="ppaction://hlinksldjump"/>
            <a:extLst>
              <a:ext uri="{FF2B5EF4-FFF2-40B4-BE49-F238E27FC236}">
                <a16:creationId xmlns:a16="http://schemas.microsoft.com/office/drawing/2014/main" id="{22FDDDE9-E0A3-E772-2A6D-2ED011E09C1B}"/>
              </a:ext>
            </a:extLst>
          </p:cNvPr>
          <p:cNvSpPr/>
          <p:nvPr/>
        </p:nvSpPr>
        <p:spPr>
          <a:xfrm>
            <a:off x="6857131" y="3542373"/>
            <a:ext cx="539773" cy="14394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pic>
        <p:nvPicPr>
          <p:cNvPr id="150" name="Graphique 149" descr="Ligne fléchée : incurvée sens des aiguilles d’une montre contour">
            <a:extLst>
              <a:ext uri="{FF2B5EF4-FFF2-40B4-BE49-F238E27FC236}">
                <a16:creationId xmlns:a16="http://schemas.microsoft.com/office/drawing/2014/main" id="{552DE1DF-D28D-4508-EEC1-7A89940CDDC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322817" flipV="1">
            <a:off x="2937312" y="4606349"/>
            <a:ext cx="575435" cy="656735"/>
          </a:xfrm>
          <a:prstGeom prst="rect">
            <a:avLst/>
          </a:prstGeom>
        </p:spPr>
      </p:pic>
      <p:sp>
        <p:nvSpPr>
          <p:cNvPr id="151" name="Rectangle : coins arrondis 150">
            <a:hlinkClick r:id="rId32" action="ppaction://hlinksldjump"/>
            <a:extLst>
              <a:ext uri="{FF2B5EF4-FFF2-40B4-BE49-F238E27FC236}">
                <a16:creationId xmlns:a16="http://schemas.microsoft.com/office/drawing/2014/main" id="{07D7A7DD-4C41-EA58-5D1D-9F86B1A07460}"/>
              </a:ext>
            </a:extLst>
          </p:cNvPr>
          <p:cNvSpPr/>
          <p:nvPr/>
        </p:nvSpPr>
        <p:spPr>
          <a:xfrm>
            <a:off x="2296306" y="5606490"/>
            <a:ext cx="539773" cy="143940"/>
          </a:xfrm>
          <a:prstGeom prst="roundRect">
            <a:avLst/>
          </a:prstGeom>
          <a:solidFill>
            <a:srgbClr val="8DAA9C"/>
          </a:solidFill>
          <a:ln>
            <a:solidFill>
              <a:srgbClr val="8DA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CEP</a:t>
            </a:r>
          </a:p>
        </p:txBody>
      </p:sp>
      <p:sp>
        <p:nvSpPr>
          <p:cNvPr id="153" name="ZoneTexte 152">
            <a:extLst>
              <a:ext uri="{FF2B5EF4-FFF2-40B4-BE49-F238E27FC236}">
                <a16:creationId xmlns:a16="http://schemas.microsoft.com/office/drawing/2014/main" id="{3330C5AE-E89B-0580-627B-4D6B770305E8}"/>
              </a:ext>
            </a:extLst>
          </p:cNvPr>
          <p:cNvSpPr txBox="1"/>
          <p:nvPr/>
        </p:nvSpPr>
        <p:spPr>
          <a:xfrm>
            <a:off x="69196" y="4263215"/>
            <a:ext cx="2713175" cy="615553"/>
          </a:xfrm>
          <a:prstGeom prst="rect">
            <a:avLst/>
          </a:prstGeom>
          <a:noFill/>
        </p:spPr>
        <p:txBody>
          <a:bodyPr wrap="square" rtlCol="0">
            <a:spAutoFit/>
          </a:bodyPr>
          <a:lstStyle/>
          <a:p>
            <a:pPr algn="r"/>
            <a:r>
              <a:rPr lang="fr-FR" sz="1200" b="1" dirty="0">
                <a:solidFill>
                  <a:srgbClr val="9F2F60"/>
                </a:solidFill>
                <a:latin typeface="Corbel" panose="020B0503020204020204" pitchFamily="34" charset="0"/>
              </a:rPr>
              <a:t>Et j’ai besoin d’être accompagné pour identifier leurs besoins en formation</a:t>
            </a:r>
            <a:r>
              <a:rPr lang="fr-FR" sz="1100" dirty="0">
                <a:solidFill>
                  <a:srgbClr val="9F2F60"/>
                </a:solidFill>
                <a:latin typeface="Corbel" panose="020B0503020204020204" pitchFamily="34" charset="0"/>
              </a:rPr>
              <a:t>, </a:t>
            </a:r>
            <a:r>
              <a:rPr lang="fr-FR" sz="1000" dirty="0">
                <a:solidFill>
                  <a:srgbClr val="9F2F60"/>
                </a:solidFill>
                <a:latin typeface="Corbel" panose="020B0503020204020204" pitchFamily="34" charset="0"/>
              </a:rPr>
              <a:t>alignés sur ma stratégie d’entreprise</a:t>
            </a:r>
            <a:endParaRPr lang="fr-FR" sz="1100" dirty="0">
              <a:solidFill>
                <a:srgbClr val="9F2F60"/>
              </a:solidFill>
              <a:latin typeface="Corbel" panose="020B0503020204020204" pitchFamily="34" charset="0"/>
            </a:endParaRPr>
          </a:p>
        </p:txBody>
      </p:sp>
      <p:sp>
        <p:nvSpPr>
          <p:cNvPr id="154" name="Rectangle : coins arrondis 153">
            <a:hlinkClick r:id="rId29" action="ppaction://hlinksldjump"/>
            <a:extLst>
              <a:ext uri="{FF2B5EF4-FFF2-40B4-BE49-F238E27FC236}">
                <a16:creationId xmlns:a16="http://schemas.microsoft.com/office/drawing/2014/main" id="{BCF4BBD3-0CE9-7EAF-DF01-045AFF15FA30}"/>
              </a:ext>
            </a:extLst>
          </p:cNvPr>
          <p:cNvSpPr/>
          <p:nvPr/>
        </p:nvSpPr>
        <p:spPr>
          <a:xfrm>
            <a:off x="1486581" y="4858649"/>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155" name="Rectangle : coins arrondis 154">
            <a:hlinkClick r:id="rId22" action="ppaction://hlinksldjump"/>
            <a:extLst>
              <a:ext uri="{FF2B5EF4-FFF2-40B4-BE49-F238E27FC236}">
                <a16:creationId xmlns:a16="http://schemas.microsoft.com/office/drawing/2014/main" id="{92E5A61A-3610-0DC1-6252-4CA94A0FFA1A}"/>
              </a:ext>
            </a:extLst>
          </p:cNvPr>
          <p:cNvSpPr/>
          <p:nvPr/>
        </p:nvSpPr>
        <p:spPr>
          <a:xfrm>
            <a:off x="2132493" y="4857780"/>
            <a:ext cx="539773" cy="14394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PCRH</a:t>
            </a:r>
          </a:p>
        </p:txBody>
      </p:sp>
      <p:pic>
        <p:nvPicPr>
          <p:cNvPr id="157" name="Graphique 156" descr="Ligne fléchée : incurvée sens des aiguilles d’une montre contour">
            <a:extLst>
              <a:ext uri="{FF2B5EF4-FFF2-40B4-BE49-F238E27FC236}">
                <a16:creationId xmlns:a16="http://schemas.microsoft.com/office/drawing/2014/main" id="{780C16FE-58EA-CD4C-753C-9C1F1A7F0A5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7932021">
            <a:off x="1959469" y="2750885"/>
            <a:ext cx="654974" cy="989080"/>
          </a:xfrm>
          <a:prstGeom prst="rect">
            <a:avLst/>
          </a:prstGeom>
        </p:spPr>
      </p:pic>
      <p:sp>
        <p:nvSpPr>
          <p:cNvPr id="158" name="ZoneTexte 157">
            <a:extLst>
              <a:ext uri="{FF2B5EF4-FFF2-40B4-BE49-F238E27FC236}">
                <a16:creationId xmlns:a16="http://schemas.microsoft.com/office/drawing/2014/main" id="{439AE107-B8AB-E10E-9386-173552A7D211}"/>
              </a:ext>
            </a:extLst>
          </p:cNvPr>
          <p:cNvSpPr txBox="1"/>
          <p:nvPr/>
        </p:nvSpPr>
        <p:spPr>
          <a:xfrm>
            <a:off x="-1903" y="2841694"/>
            <a:ext cx="1832902" cy="461665"/>
          </a:xfrm>
          <a:prstGeom prst="rect">
            <a:avLst/>
          </a:prstGeom>
          <a:noFill/>
        </p:spPr>
        <p:txBody>
          <a:bodyPr wrap="square" rtlCol="0">
            <a:spAutoFit/>
          </a:bodyPr>
          <a:lstStyle/>
          <a:p>
            <a:pPr algn="r"/>
            <a:r>
              <a:rPr lang="fr-FR" sz="1200" b="1" dirty="0">
                <a:solidFill>
                  <a:srgbClr val="895588"/>
                </a:solidFill>
                <a:latin typeface="Corbel" panose="020B0503020204020204" pitchFamily="34" charset="0"/>
              </a:rPr>
              <a:t>Et rechercher un appui opérationnel</a:t>
            </a:r>
            <a:endParaRPr lang="fr-FR" sz="1100" dirty="0">
              <a:solidFill>
                <a:srgbClr val="895588"/>
              </a:solidFill>
              <a:latin typeface="Corbel" panose="020B0503020204020204" pitchFamily="34" charset="0"/>
            </a:endParaRPr>
          </a:p>
        </p:txBody>
      </p:sp>
      <p:sp>
        <p:nvSpPr>
          <p:cNvPr id="159" name="Rectangle : coins arrondis 158">
            <a:hlinkClick r:id="rId33" action="ppaction://hlinksldjump"/>
            <a:extLst>
              <a:ext uri="{FF2B5EF4-FFF2-40B4-BE49-F238E27FC236}">
                <a16:creationId xmlns:a16="http://schemas.microsoft.com/office/drawing/2014/main" id="{93B101AB-8945-17BB-9757-08033BE75E9B}"/>
              </a:ext>
            </a:extLst>
          </p:cNvPr>
          <p:cNvSpPr/>
          <p:nvPr/>
        </p:nvSpPr>
        <p:spPr>
          <a:xfrm>
            <a:off x="1162993" y="3319004"/>
            <a:ext cx="539773" cy="1439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CRP</a:t>
            </a:r>
          </a:p>
        </p:txBody>
      </p:sp>
      <p:sp>
        <p:nvSpPr>
          <p:cNvPr id="160" name="Rectangle : coins arrondis 159">
            <a:hlinkClick r:id="rId29" action="ppaction://hlinksldjump"/>
            <a:extLst>
              <a:ext uri="{FF2B5EF4-FFF2-40B4-BE49-F238E27FC236}">
                <a16:creationId xmlns:a16="http://schemas.microsoft.com/office/drawing/2014/main" id="{AC76D1E0-EA80-3FF6-F6A9-5332C75EDF44}"/>
              </a:ext>
            </a:extLst>
          </p:cNvPr>
          <p:cNvSpPr/>
          <p:nvPr/>
        </p:nvSpPr>
        <p:spPr>
          <a:xfrm>
            <a:off x="516968" y="3315388"/>
            <a:ext cx="539773" cy="143940"/>
          </a:xfrm>
          <a:prstGeom prst="roundRect">
            <a:avLst/>
          </a:prstGeom>
          <a:solidFill>
            <a:srgbClr val="B96D40"/>
          </a:solidFill>
          <a:ln>
            <a:solidFill>
              <a:srgbClr val="B96D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DARP</a:t>
            </a:r>
          </a:p>
        </p:txBody>
      </p:sp>
      <p:sp>
        <p:nvSpPr>
          <p:cNvPr id="168" name="ZoneTexte 167">
            <a:extLst>
              <a:ext uri="{FF2B5EF4-FFF2-40B4-BE49-F238E27FC236}">
                <a16:creationId xmlns:a16="http://schemas.microsoft.com/office/drawing/2014/main" id="{5FD462BB-48C8-D9D4-9A4D-3E909F8EE6F0}"/>
              </a:ext>
            </a:extLst>
          </p:cNvPr>
          <p:cNvSpPr txBox="1"/>
          <p:nvPr/>
        </p:nvSpPr>
        <p:spPr>
          <a:xfrm>
            <a:off x="4819195" y="6088820"/>
            <a:ext cx="3652693" cy="230832"/>
          </a:xfrm>
          <a:prstGeom prst="rect">
            <a:avLst/>
          </a:prstGeom>
          <a:noFill/>
        </p:spPr>
        <p:txBody>
          <a:bodyPr wrap="square" rtlCol="0">
            <a:spAutoFit/>
          </a:bodyPr>
          <a:lstStyle/>
          <a:p>
            <a:r>
              <a:rPr lang="fr-FR" sz="900" b="1" dirty="0"/>
              <a:t>Groupement d’Entreprises pour l’Insertion et la Qualification</a:t>
            </a:r>
          </a:p>
        </p:txBody>
      </p:sp>
      <p:sp>
        <p:nvSpPr>
          <p:cNvPr id="170" name="ZoneTexte 169">
            <a:extLst>
              <a:ext uri="{FF2B5EF4-FFF2-40B4-BE49-F238E27FC236}">
                <a16:creationId xmlns:a16="http://schemas.microsoft.com/office/drawing/2014/main" id="{B5BC3D91-A1CF-CC7A-5815-F2C91B5BB42C}"/>
              </a:ext>
            </a:extLst>
          </p:cNvPr>
          <p:cNvSpPr txBox="1"/>
          <p:nvPr/>
        </p:nvSpPr>
        <p:spPr>
          <a:xfrm>
            <a:off x="4819195" y="6268458"/>
            <a:ext cx="3652971" cy="230832"/>
          </a:xfrm>
          <a:prstGeom prst="rect">
            <a:avLst/>
          </a:prstGeom>
          <a:noFill/>
        </p:spPr>
        <p:txBody>
          <a:bodyPr wrap="square" rtlCol="0">
            <a:spAutoFit/>
          </a:bodyPr>
          <a:lstStyle/>
          <a:p>
            <a:r>
              <a:rPr lang="fr-FR" sz="900" b="1" dirty="0"/>
              <a:t>Agence régionale pour l’amélioration des conditions de travail</a:t>
            </a:r>
          </a:p>
        </p:txBody>
      </p:sp>
      <p:sp>
        <p:nvSpPr>
          <p:cNvPr id="172" name="ZoneTexte 171">
            <a:extLst>
              <a:ext uri="{FF2B5EF4-FFF2-40B4-BE49-F238E27FC236}">
                <a16:creationId xmlns:a16="http://schemas.microsoft.com/office/drawing/2014/main" id="{46316BF7-5EF8-10ED-4CB8-400966262A51}"/>
              </a:ext>
            </a:extLst>
          </p:cNvPr>
          <p:cNvSpPr txBox="1"/>
          <p:nvPr/>
        </p:nvSpPr>
        <p:spPr>
          <a:xfrm>
            <a:off x="973500" y="6643984"/>
            <a:ext cx="4223205" cy="230832"/>
          </a:xfrm>
          <a:prstGeom prst="rect">
            <a:avLst/>
          </a:prstGeom>
          <a:noFill/>
        </p:spPr>
        <p:txBody>
          <a:bodyPr wrap="square" rtlCol="0">
            <a:spAutoFit/>
          </a:bodyPr>
          <a:lstStyle/>
          <a:p>
            <a:r>
              <a:rPr lang="fr-FR" sz="900" b="1" dirty="0"/>
              <a:t>Activité partielle de droit commun / Activité partielle de longue durée - Rebond</a:t>
            </a:r>
          </a:p>
        </p:txBody>
      </p:sp>
      <p:sp>
        <p:nvSpPr>
          <p:cNvPr id="174" name="ZoneTexte 173">
            <a:extLst>
              <a:ext uri="{FF2B5EF4-FFF2-40B4-BE49-F238E27FC236}">
                <a16:creationId xmlns:a16="http://schemas.microsoft.com/office/drawing/2014/main" id="{27BA0E84-AEE2-FEAD-DDB0-FB7DFB48CFC3}"/>
              </a:ext>
            </a:extLst>
          </p:cNvPr>
          <p:cNvSpPr txBox="1"/>
          <p:nvPr/>
        </p:nvSpPr>
        <p:spPr>
          <a:xfrm>
            <a:off x="4819195" y="6462717"/>
            <a:ext cx="4223205" cy="230832"/>
          </a:xfrm>
          <a:prstGeom prst="rect">
            <a:avLst/>
          </a:prstGeom>
          <a:noFill/>
        </p:spPr>
        <p:txBody>
          <a:bodyPr wrap="square" rtlCol="0">
            <a:spAutoFit/>
          </a:bodyPr>
          <a:lstStyle/>
          <a:p>
            <a:r>
              <a:rPr lang="fr-FR" sz="900" b="1" dirty="0"/>
              <a:t>Commissaires aux restructurations et à la prévention des difficultés des entreprises</a:t>
            </a:r>
          </a:p>
        </p:txBody>
      </p:sp>
      <p:sp>
        <p:nvSpPr>
          <p:cNvPr id="176" name="ZoneTexte 175">
            <a:extLst>
              <a:ext uri="{FF2B5EF4-FFF2-40B4-BE49-F238E27FC236}">
                <a16:creationId xmlns:a16="http://schemas.microsoft.com/office/drawing/2014/main" id="{6527E76D-C5EA-EBBE-D900-D44FF46762AA}"/>
              </a:ext>
            </a:extLst>
          </p:cNvPr>
          <p:cNvSpPr txBox="1"/>
          <p:nvPr/>
        </p:nvSpPr>
        <p:spPr>
          <a:xfrm>
            <a:off x="653965" y="6462717"/>
            <a:ext cx="2496458" cy="230832"/>
          </a:xfrm>
          <a:prstGeom prst="rect">
            <a:avLst/>
          </a:prstGeom>
          <a:noFill/>
        </p:spPr>
        <p:txBody>
          <a:bodyPr wrap="square" rtlCol="0">
            <a:spAutoFit/>
          </a:bodyPr>
          <a:lstStyle/>
          <a:p>
            <a:r>
              <a:rPr lang="fr-FR" sz="900" b="1" dirty="0"/>
              <a:t>Conseil en évolution professionnelle</a:t>
            </a:r>
          </a:p>
        </p:txBody>
      </p:sp>
      <p:sp>
        <p:nvSpPr>
          <p:cNvPr id="185" name="Rectangle : coins arrondis 184">
            <a:hlinkClick r:id="rId32" action="ppaction://hlinksldjump"/>
            <a:extLst>
              <a:ext uri="{FF2B5EF4-FFF2-40B4-BE49-F238E27FC236}">
                <a16:creationId xmlns:a16="http://schemas.microsoft.com/office/drawing/2014/main" id="{187E0994-F0ED-63A0-8106-D9F22B3BEC15}"/>
              </a:ext>
            </a:extLst>
          </p:cNvPr>
          <p:cNvSpPr>
            <a:spLocks noChangeAspect="1"/>
          </p:cNvSpPr>
          <p:nvPr/>
        </p:nvSpPr>
        <p:spPr>
          <a:xfrm>
            <a:off x="65514" y="6501558"/>
            <a:ext cx="539996" cy="144000"/>
          </a:xfrm>
          <a:prstGeom prst="roundRect">
            <a:avLst/>
          </a:prstGeom>
          <a:solidFill>
            <a:srgbClr val="8DAA9C"/>
          </a:solidFill>
          <a:ln>
            <a:solidFill>
              <a:srgbClr val="8DA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CEP</a:t>
            </a:r>
          </a:p>
        </p:txBody>
      </p:sp>
      <p:sp>
        <p:nvSpPr>
          <p:cNvPr id="188" name="Rectangle : coins arrondis 187">
            <a:hlinkClick r:id="rId30" action="ppaction://hlinksldjump"/>
            <a:extLst>
              <a:ext uri="{FF2B5EF4-FFF2-40B4-BE49-F238E27FC236}">
                <a16:creationId xmlns:a16="http://schemas.microsoft.com/office/drawing/2014/main" id="{45469C95-4CAB-C271-49FB-1A8EBE4A5BCB}"/>
              </a:ext>
            </a:extLst>
          </p:cNvPr>
          <p:cNvSpPr/>
          <p:nvPr/>
        </p:nvSpPr>
        <p:spPr>
          <a:xfrm>
            <a:off x="4105244" y="6138842"/>
            <a:ext cx="539773" cy="143940"/>
          </a:xfrm>
          <a:prstGeom prst="roundRect">
            <a:avLst/>
          </a:prstGeom>
          <a:solidFill>
            <a:srgbClr val="E8B203"/>
          </a:solidFill>
          <a:ln>
            <a:solidFill>
              <a:srgbClr val="E8B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GEIQ</a:t>
            </a:r>
          </a:p>
        </p:txBody>
      </p:sp>
      <p:sp>
        <p:nvSpPr>
          <p:cNvPr id="189" name="Rectangle : coins arrondis 188">
            <a:hlinkClick r:id="rId31" action="ppaction://hlinksldjump"/>
            <a:extLst>
              <a:ext uri="{FF2B5EF4-FFF2-40B4-BE49-F238E27FC236}">
                <a16:creationId xmlns:a16="http://schemas.microsoft.com/office/drawing/2014/main" id="{E347F5A9-A9E4-FEA0-3C81-EE62CBA8F856}"/>
              </a:ext>
            </a:extLst>
          </p:cNvPr>
          <p:cNvSpPr/>
          <p:nvPr/>
        </p:nvSpPr>
        <p:spPr>
          <a:xfrm>
            <a:off x="4105244" y="6320082"/>
            <a:ext cx="594890" cy="143940"/>
          </a:xfrm>
          <a:prstGeom prst="roundRect">
            <a:avLst/>
          </a:prstGeom>
          <a:solidFill>
            <a:srgbClr val="EE7CB6"/>
          </a:solidFill>
          <a:ln>
            <a:solidFill>
              <a:srgbClr val="EE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ARACT</a:t>
            </a:r>
          </a:p>
        </p:txBody>
      </p:sp>
      <p:sp>
        <p:nvSpPr>
          <p:cNvPr id="190" name="Rectangle : coins arrondis 189">
            <a:hlinkClick r:id="rId34" action="ppaction://hlinksldjump"/>
            <a:extLst>
              <a:ext uri="{FF2B5EF4-FFF2-40B4-BE49-F238E27FC236}">
                <a16:creationId xmlns:a16="http://schemas.microsoft.com/office/drawing/2014/main" id="{E1634E48-4B70-E447-CF6F-4FD4FDC599C3}"/>
              </a:ext>
            </a:extLst>
          </p:cNvPr>
          <p:cNvSpPr/>
          <p:nvPr/>
        </p:nvSpPr>
        <p:spPr>
          <a:xfrm>
            <a:off x="65514" y="6678548"/>
            <a:ext cx="864000" cy="143940"/>
          </a:xfrm>
          <a:prstGeom prst="roundRect">
            <a:avLst/>
          </a:prstGeom>
          <a:solidFill>
            <a:srgbClr val="45309A"/>
          </a:solidFill>
          <a:ln>
            <a:solidFill>
              <a:srgbClr val="453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AP/APLD-R</a:t>
            </a:r>
          </a:p>
        </p:txBody>
      </p:sp>
      <p:sp>
        <p:nvSpPr>
          <p:cNvPr id="191" name="Rectangle : coins arrondis 190">
            <a:hlinkClick r:id="rId33" action="ppaction://hlinksldjump"/>
            <a:extLst>
              <a:ext uri="{FF2B5EF4-FFF2-40B4-BE49-F238E27FC236}">
                <a16:creationId xmlns:a16="http://schemas.microsoft.com/office/drawing/2014/main" id="{8F3882AD-1E88-613F-EAC7-65CA1553F353}"/>
              </a:ext>
            </a:extLst>
          </p:cNvPr>
          <p:cNvSpPr/>
          <p:nvPr/>
        </p:nvSpPr>
        <p:spPr>
          <a:xfrm>
            <a:off x="4105244" y="6501558"/>
            <a:ext cx="539773" cy="1439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CRP</a:t>
            </a:r>
          </a:p>
        </p:txBody>
      </p:sp>
      <p:sp>
        <p:nvSpPr>
          <p:cNvPr id="15" name="Rectangle : coins arrondis 14">
            <a:hlinkClick r:id="rId31" action="ppaction://hlinksldjump"/>
            <a:extLst>
              <a:ext uri="{FF2B5EF4-FFF2-40B4-BE49-F238E27FC236}">
                <a16:creationId xmlns:a16="http://schemas.microsoft.com/office/drawing/2014/main" id="{AE8E4422-DC71-0BBF-5614-9F326DBF18C4}"/>
              </a:ext>
            </a:extLst>
          </p:cNvPr>
          <p:cNvSpPr/>
          <p:nvPr/>
        </p:nvSpPr>
        <p:spPr>
          <a:xfrm>
            <a:off x="4521749" y="5714957"/>
            <a:ext cx="594890" cy="143940"/>
          </a:xfrm>
          <a:prstGeom prst="roundRect">
            <a:avLst/>
          </a:prstGeom>
          <a:solidFill>
            <a:srgbClr val="EE7CB6"/>
          </a:solidFill>
          <a:ln>
            <a:solidFill>
              <a:srgbClr val="EE7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ARACT</a:t>
            </a:r>
          </a:p>
        </p:txBody>
      </p:sp>
      <p:sp>
        <p:nvSpPr>
          <p:cNvPr id="22" name="Rectangle : coins arrondis 21">
            <a:hlinkClick r:id="rId34" action="ppaction://hlinksldjump"/>
            <a:extLst>
              <a:ext uri="{FF2B5EF4-FFF2-40B4-BE49-F238E27FC236}">
                <a16:creationId xmlns:a16="http://schemas.microsoft.com/office/drawing/2014/main" id="{18A38A12-D014-CDBF-501E-6973DF526D11}"/>
              </a:ext>
            </a:extLst>
          </p:cNvPr>
          <p:cNvSpPr/>
          <p:nvPr/>
        </p:nvSpPr>
        <p:spPr>
          <a:xfrm>
            <a:off x="1327578" y="4040117"/>
            <a:ext cx="864000" cy="143940"/>
          </a:xfrm>
          <a:prstGeom prst="roundRect">
            <a:avLst/>
          </a:prstGeom>
          <a:solidFill>
            <a:srgbClr val="45309A"/>
          </a:solidFill>
          <a:ln>
            <a:solidFill>
              <a:srgbClr val="453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alibri" charset="0"/>
                <a:ea typeface="Calibri" charset="0"/>
                <a:cs typeface="Calibri" charset="0"/>
              </a:rPr>
              <a:t>AP/APLD-R</a:t>
            </a:r>
          </a:p>
        </p:txBody>
      </p:sp>
    </p:spTree>
    <p:extLst>
      <p:ext uri="{BB962C8B-B14F-4D97-AF65-F5344CB8AC3E}">
        <p14:creationId xmlns:p14="http://schemas.microsoft.com/office/powerpoint/2010/main" val="23979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5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5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5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5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5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5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5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6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5"/>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3"/>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5"/>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1"/>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 grpId="0" animBg="1"/>
      <p:bldP spid="3" grpId="0"/>
      <p:bldP spid="4" grpId="0" animBg="1"/>
      <p:bldP spid="5" grpId="0" animBg="1"/>
      <p:bldP spid="6" grpId="0" animBg="1"/>
      <p:bldP spid="7" grpId="0" animBg="1"/>
      <p:bldP spid="8" grpId="0" animBg="1"/>
      <p:bldP spid="9" grpId="0" animBg="1"/>
      <p:bldP spid="10" grpId="0"/>
      <p:bldP spid="11" grpId="0"/>
      <p:bldP spid="12" grpId="0"/>
      <p:bldP spid="13" grpId="0"/>
      <p:bldP spid="14" grpId="0"/>
      <p:bldP spid="29" grpId="0"/>
      <p:bldP spid="30" grpId="0"/>
      <p:bldP spid="31" grpId="0"/>
      <p:bldP spid="33" grpId="0"/>
      <p:bldP spid="34" grpId="0"/>
      <p:bldP spid="38" grpId="0"/>
      <p:bldP spid="39" grpId="0"/>
      <p:bldP spid="40" grpId="0"/>
      <p:bldP spid="41" grpId="0"/>
      <p:bldP spid="42" grpId="0" animBg="1"/>
      <p:bldP spid="43" grpId="0" animBg="1"/>
      <p:bldP spid="44" grpId="0" animBg="1"/>
      <p:bldP spid="46" grpId="0" animBg="1"/>
      <p:bldP spid="47" grpId="0" animBg="1"/>
      <p:bldP spid="52" grpId="0" animBg="1"/>
      <p:bldP spid="53" grpId="0" animBg="1"/>
      <p:bldP spid="67" grpId="0"/>
      <p:bldP spid="71" grpId="0" animBg="1"/>
      <p:bldP spid="72" grpId="0"/>
      <p:bldP spid="75" grpId="0" animBg="1"/>
      <p:bldP spid="76" grpId="0"/>
      <p:bldP spid="81" grpId="0"/>
      <p:bldP spid="18" grpId="0" animBg="1"/>
      <p:bldP spid="25" grpId="0" animBg="1"/>
      <p:bldP spid="32" grpId="0"/>
      <p:bldP spid="56" grpId="0"/>
      <p:bldP spid="59" grpId="0" animBg="1"/>
      <p:bldP spid="61" grpId="0"/>
      <p:bldP spid="63" grpId="0" animBg="1"/>
      <p:bldP spid="23" grpId="0" animBg="1"/>
      <p:bldP spid="27" grpId="0" animBg="1"/>
      <p:bldP spid="35" grpId="0" animBg="1"/>
      <p:bldP spid="48" grpId="0" animBg="1"/>
      <p:bldP spid="64" grpId="0" animBg="1"/>
      <p:bldP spid="65" grpId="0" animBg="1"/>
      <p:bldP spid="66" grpId="0" animBg="1"/>
      <p:bldP spid="68" grpId="0"/>
      <p:bldP spid="144" grpId="0" animBg="1"/>
      <p:bldP spid="145" grpId="0" animBg="1"/>
      <p:bldP spid="147" grpId="0"/>
      <p:bldP spid="148" grpId="0" animBg="1"/>
      <p:bldP spid="149" grpId="0" animBg="1"/>
      <p:bldP spid="151" grpId="0" animBg="1"/>
      <p:bldP spid="153" grpId="0"/>
      <p:bldP spid="154" grpId="0" animBg="1"/>
      <p:bldP spid="155" grpId="0" animBg="1"/>
      <p:bldP spid="158" grpId="0"/>
      <p:bldP spid="159" grpId="0" animBg="1"/>
      <p:bldP spid="160" grpId="0" animBg="1"/>
      <p:bldP spid="168" grpId="0"/>
      <p:bldP spid="170" grpId="0"/>
      <p:bldP spid="172" grpId="0"/>
      <p:bldP spid="174" grpId="0"/>
      <p:bldP spid="176" grpId="0"/>
      <p:bldP spid="185" grpId="0" animBg="1"/>
      <p:bldP spid="188" grpId="0" animBg="1"/>
      <p:bldP spid="189" grpId="0" animBg="1"/>
      <p:bldP spid="190" grpId="0" animBg="1"/>
      <p:bldP spid="191" grpId="0" animBg="1"/>
      <p:bldP spid="15"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3" y="71353"/>
            <a:ext cx="5766411" cy="757664"/>
          </a:xfrm>
        </p:spPr>
        <p:txBody>
          <a:bodyPr>
            <a:noAutofit/>
          </a:bodyPr>
          <a:lstStyle/>
          <a:p>
            <a:r>
              <a:rPr lang="fr-FR" sz="1800" b="0" dirty="0">
                <a:solidFill>
                  <a:srgbClr val="BA6D40"/>
                </a:solidFill>
                <a:latin typeface="Century Gothic" panose="020B0502020202020204" pitchFamily="34" charset="0"/>
              </a:rPr>
              <a:t>Les délégués à l’accompagnement des entreprises et des parcours professionnels (DARP)</a:t>
            </a:r>
          </a:p>
        </p:txBody>
      </p:sp>
      <p:sp>
        <p:nvSpPr>
          <p:cNvPr id="20" name="Rectangle 19">
            <a:extLst>
              <a:ext uri="{FF2B5EF4-FFF2-40B4-BE49-F238E27FC236}">
                <a16:creationId xmlns:a16="http://schemas.microsoft.com/office/drawing/2014/main" id="{23BE190D-5CE0-9343-8284-F8977C2F86E9}"/>
              </a:ext>
            </a:extLst>
          </p:cNvPr>
          <p:cNvSpPr/>
          <p:nvPr/>
        </p:nvSpPr>
        <p:spPr>
          <a:xfrm>
            <a:off x="7279099" y="1334465"/>
            <a:ext cx="1595100"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directement par mail le </a:t>
            </a:r>
            <a:r>
              <a:rPr lang="fr-FR" sz="1100" dirty="0">
                <a:solidFill>
                  <a:schemeClr val="bg1"/>
                </a:solidFill>
                <a:latin typeface="Corbel" panose="020B0503020204020204" pitchFamily="34" charset="0"/>
                <a:cs typeface="Calibri" panose="020F0502020204030204" pitchFamily="34" charset="0"/>
                <a:hlinkClick r:id="rId3"/>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23" name="Rectangle 22">
            <a:extLst>
              <a:ext uri="{FF2B5EF4-FFF2-40B4-BE49-F238E27FC236}">
                <a16:creationId xmlns:a16="http://schemas.microsoft.com/office/drawing/2014/main" id="{80FEF59D-136F-0F46-999B-427FDC651C30}"/>
              </a:ext>
            </a:extLst>
          </p:cNvPr>
          <p:cNvSpPr/>
          <p:nvPr/>
        </p:nvSpPr>
        <p:spPr>
          <a:xfrm>
            <a:off x="7279099" y="2939716"/>
            <a:ext cx="1595101" cy="1642961"/>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b="1" dirty="0">
                <a:solidFill>
                  <a:schemeClr val="bg1"/>
                </a:solidFill>
                <a:latin typeface="Corbel" panose="020B0503020204020204" pitchFamily="34" charset="0"/>
                <a:cs typeface="Calibri" panose="020F0502020204030204" pitchFamily="34" charset="0"/>
              </a:rPr>
              <a:t>Dès lors qu’un besoin se fait ressentir.</a:t>
            </a:r>
            <a:endParaRPr lang="fr-FR" sz="1100" b="1" dirty="0">
              <a:solidFill>
                <a:schemeClr val="bg1"/>
              </a:solidFill>
              <a:latin typeface="Corbel" panose="020B0503020204020204" pitchFamily="34" charset="0"/>
              <a:ea typeface="Calibri" charset="0"/>
              <a:cs typeface="Calibri" panose="020F0502020204030204" pitchFamily="34" charset="0"/>
            </a:endParaRPr>
          </a:p>
        </p:txBody>
      </p:sp>
      <p:sp>
        <p:nvSpPr>
          <p:cNvPr id="25" name="Rectangle 24">
            <a:extLst>
              <a:ext uri="{FF2B5EF4-FFF2-40B4-BE49-F238E27FC236}">
                <a16:creationId xmlns:a16="http://schemas.microsoft.com/office/drawing/2014/main" id="{667AE784-F1D4-004C-9457-42D356631FE4}"/>
              </a:ext>
            </a:extLst>
          </p:cNvPr>
          <p:cNvSpPr/>
          <p:nvPr/>
        </p:nvSpPr>
        <p:spPr>
          <a:xfrm>
            <a:off x="7279099" y="4819927"/>
            <a:ext cx="1595101" cy="164296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200" i="1" dirty="0">
                <a:solidFill>
                  <a:schemeClr val="bg1"/>
                </a:solidFill>
                <a:latin typeface="Corbel" panose="020B0503020204020204" pitchFamily="34" charset="0"/>
                <a:ea typeface="Calibri" charset="0"/>
                <a:cs typeface="Calibri" charset="0"/>
              </a:rPr>
              <a:t>Rendez-vous sur le </a:t>
            </a:r>
            <a:r>
              <a:rPr lang="fr-FR" sz="1200" i="1" dirty="0">
                <a:solidFill>
                  <a:schemeClr val="bg1"/>
                </a:solidFill>
                <a:latin typeface="Corbel" panose="020B0503020204020204" pitchFamily="34" charset="0"/>
                <a:ea typeface="Calibri" charset="0"/>
                <a:cs typeface="Calibri" charset="0"/>
                <a:hlinkClick r:id="rId4"/>
              </a:rPr>
              <a:t>site</a:t>
            </a:r>
            <a:r>
              <a:rPr lang="fr-FR" sz="1200" i="1" dirty="0">
                <a:solidFill>
                  <a:schemeClr val="bg1"/>
                </a:solidFill>
                <a:latin typeface="Corbel" panose="020B0503020204020204" pitchFamily="34" charset="0"/>
                <a:ea typeface="Calibri" charset="0"/>
                <a:cs typeface="Calibri" charset="0"/>
              </a:rPr>
              <a:t>  du Ministère du Travail, de la Santé, des Solidarités et des Familles</a:t>
            </a:r>
          </a:p>
        </p:txBody>
      </p:sp>
      <p:sp>
        <p:nvSpPr>
          <p:cNvPr id="26" name="Rectangle 25">
            <a:extLst>
              <a:ext uri="{FF2B5EF4-FFF2-40B4-BE49-F238E27FC236}">
                <a16:creationId xmlns:a16="http://schemas.microsoft.com/office/drawing/2014/main" id="{371D908D-9C74-5647-84C0-5DD99EAAA48E}"/>
              </a:ext>
            </a:extLst>
          </p:cNvPr>
          <p:cNvSpPr/>
          <p:nvPr/>
        </p:nvSpPr>
        <p:spPr>
          <a:xfrm>
            <a:off x="193334" y="1337242"/>
            <a:ext cx="6894972" cy="137954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En cette période de grandes transitions (numérique, écologique, économique, etc.), le réseau des DARP de la DRIEETS/DDETS a pour mission </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d’accompagner individuellement les entreprises dans l’anticipation de leurs besoins en matière d’emploi et de compétences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et dans la </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sécurisation des parcours professionnels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de leurs salariés. Grâce à leur ancrage territorial fort,</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les DARP sont des interlocuteurs de terrain privilégiés, </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facilitant la mobilisation des outils et dispositifs adéquats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(PCRH, Transitions collectives, Apprentissage, Activité partielle, etc.)</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ainsi que </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la mise en réseau avec les acteurs de l’emploi de proximité</a:t>
            </a:r>
            <a:r>
              <a:rPr kumimoji="0" 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(France Travail, missions locales, Écoles de la 2</a:t>
            </a:r>
            <a:r>
              <a:rPr kumimoji="0" lang="fr-FR" sz="1100" b="0" i="0" u="none" strike="noStrike" kern="1200" cap="none" spc="0" normalizeH="0" baseline="30000" noProof="0" dirty="0">
                <a:ln>
                  <a:noFill/>
                </a:ln>
                <a:solidFill>
                  <a:schemeClr val="tx1"/>
                </a:solidFill>
                <a:effectLst/>
                <a:uLnTx/>
                <a:uFillTx/>
                <a:latin typeface="Corbel" panose="020B0503020204020204" pitchFamily="34" charset="0"/>
                <a:ea typeface="+mn-ea"/>
                <a:cs typeface="+mn-cs"/>
              </a:rPr>
              <a:t>ème</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 chance, opérateurs de compétences, chambres consulaires, etc.) </a:t>
            </a:r>
            <a:r>
              <a:rPr kumimoji="0" lang="fr-FR"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ou du développement économique</a:t>
            </a:r>
            <a:r>
              <a:rPr kumimoji="0" lang="fr-FR" sz="12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(service économique de l’Etat en région, CRP, etc.). </a:t>
            </a:r>
            <a:endParaRPr kumimoji="0" lang="fr-FR"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27" name="ZoneTexte 26">
            <a:extLst>
              <a:ext uri="{FF2B5EF4-FFF2-40B4-BE49-F238E27FC236}">
                <a16:creationId xmlns:a16="http://schemas.microsoft.com/office/drawing/2014/main" id="{695215A7-B740-1048-9C6F-BECA0D5727DA}"/>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33" name="ZoneTexte 32">
            <a:extLst>
              <a:ext uri="{FF2B5EF4-FFF2-40B4-BE49-F238E27FC236}">
                <a16:creationId xmlns:a16="http://schemas.microsoft.com/office/drawing/2014/main" id="{B51F7C9C-3246-0549-A723-0621F2F74C45}"/>
              </a:ext>
            </a:extLst>
          </p:cNvPr>
          <p:cNvSpPr txBox="1"/>
          <p:nvPr/>
        </p:nvSpPr>
        <p:spPr>
          <a:xfrm>
            <a:off x="3180428" y="3560781"/>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36" name="Image 35">
            <a:extLst>
              <a:ext uri="{FF2B5EF4-FFF2-40B4-BE49-F238E27FC236}">
                <a16:creationId xmlns:a16="http://schemas.microsoft.com/office/drawing/2014/main" id="{C74AAD6A-8E76-6248-AC5C-736FDA91988F}"/>
              </a:ext>
            </a:extLst>
          </p:cNvPr>
          <p:cNvPicPr>
            <a:picLocks noChangeAspect="1"/>
          </p:cNvPicPr>
          <p:nvPr/>
        </p:nvPicPr>
        <p:blipFill>
          <a:blip r:embed="rId5">
            <a:duotone>
              <a:schemeClr val="accent3">
                <a:shade val="45000"/>
                <a:satMod val="135000"/>
              </a:schemeClr>
              <a:prstClr val="white"/>
            </a:duotone>
          </a:blip>
          <a:stretch>
            <a:fillRect/>
          </a:stretch>
        </p:blipFill>
        <p:spPr>
          <a:xfrm>
            <a:off x="2994967" y="3336975"/>
            <a:ext cx="392727" cy="360000"/>
          </a:xfrm>
          <a:prstGeom prst="rect">
            <a:avLst/>
          </a:prstGeom>
        </p:spPr>
      </p:pic>
      <p:sp>
        <p:nvSpPr>
          <p:cNvPr id="19" name="Ellipse 18">
            <a:extLst>
              <a:ext uri="{FF2B5EF4-FFF2-40B4-BE49-F238E27FC236}">
                <a16:creationId xmlns:a16="http://schemas.microsoft.com/office/drawing/2014/main" id="{0D925AFC-B736-CF44-A554-597A2D114E21}"/>
              </a:ext>
            </a:extLst>
          </p:cNvPr>
          <p:cNvSpPr>
            <a:spLocks noChangeAspect="1"/>
          </p:cNvSpPr>
          <p:nvPr/>
        </p:nvSpPr>
        <p:spPr>
          <a:xfrm>
            <a:off x="3101235" y="3414002"/>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21" name="Ellipse 20">
            <a:extLst>
              <a:ext uri="{FF2B5EF4-FFF2-40B4-BE49-F238E27FC236}">
                <a16:creationId xmlns:a16="http://schemas.microsoft.com/office/drawing/2014/main" id="{F66073CE-DB39-8F49-8795-3714124D6476}"/>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35" name="Image 34">
            <a:extLst>
              <a:ext uri="{FF2B5EF4-FFF2-40B4-BE49-F238E27FC236}">
                <a16:creationId xmlns:a16="http://schemas.microsoft.com/office/drawing/2014/main" id="{E03441BC-BC97-FF4C-A4AB-680721485D99}"/>
              </a:ext>
            </a:extLst>
          </p:cNvPr>
          <p:cNvPicPr>
            <a:picLocks noChangeAspect="1"/>
          </p:cNvPicPr>
          <p:nvPr/>
        </p:nvPicPr>
        <p:blipFill>
          <a:blip r:embed="rId6">
            <a:duotone>
              <a:schemeClr val="accent3">
                <a:shade val="45000"/>
                <a:satMod val="135000"/>
              </a:schemeClr>
              <a:prstClr val="white"/>
            </a:duotone>
          </a:blip>
          <a:stretch>
            <a:fillRect/>
          </a:stretch>
        </p:blipFill>
        <p:spPr>
          <a:xfrm>
            <a:off x="2" y="770036"/>
            <a:ext cx="474934" cy="468000"/>
          </a:xfrm>
          <a:prstGeom prst="rect">
            <a:avLst/>
          </a:prstGeom>
        </p:spPr>
      </p:pic>
      <p:sp>
        <p:nvSpPr>
          <p:cNvPr id="38" name="Bouton d'action : Retour 37">
            <a:hlinkClick r:id="rId7" action="ppaction://hlinksldjump" tooltip="Retour Cartographie globale"/>
            <a:extLst>
              <a:ext uri="{FF2B5EF4-FFF2-40B4-BE49-F238E27FC236}">
                <a16:creationId xmlns:a16="http://schemas.microsoft.com/office/drawing/2014/main" id="{FDEC42CF-E104-4349-9E85-E7E02D712BE2}"/>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9" name="ZoneTexte 38">
            <a:extLst>
              <a:ext uri="{FF2B5EF4-FFF2-40B4-BE49-F238E27FC236}">
                <a16:creationId xmlns:a16="http://schemas.microsoft.com/office/drawing/2014/main" id="{228B188C-391D-624D-901A-0CA9A91D785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45" name="ZoneTexte 44">
            <a:extLst>
              <a:ext uri="{FF2B5EF4-FFF2-40B4-BE49-F238E27FC236}">
                <a16:creationId xmlns:a16="http://schemas.microsoft.com/office/drawing/2014/main" id="{CB9FE679-FCFD-234A-9AA6-4169F09A6436}"/>
              </a:ext>
            </a:extLst>
          </p:cNvPr>
          <p:cNvSpPr txBox="1"/>
          <p:nvPr/>
        </p:nvSpPr>
        <p:spPr>
          <a:xfrm>
            <a:off x="293869" y="2836712"/>
            <a:ext cx="2513890" cy="3785652"/>
          </a:xfrm>
          <a:prstGeom prst="rect">
            <a:avLst/>
          </a:prstGeom>
          <a:solidFill>
            <a:srgbClr val="895688">
              <a:alpha val="9804"/>
            </a:srgbClr>
          </a:solidFill>
          <a:ln>
            <a:noFill/>
            <a:prstDash val="sysDash"/>
          </a:ln>
        </p:spPr>
        <p:txBody>
          <a:bodyPr wrap="square" rtlCol="0">
            <a:spAutoFit/>
          </a:bodyPr>
          <a:lstStyle/>
          <a:p>
            <a:pPr marL="36000" algn="just">
              <a:buClr>
                <a:srgbClr val="895688"/>
              </a:buClr>
              <a:buSzPct val="120000"/>
            </a:pPr>
            <a:r>
              <a:rPr lang="fr-FR" sz="1200" b="1" dirty="0">
                <a:solidFill>
                  <a:srgbClr val="895688"/>
                </a:solidFill>
                <a:latin typeface="Century Gothic" panose="020B0502020202020204" pitchFamily="34" charset="0"/>
                <a:cs typeface="Calibri" charset="0"/>
              </a:rPr>
              <a:t>Pourquoi mobiliser un DARP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b="1" dirty="0">
                <a:latin typeface="Corbel" panose="020B0503020204020204" pitchFamily="34" charset="0"/>
                <a:cs typeface="Calibri" charset="0"/>
              </a:rPr>
              <a:t>Pour répondre à vos questions concernant les problématiques de développement  de votre entreprise :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dirty="0">
                <a:latin typeface="Corbel" panose="020B0503020204020204" pitchFamily="34" charset="0"/>
                <a:cs typeface="Calibri" charset="0"/>
              </a:rPr>
              <a:t>Comment accroitre mon activité ? Comment répondre à mon besoin d’investissement ? Comment identifier un appel à projet en cours sur mon secteur d’activité ?... </a:t>
            </a:r>
          </a:p>
          <a:p>
            <a:pPr marL="36000" algn="just">
              <a:buClr>
                <a:srgbClr val="895688"/>
              </a:buClr>
              <a:buSzPct val="120000"/>
            </a:pPr>
            <a:endParaRPr lang="fr-FR" sz="500" b="1" dirty="0">
              <a:latin typeface="Century Gothic" panose="020B0502020202020204" pitchFamily="34" charset="0"/>
              <a:cs typeface="Calibri" charset="0"/>
            </a:endParaRPr>
          </a:p>
          <a:p>
            <a:pPr marL="36000" algn="just">
              <a:buClr>
                <a:srgbClr val="895688"/>
              </a:buClr>
              <a:buSzPct val="120000"/>
            </a:pPr>
            <a:r>
              <a:rPr lang="fr-FR" sz="1100" b="1" dirty="0">
                <a:latin typeface="Corbel" panose="020B0503020204020204" pitchFamily="34" charset="0"/>
                <a:cs typeface="Calibri" charset="0"/>
              </a:rPr>
              <a:t>Pour être accompagné dans l’anticipation des évolutions emplois-compétences au sein de votre entreprise : </a:t>
            </a:r>
          </a:p>
          <a:p>
            <a:pPr marL="36000" algn="just">
              <a:buClr>
                <a:srgbClr val="895688"/>
              </a:buClr>
              <a:buSzPct val="120000"/>
            </a:pPr>
            <a:endParaRPr lang="fr-FR" sz="400" b="1" dirty="0">
              <a:latin typeface="Century Gothic" panose="020B0502020202020204" pitchFamily="34" charset="0"/>
              <a:cs typeface="Calibri" charset="0"/>
            </a:endParaRPr>
          </a:p>
          <a:p>
            <a:pPr marL="36000" algn="just">
              <a:buClr>
                <a:srgbClr val="895688"/>
              </a:buClr>
              <a:buSzPct val="120000"/>
            </a:pPr>
            <a:r>
              <a:rPr lang="fr-FR" sz="1100" dirty="0">
                <a:latin typeface="Corbel" panose="020B0503020204020204" pitchFamily="34" charset="0"/>
                <a:cs typeface="Calibri" charset="0"/>
              </a:rPr>
              <a:t>Réalisation de diagnostics RH/formation ; identification de solutions mobilisables parmi les dispositifs étatiques ou proposés par des partenaires externes ; suivi de l’entreprise dans la mise en œuvre des solutions proposées…</a:t>
            </a:r>
          </a:p>
        </p:txBody>
      </p:sp>
      <p:pic>
        <p:nvPicPr>
          <p:cNvPr id="47" name="Graphique 46" descr="Informations avec un remplissage uni">
            <a:extLst>
              <a:ext uri="{FF2B5EF4-FFF2-40B4-BE49-F238E27FC236}">
                <a16:creationId xmlns:a16="http://schemas.microsoft.com/office/drawing/2014/main" id="{6C29A497-0620-1F44-AC24-5D9F2541DF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44" y="2738063"/>
            <a:ext cx="424529" cy="424529"/>
          </a:xfrm>
          <a:prstGeom prst="rect">
            <a:avLst/>
          </a:prstGeom>
        </p:spPr>
      </p:pic>
      <p:cxnSp>
        <p:nvCxnSpPr>
          <p:cNvPr id="28" name="Connecteur droit 27">
            <a:extLst>
              <a:ext uri="{FF2B5EF4-FFF2-40B4-BE49-F238E27FC236}">
                <a16:creationId xmlns:a16="http://schemas.microsoft.com/office/drawing/2014/main" id="{9D636EA6-12D0-9247-B2AD-7CEB4D9BE7A0}"/>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id="{CE0FECF7-066A-66F9-3B41-48EB14C6595F}"/>
              </a:ext>
            </a:extLst>
          </p:cNvPr>
          <p:cNvSpPr txBox="1"/>
          <p:nvPr/>
        </p:nvSpPr>
        <p:spPr>
          <a:xfrm>
            <a:off x="4587697" y="5606257"/>
            <a:ext cx="2248925"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ea typeface="Calibri" charset="0"/>
                <a:cs typeface="Calibri" charset="0"/>
              </a:rPr>
              <a:t>Bon à savoir</a:t>
            </a:r>
          </a:p>
        </p:txBody>
      </p:sp>
      <p:pic>
        <p:nvPicPr>
          <p:cNvPr id="5" name="Image 4">
            <a:extLst>
              <a:ext uri="{FF2B5EF4-FFF2-40B4-BE49-F238E27FC236}">
                <a16:creationId xmlns:a16="http://schemas.microsoft.com/office/drawing/2014/main" id="{DEF7EFC7-CD36-F549-A7CA-C74B7D83FA49}"/>
              </a:ext>
            </a:extLst>
          </p:cNvPr>
          <p:cNvPicPr>
            <a:picLocks noChangeAspect="1"/>
          </p:cNvPicPr>
          <p:nvPr/>
        </p:nvPicPr>
        <p:blipFill>
          <a:blip r:embed="rId10">
            <a:duotone>
              <a:schemeClr val="accent3">
                <a:shade val="45000"/>
                <a:satMod val="135000"/>
              </a:schemeClr>
              <a:prstClr val="white"/>
            </a:duotone>
          </a:blip>
          <a:stretch>
            <a:fillRect/>
          </a:stretch>
        </p:blipFill>
        <p:spPr>
          <a:xfrm>
            <a:off x="6693758" y="5415730"/>
            <a:ext cx="394548" cy="360000"/>
          </a:xfrm>
          <a:prstGeom prst="rect">
            <a:avLst/>
          </a:prstGeom>
        </p:spPr>
      </p:pic>
      <p:sp>
        <p:nvSpPr>
          <p:cNvPr id="6" name="Ellipse 5">
            <a:extLst>
              <a:ext uri="{FF2B5EF4-FFF2-40B4-BE49-F238E27FC236}">
                <a16:creationId xmlns:a16="http://schemas.microsoft.com/office/drawing/2014/main" id="{C152E605-CA73-75A6-BB52-299618EAB9B2}"/>
              </a:ext>
            </a:extLst>
          </p:cNvPr>
          <p:cNvSpPr>
            <a:spLocks noChangeAspect="1"/>
          </p:cNvSpPr>
          <p:nvPr/>
        </p:nvSpPr>
        <p:spPr>
          <a:xfrm>
            <a:off x="6401678" y="5502626"/>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7" name="ZoneTexte 6">
            <a:extLst>
              <a:ext uri="{FF2B5EF4-FFF2-40B4-BE49-F238E27FC236}">
                <a16:creationId xmlns:a16="http://schemas.microsoft.com/office/drawing/2014/main" id="{50A1E687-130E-77F9-FF8B-16F28159D9FA}"/>
              </a:ext>
            </a:extLst>
          </p:cNvPr>
          <p:cNvSpPr txBox="1"/>
          <p:nvPr/>
        </p:nvSpPr>
        <p:spPr>
          <a:xfrm>
            <a:off x="4146538" y="2828063"/>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8" name="Ellipse 7">
            <a:extLst>
              <a:ext uri="{FF2B5EF4-FFF2-40B4-BE49-F238E27FC236}">
                <a16:creationId xmlns:a16="http://schemas.microsoft.com/office/drawing/2014/main" id="{FE500B3A-CB23-3C33-4D01-E049A358D6BC}"/>
              </a:ext>
            </a:extLst>
          </p:cNvPr>
          <p:cNvSpPr>
            <a:spLocks noChangeAspect="1"/>
          </p:cNvSpPr>
          <p:nvPr/>
        </p:nvSpPr>
        <p:spPr>
          <a:xfrm>
            <a:off x="6270439" y="27024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9" name="Image 8">
            <a:extLst>
              <a:ext uri="{FF2B5EF4-FFF2-40B4-BE49-F238E27FC236}">
                <a16:creationId xmlns:a16="http://schemas.microsoft.com/office/drawing/2014/main" id="{D049EC57-E5D1-87FE-B0C2-6EAEE120290F}"/>
              </a:ext>
            </a:extLst>
          </p:cNvPr>
          <p:cNvPicPr>
            <a:picLocks noChangeAspect="1"/>
          </p:cNvPicPr>
          <p:nvPr/>
        </p:nvPicPr>
        <p:blipFill>
          <a:blip r:embed="rId11">
            <a:duotone>
              <a:schemeClr val="accent3">
                <a:shade val="45000"/>
                <a:satMod val="135000"/>
              </a:schemeClr>
              <a:prstClr val="white"/>
            </a:duotone>
          </a:blip>
          <a:stretch>
            <a:fillRect/>
          </a:stretch>
        </p:blipFill>
        <p:spPr>
          <a:xfrm>
            <a:off x="6685218" y="2654882"/>
            <a:ext cx="406675" cy="432000"/>
          </a:xfrm>
          <a:prstGeom prst="rect">
            <a:avLst/>
          </a:prstGeom>
        </p:spPr>
      </p:pic>
      <p:sp>
        <p:nvSpPr>
          <p:cNvPr id="13" name="Rectangle 12">
            <a:extLst>
              <a:ext uri="{FF2B5EF4-FFF2-40B4-BE49-F238E27FC236}">
                <a16:creationId xmlns:a16="http://schemas.microsoft.com/office/drawing/2014/main" id="{8EBDBDD4-9A5C-566E-9EF6-8B04C38B44CA}"/>
              </a:ext>
            </a:extLst>
          </p:cNvPr>
          <p:cNvSpPr/>
          <p:nvPr/>
        </p:nvSpPr>
        <p:spPr>
          <a:xfrm>
            <a:off x="3715542" y="3059654"/>
            <a:ext cx="3238339"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buClr>
                <a:schemeClr val="accent3"/>
              </a:buClr>
            </a:pPr>
            <a:r>
              <a:rPr lang="fr-FR" sz="1200" b="1" dirty="0">
                <a:solidFill>
                  <a:schemeClr val="tx1"/>
                </a:solidFill>
                <a:latin typeface="Corbel" panose="020B0503020204020204" pitchFamily="34" charset="0"/>
              </a:rPr>
              <a:t>Toute entreprise </a:t>
            </a:r>
            <a:r>
              <a:rPr lang="fr-FR" sz="1100" dirty="0">
                <a:solidFill>
                  <a:schemeClr val="tx1"/>
                </a:solidFill>
                <a:latin typeface="Corbel" panose="020B0503020204020204" pitchFamily="34" charset="0"/>
              </a:rPr>
              <a:t>qui a des besoins en évolution des emplois et compétences de ses salariés</a:t>
            </a:r>
            <a:endParaRPr lang="fr-FR" sz="1200" i="1" dirty="0">
              <a:solidFill>
                <a:schemeClr val="tx1"/>
              </a:solidFill>
              <a:latin typeface="Corbel" panose="020B0503020204020204" pitchFamily="34" charset="0"/>
            </a:endParaRPr>
          </a:p>
        </p:txBody>
      </p:sp>
      <p:sp>
        <p:nvSpPr>
          <p:cNvPr id="32" name="Rectangle 31">
            <a:extLst>
              <a:ext uri="{FF2B5EF4-FFF2-40B4-BE49-F238E27FC236}">
                <a16:creationId xmlns:a16="http://schemas.microsoft.com/office/drawing/2014/main" id="{7FFF1633-4AEF-6B4C-9AC4-42A8649DF278}"/>
              </a:ext>
            </a:extLst>
          </p:cNvPr>
          <p:cNvSpPr/>
          <p:nvPr/>
        </p:nvSpPr>
        <p:spPr>
          <a:xfrm>
            <a:off x="2807759" y="3822228"/>
            <a:ext cx="4296254" cy="181918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L’entreprise </a:t>
            </a:r>
            <a:r>
              <a:rPr lang="fr-FR" sz="1100" b="1" dirty="0">
                <a:solidFill>
                  <a:schemeClr val="tx1"/>
                </a:solidFill>
                <a:latin typeface="Corbel" panose="020B0503020204020204" pitchFamily="34" charset="0"/>
                <a:ea typeface="Calibri" charset="0"/>
                <a:cs typeface="Calibri" charset="0"/>
              </a:rPr>
              <a:t>faisant face à des mutations </a:t>
            </a:r>
            <a:r>
              <a:rPr lang="fr-FR" sz="1100" dirty="0">
                <a:solidFill>
                  <a:schemeClr val="tx1"/>
                </a:solidFill>
                <a:latin typeface="Corbel" panose="020B0503020204020204" pitchFamily="34" charset="0"/>
                <a:ea typeface="Calibri" charset="0"/>
                <a:cs typeface="Calibri" charset="0"/>
              </a:rPr>
              <a:t>économiques  ou </a:t>
            </a:r>
            <a:r>
              <a:rPr lang="fr-FR" sz="1100" b="1" dirty="0">
                <a:solidFill>
                  <a:schemeClr val="tx1"/>
                </a:solidFill>
                <a:latin typeface="Corbel" panose="020B0503020204020204" pitchFamily="34" charset="0"/>
                <a:ea typeface="Calibri" charset="0"/>
                <a:cs typeface="Calibri" charset="0"/>
              </a:rPr>
              <a:t>une évolution de son activité (développement ou contraction) </a:t>
            </a:r>
            <a:r>
              <a:rPr lang="fr-FR" sz="1100" dirty="0">
                <a:solidFill>
                  <a:schemeClr val="tx1"/>
                </a:solidFill>
                <a:latin typeface="Corbel" panose="020B0503020204020204" pitchFamily="34" charset="0"/>
                <a:ea typeface="Calibri" charset="0"/>
                <a:cs typeface="Calibri" charset="0"/>
              </a:rPr>
              <a:t>peut se rapprocher de son DARP départemental en vue d’un accompagnement.</a:t>
            </a:r>
          </a:p>
          <a:p>
            <a:pPr marL="171450" indent="-171450" algn="just">
              <a:buClr>
                <a:srgbClr val="895688"/>
              </a:buClr>
              <a:buFont typeface="Arial" panose="020B0604020202020204" pitchFamily="34" charset="0"/>
              <a:buChar char="•"/>
            </a:pPr>
            <a:endParaRPr lang="fr-FR" sz="400"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Un </a:t>
            </a:r>
            <a:r>
              <a:rPr lang="fr-FR" sz="1100" b="1" dirty="0">
                <a:solidFill>
                  <a:schemeClr val="tx1"/>
                </a:solidFill>
                <a:latin typeface="Corbel" panose="020B0503020204020204" pitchFamily="34" charset="0"/>
                <a:ea typeface="Calibri" charset="0"/>
                <a:cs typeface="Calibri" charset="0"/>
              </a:rPr>
              <a:t>accompagnement adapté et personnalisé </a:t>
            </a:r>
            <a:r>
              <a:rPr lang="fr-FR" sz="1100" dirty="0">
                <a:solidFill>
                  <a:schemeClr val="tx1"/>
                </a:solidFill>
                <a:latin typeface="Corbel" panose="020B0503020204020204" pitchFamily="34" charset="0"/>
                <a:ea typeface="Calibri" charset="0"/>
                <a:cs typeface="Calibri" charset="0"/>
              </a:rPr>
              <a:t>est délivré par le DARP.</a:t>
            </a:r>
          </a:p>
          <a:p>
            <a:pPr algn="just">
              <a:buClr>
                <a:srgbClr val="895688"/>
              </a:buClr>
            </a:pPr>
            <a:endParaRPr lang="fr-FR" sz="400"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Cet accompagnement peut être </a:t>
            </a:r>
            <a:r>
              <a:rPr lang="fr-FR" sz="1100" b="1" dirty="0">
                <a:solidFill>
                  <a:schemeClr val="tx1"/>
                </a:solidFill>
                <a:latin typeface="Corbel" panose="020B0503020204020204" pitchFamily="34" charset="0"/>
                <a:ea typeface="Calibri" charset="0"/>
                <a:cs typeface="Calibri" charset="0"/>
              </a:rPr>
              <a:t>ponctuel </a:t>
            </a:r>
            <a:r>
              <a:rPr lang="fr-FR" sz="1100" dirty="0">
                <a:solidFill>
                  <a:schemeClr val="tx1"/>
                </a:solidFill>
                <a:latin typeface="Corbel" panose="020B0503020204020204" pitchFamily="34" charset="0"/>
                <a:ea typeface="Calibri" charset="0"/>
                <a:cs typeface="Calibri" charset="0"/>
              </a:rPr>
              <a:t>ou</a:t>
            </a:r>
            <a:r>
              <a:rPr lang="fr-FR" sz="1100" b="1" dirty="0">
                <a:solidFill>
                  <a:schemeClr val="tx1"/>
                </a:solidFill>
                <a:latin typeface="Corbel" panose="020B0503020204020204" pitchFamily="34" charset="0"/>
                <a:ea typeface="Calibri" charset="0"/>
                <a:cs typeface="Calibri" charset="0"/>
              </a:rPr>
              <a:t> de plus long terme.</a:t>
            </a:r>
          </a:p>
          <a:p>
            <a:pPr algn="just">
              <a:buClr>
                <a:srgbClr val="895688"/>
              </a:buClr>
            </a:pPr>
            <a:endParaRPr lang="fr-FR" sz="400" b="1" dirty="0">
              <a:solidFill>
                <a:schemeClr val="tx1"/>
              </a:solidFill>
              <a:latin typeface="Corbel" panose="020B0503020204020204" pitchFamily="34" charset="0"/>
              <a:ea typeface="Calibri" charset="0"/>
              <a:cs typeface="Calibri" charset="0"/>
            </a:endParaRPr>
          </a:p>
          <a:p>
            <a:pPr marL="171450" indent="-171450" algn="just">
              <a:buClr>
                <a:srgbClr val="895688"/>
              </a:buClr>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Les DARP sont mobiles sur l’ensemble du territoire départemental permettant un </a:t>
            </a:r>
            <a:r>
              <a:rPr lang="fr-FR" sz="1100" b="1" dirty="0">
                <a:solidFill>
                  <a:schemeClr val="tx1"/>
                </a:solidFill>
                <a:latin typeface="Corbel" panose="020B0503020204020204" pitchFamily="34" charset="0"/>
                <a:ea typeface="Calibri" charset="0"/>
                <a:cs typeface="Calibri" charset="0"/>
              </a:rPr>
              <a:t>accompagnement in situ des entreprises.</a:t>
            </a:r>
          </a:p>
        </p:txBody>
      </p:sp>
      <p:sp>
        <p:nvSpPr>
          <p:cNvPr id="2" name="Rectangle 1">
            <a:extLst>
              <a:ext uri="{FF2B5EF4-FFF2-40B4-BE49-F238E27FC236}">
                <a16:creationId xmlns:a16="http://schemas.microsoft.com/office/drawing/2014/main" id="{05DB8BAE-2B2D-D358-759E-47DC607C5ACD}"/>
              </a:ext>
            </a:extLst>
          </p:cNvPr>
          <p:cNvSpPr/>
          <p:nvPr/>
        </p:nvSpPr>
        <p:spPr>
          <a:xfrm>
            <a:off x="3198835" y="5883700"/>
            <a:ext cx="3682859" cy="738664"/>
          </a:xfrm>
          <a:prstGeom prst="rect">
            <a:avLst/>
          </a:prstGeom>
        </p:spPr>
        <p:txBody>
          <a:bodyPr wrap="square">
            <a:spAutoFit/>
          </a:bodyPr>
          <a:lstStyle/>
          <a:p>
            <a:pPr marL="36000" algn="just">
              <a:buClr>
                <a:srgbClr val="895688"/>
              </a:buClr>
              <a:buSzPct val="120000"/>
            </a:pPr>
            <a:r>
              <a:rPr lang="fr-FR" sz="1100" dirty="0">
                <a:latin typeface="Corbel" panose="020B0503020204020204" pitchFamily="34" charset="0"/>
                <a:ea typeface="Calibri" charset="0"/>
                <a:cs typeface="Calibri" charset="0"/>
              </a:rPr>
              <a:t>Les DARP </a:t>
            </a:r>
            <a:r>
              <a:rPr lang="fr-FR" sz="1100" b="1" dirty="0">
                <a:latin typeface="Corbel" panose="020B0503020204020204" pitchFamily="34" charset="0"/>
                <a:ea typeface="Calibri" charset="0"/>
                <a:cs typeface="Calibri" charset="0"/>
              </a:rPr>
              <a:t>accompagnent également les transitions professionnelles </a:t>
            </a:r>
            <a:r>
              <a:rPr lang="fr-FR" sz="1100" dirty="0">
                <a:latin typeface="Corbel" panose="020B0503020204020204" pitchFamily="34" charset="0"/>
                <a:ea typeface="Calibri" charset="0"/>
                <a:cs typeface="Calibri" charset="0"/>
              </a:rPr>
              <a:t>sur les territoires : </a:t>
            </a:r>
            <a:r>
              <a:rPr lang="fr-FR" sz="1000" i="1" dirty="0">
                <a:solidFill>
                  <a:schemeClr val="tx1">
                    <a:lumMod val="50000"/>
                    <a:lumOff val="50000"/>
                  </a:schemeClr>
                </a:solidFill>
                <a:latin typeface="Corbel" panose="020B0503020204020204" pitchFamily="34" charset="0"/>
                <a:ea typeface="Calibri" charset="0"/>
                <a:cs typeface="Calibri" charset="0"/>
              </a:rPr>
              <a:t>organisation du dialogue territorial, promotion des dispositifs, animation des plateformes territoriales d’appui aux transitions professionnelles, etc.</a:t>
            </a:r>
            <a:endParaRPr lang="fr-FR" sz="800" i="1" dirty="0">
              <a:solidFill>
                <a:schemeClr val="tx1">
                  <a:lumMod val="50000"/>
                  <a:lumOff val="50000"/>
                </a:schemeClr>
              </a:solidFill>
              <a:latin typeface="Corbel" panose="020B0503020204020204" pitchFamily="34" charset="0"/>
              <a:ea typeface="Calibri" charset="0"/>
              <a:cs typeface="Calibri" charset="0"/>
            </a:endParaRPr>
          </a:p>
        </p:txBody>
      </p:sp>
    </p:spTree>
    <p:extLst>
      <p:ext uri="{BB962C8B-B14F-4D97-AF65-F5344CB8AC3E}">
        <p14:creationId xmlns:p14="http://schemas.microsoft.com/office/powerpoint/2010/main" val="180099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3" y="71353"/>
            <a:ext cx="5675622" cy="736692"/>
          </a:xfrm>
        </p:spPr>
        <p:txBody>
          <a:bodyPr>
            <a:normAutofit/>
          </a:bodyPr>
          <a:lstStyle/>
          <a:p>
            <a:r>
              <a:rPr lang="fr-FR" sz="1800" b="0" dirty="0">
                <a:solidFill>
                  <a:schemeClr val="accent4"/>
                </a:solidFill>
                <a:latin typeface="Century Gothic" panose="020B0502020202020204" pitchFamily="34" charset="0"/>
              </a:rPr>
              <a:t>Prestations de Conseil en Ressources Humaines (PCRH)</a:t>
            </a:r>
          </a:p>
        </p:txBody>
      </p:sp>
      <p:sp>
        <p:nvSpPr>
          <p:cNvPr id="26" name="Rectangle 25">
            <a:extLst>
              <a:ext uri="{FF2B5EF4-FFF2-40B4-BE49-F238E27FC236}">
                <a16:creationId xmlns:a16="http://schemas.microsoft.com/office/drawing/2014/main" id="{371D908D-9C74-5647-84C0-5DD99EAAA48E}"/>
              </a:ext>
            </a:extLst>
          </p:cNvPr>
          <p:cNvSpPr/>
          <p:nvPr/>
        </p:nvSpPr>
        <p:spPr>
          <a:xfrm>
            <a:off x="193333" y="1402559"/>
            <a:ext cx="6894000" cy="70772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chemeClr val="tx1"/>
                </a:solidFill>
                <a:latin typeface="Corbel" panose="020B0503020204020204" pitchFamily="34" charset="0"/>
              </a:rPr>
              <a:t>La prestation de conseil en ressources humaines (PCRH) </a:t>
            </a:r>
            <a:r>
              <a:rPr lang="fr-FR" sz="1100" dirty="0">
                <a:solidFill>
                  <a:schemeClr val="tx1"/>
                </a:solidFill>
                <a:latin typeface="Corbel" panose="020B0503020204020204" pitchFamily="34" charset="0"/>
              </a:rPr>
              <a:t>permet à l'entreprise, ou à un collectif d'entreprises, de </a:t>
            </a:r>
            <a:r>
              <a:rPr lang="fr-FR" sz="1200" b="1" dirty="0">
                <a:solidFill>
                  <a:schemeClr val="tx1"/>
                </a:solidFill>
                <a:latin typeface="Corbel" panose="020B0503020204020204" pitchFamily="34" charset="0"/>
              </a:rPr>
              <a:t>bénéficier d'un accompagnement en ressources humaines réalisé par un prestataire et cofinancé par l'Etat. </a:t>
            </a:r>
            <a:endParaRPr lang="fr-FR" sz="900" dirty="0">
              <a:solidFill>
                <a:schemeClr val="tx1"/>
              </a:solidFill>
              <a:latin typeface="Corbel" panose="020B0503020204020204" pitchFamily="34" charset="0"/>
            </a:endParaRPr>
          </a:p>
        </p:txBody>
      </p:sp>
      <p:sp>
        <p:nvSpPr>
          <p:cNvPr id="28" name="Rectangle 27">
            <a:extLst>
              <a:ext uri="{FF2B5EF4-FFF2-40B4-BE49-F238E27FC236}">
                <a16:creationId xmlns:a16="http://schemas.microsoft.com/office/drawing/2014/main" id="{3C11594A-0F7C-BE43-90DA-CD60B72DBC27}"/>
              </a:ext>
            </a:extLst>
          </p:cNvPr>
          <p:cNvSpPr/>
          <p:nvPr/>
        </p:nvSpPr>
        <p:spPr>
          <a:xfrm>
            <a:off x="314686" y="2225184"/>
            <a:ext cx="1980417" cy="2531206"/>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fr-FR" sz="1200" dirty="0">
                <a:solidFill>
                  <a:schemeClr val="tx1"/>
                </a:solidFill>
                <a:latin typeface="Corbel" panose="020B0503020204020204" pitchFamily="34" charset="0"/>
                <a:ea typeface="Calibri" charset="0"/>
                <a:cs typeface="Calibri" charset="0"/>
              </a:rPr>
              <a:t>La prise en charge peut être gratuite pour l’entreprise dans la limite d’un certain plafond :</a:t>
            </a:r>
            <a:endParaRPr lang="fr-FR" sz="1200" i="1" dirty="0">
              <a:solidFill>
                <a:schemeClr val="tx1"/>
              </a:solidFill>
              <a:latin typeface="Corbel" panose="020B0503020204020204" pitchFamily="34" charset="0"/>
              <a:ea typeface="Calibri" charset="0"/>
              <a:cs typeface="Calibri" charset="0"/>
            </a:endParaRPr>
          </a:p>
          <a:p>
            <a:pPr marL="177750" indent="-177750" algn="just">
              <a:buClr>
                <a:srgbClr val="895688"/>
              </a:buClr>
              <a:buFont typeface="Arial" panose="020B0604020202020204" pitchFamily="34" charset="0"/>
              <a:buChar char="•"/>
            </a:pPr>
            <a:r>
              <a:rPr lang="fr-FR" sz="1200" dirty="0">
                <a:solidFill>
                  <a:schemeClr val="tx1"/>
                </a:solidFill>
                <a:latin typeface="Corbel" panose="020B0503020204020204" pitchFamily="34" charset="0"/>
                <a:cs typeface="Calibri" charset="0"/>
              </a:rPr>
              <a:t>Prise en charge de l’État :  </a:t>
            </a:r>
          </a:p>
          <a:p>
            <a:pPr marL="172800" algn="just">
              <a:spcAft>
                <a:spcPts val="600"/>
              </a:spcAft>
              <a:buClr>
                <a:srgbClr val="895688"/>
              </a:buClr>
            </a:pPr>
            <a:r>
              <a:rPr lang="fr-FR" sz="1200" b="1" i="1" dirty="0">
                <a:solidFill>
                  <a:schemeClr val="tx1"/>
                </a:solidFill>
                <a:latin typeface="Corbel" panose="020B0503020204020204" pitchFamily="34" charset="0"/>
                <a:ea typeface="Calibri" charset="0"/>
                <a:cs typeface="Calibri" charset="0"/>
              </a:rPr>
              <a:t>15 000 € HT </a:t>
            </a:r>
            <a:r>
              <a:rPr lang="fr-FR" sz="1200" dirty="0">
                <a:solidFill>
                  <a:schemeClr val="tx1"/>
                </a:solidFill>
                <a:latin typeface="Corbel" panose="020B0503020204020204" pitchFamily="34" charset="0"/>
                <a:ea typeface="Calibri" charset="0"/>
                <a:cs typeface="Calibri" charset="0"/>
              </a:rPr>
              <a:t>maximum, </a:t>
            </a:r>
            <a:endParaRPr lang="fr-FR" sz="1200" b="1" i="1" dirty="0">
              <a:solidFill>
                <a:schemeClr val="tx1"/>
              </a:solidFill>
              <a:latin typeface="Corbel" panose="020B0503020204020204" pitchFamily="34" charset="0"/>
              <a:ea typeface="Calibri" charset="0"/>
              <a:cs typeface="Calibri" charset="0"/>
            </a:endParaRPr>
          </a:p>
          <a:p>
            <a:pPr algn="just">
              <a:spcAft>
                <a:spcPts val="600"/>
              </a:spcAft>
              <a:buClr>
                <a:srgbClr val="895688"/>
              </a:buClr>
            </a:pPr>
            <a:r>
              <a:rPr lang="fr-FR" sz="1200" i="1" dirty="0">
                <a:solidFill>
                  <a:schemeClr val="tx1"/>
                </a:solidFill>
                <a:latin typeface="Corbel" panose="020B0503020204020204" pitchFamily="34" charset="0"/>
                <a:cs typeface="Calibri" charset="0"/>
              </a:rPr>
              <a:t>À ce montant, peut s’ajouter un</a:t>
            </a:r>
            <a:r>
              <a:rPr lang="fr-FR" sz="1200" b="1" i="1" dirty="0">
                <a:solidFill>
                  <a:schemeClr val="tx1"/>
                </a:solidFill>
                <a:latin typeface="Corbel" panose="020B0503020204020204" pitchFamily="34" charset="0"/>
                <a:ea typeface="Calibri" charset="0"/>
                <a:cs typeface="Calibri" charset="0"/>
              </a:rPr>
              <a:t> </a:t>
            </a:r>
            <a:r>
              <a:rPr lang="fr-FR" sz="1200" i="1" dirty="0">
                <a:solidFill>
                  <a:schemeClr val="tx1"/>
                </a:solidFill>
                <a:latin typeface="Corbel" panose="020B0503020204020204" pitchFamily="34" charset="0"/>
                <a:ea typeface="Calibri" charset="0"/>
                <a:cs typeface="Calibri" charset="0"/>
              </a:rPr>
              <a:t>cofinancement de l'OPCO.</a:t>
            </a:r>
          </a:p>
          <a:p>
            <a:pPr algn="just"/>
            <a:r>
              <a:rPr lang="fr-FR" sz="1200" b="1" i="1" dirty="0">
                <a:solidFill>
                  <a:schemeClr val="tx1"/>
                </a:solidFill>
                <a:latin typeface="Corbel" panose="020B0503020204020204" pitchFamily="34" charset="0"/>
                <a:ea typeface="Calibri" charset="0"/>
                <a:cs typeface="Calibri" charset="0"/>
              </a:rPr>
              <a:t>Le reste à charge est donc très faible (voire nul) pour les entreprises</a:t>
            </a:r>
            <a:r>
              <a:rPr lang="fr-FR" sz="1200" i="1" dirty="0">
                <a:solidFill>
                  <a:schemeClr val="tx1"/>
                </a:solidFill>
                <a:latin typeface="Corbel" panose="020B0503020204020204" pitchFamily="34" charset="0"/>
                <a:ea typeface="Calibri" charset="0"/>
                <a:cs typeface="Calibri" charset="0"/>
              </a:rPr>
              <a:t>.</a:t>
            </a:r>
            <a:endParaRPr lang="fr-FR" sz="1200" dirty="0">
              <a:solidFill>
                <a:schemeClr val="tx1"/>
              </a:solidFill>
              <a:latin typeface="Corbel" panose="020B0503020204020204" pitchFamily="34" charset="0"/>
              <a:ea typeface="Calibri" charset="0"/>
              <a:cs typeface="Calibri" charset="0"/>
            </a:endParaRPr>
          </a:p>
        </p:txBody>
      </p:sp>
      <p:sp>
        <p:nvSpPr>
          <p:cNvPr id="29" name="ZoneTexte 28">
            <a:extLst>
              <a:ext uri="{FF2B5EF4-FFF2-40B4-BE49-F238E27FC236}">
                <a16:creationId xmlns:a16="http://schemas.microsoft.com/office/drawing/2014/main" id="{468EFE11-EBB0-A849-9FED-EBC00362807F}"/>
              </a:ext>
            </a:extLst>
          </p:cNvPr>
          <p:cNvSpPr txBox="1"/>
          <p:nvPr/>
        </p:nvSpPr>
        <p:spPr>
          <a:xfrm>
            <a:off x="390226" y="204800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30" name="Rectangle 29">
            <a:extLst>
              <a:ext uri="{FF2B5EF4-FFF2-40B4-BE49-F238E27FC236}">
                <a16:creationId xmlns:a16="http://schemas.microsoft.com/office/drawing/2014/main" id="{2FE7FAA0-A114-9249-BADA-47124768E2A6}"/>
              </a:ext>
            </a:extLst>
          </p:cNvPr>
          <p:cNvSpPr/>
          <p:nvPr/>
        </p:nvSpPr>
        <p:spPr>
          <a:xfrm>
            <a:off x="3013788" y="2317345"/>
            <a:ext cx="4052627" cy="106772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400"/>
              </a:spcAft>
            </a:pPr>
            <a:r>
              <a:rPr lang="fr-FR" sz="1200" b="1" dirty="0">
                <a:solidFill>
                  <a:schemeClr val="tx1"/>
                </a:solidFill>
                <a:latin typeface="Corbel" panose="020B0503020204020204" pitchFamily="34" charset="0"/>
              </a:rPr>
              <a:t>Toute entreprise de moins de 250 salariés, </a:t>
            </a:r>
            <a:r>
              <a:rPr lang="fr-FR" sz="1100" dirty="0">
                <a:solidFill>
                  <a:schemeClr val="tx1"/>
                </a:solidFill>
                <a:latin typeface="Corbel" panose="020B0503020204020204" pitchFamily="34" charset="0"/>
              </a:rPr>
              <a:t>n'appartenant pas à un groupe de plus de 250 salariés</a:t>
            </a:r>
          </a:p>
          <a:p>
            <a:pPr algn="r"/>
            <a:r>
              <a:rPr lang="fr-FR" sz="1000" i="1" dirty="0">
                <a:solidFill>
                  <a:schemeClr val="tx1"/>
                </a:solidFill>
                <a:latin typeface="Corbel" panose="020B0503020204020204" pitchFamily="34" charset="0"/>
              </a:rPr>
              <a:t>La priorité est donnée aux PME de moins de 50 salariés et aux TPE de moins de 10 salariés, non dotées d'un service RH</a:t>
            </a:r>
            <a:r>
              <a:rPr lang="fr-FR" sz="1000" dirty="0">
                <a:solidFill>
                  <a:schemeClr val="tx1"/>
                </a:solidFill>
                <a:latin typeface="Corbel" panose="020B0503020204020204" pitchFamily="34" charset="0"/>
              </a:rPr>
              <a:t>. </a:t>
            </a:r>
          </a:p>
        </p:txBody>
      </p:sp>
      <p:sp>
        <p:nvSpPr>
          <p:cNvPr id="19" name="Rectangle 18">
            <a:extLst>
              <a:ext uri="{FF2B5EF4-FFF2-40B4-BE49-F238E27FC236}">
                <a16:creationId xmlns:a16="http://schemas.microsoft.com/office/drawing/2014/main" id="{71300DA0-A64C-1A4B-9335-E306C492867F}"/>
              </a:ext>
            </a:extLst>
          </p:cNvPr>
          <p:cNvSpPr/>
          <p:nvPr/>
        </p:nvSpPr>
        <p:spPr>
          <a:xfrm>
            <a:off x="314686" y="4819848"/>
            <a:ext cx="6696017" cy="163371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L’accompagnement proposé </a:t>
            </a:r>
            <a:r>
              <a:rPr lang="fr-FR" sz="1200" b="1" dirty="0">
                <a:solidFill>
                  <a:schemeClr val="tx1"/>
                </a:solidFill>
                <a:latin typeface="Corbel" panose="020B0503020204020204" pitchFamily="34" charset="0"/>
                <a:ea typeface="Calibri" charset="0"/>
                <a:cs typeface="Calibri" charset="0"/>
              </a:rPr>
              <a:t>s’adapte aux besoins des entreprises </a:t>
            </a:r>
            <a:r>
              <a:rPr lang="fr-FR" sz="1100" b="1" dirty="0">
                <a:solidFill>
                  <a:schemeClr val="tx1"/>
                </a:solidFill>
                <a:latin typeface="Corbel" panose="020B0503020204020204" pitchFamily="34" charset="0"/>
                <a:ea typeface="Calibri" charset="0"/>
                <a:cs typeface="Calibri" charset="0"/>
              </a:rPr>
              <a:t>: </a:t>
            </a:r>
            <a:r>
              <a:rPr lang="fr-FR" sz="1200" b="1" dirty="0">
                <a:solidFill>
                  <a:schemeClr val="tx1"/>
                </a:solidFill>
                <a:latin typeface="Corbel" panose="020B0503020204020204" pitchFamily="34" charset="0"/>
                <a:ea typeface="Calibri" charset="0"/>
                <a:cs typeface="Calibri" charset="0"/>
              </a:rPr>
              <a:t>prestation courte (1 à 10 jours d’intervention)</a:t>
            </a:r>
            <a:r>
              <a:rPr lang="fr-FR" sz="1100" dirty="0">
                <a:solidFill>
                  <a:schemeClr val="tx1"/>
                </a:solidFill>
                <a:latin typeface="Corbel" panose="020B0503020204020204" pitchFamily="34" charset="0"/>
                <a:ea typeface="Calibri" charset="0"/>
                <a:cs typeface="Calibri" charset="0"/>
              </a:rPr>
              <a:t> ou plus </a:t>
            </a:r>
            <a:r>
              <a:rPr lang="fr-FR" sz="1200" b="1" dirty="0">
                <a:solidFill>
                  <a:schemeClr val="tx1"/>
                </a:solidFill>
                <a:latin typeface="Corbel" panose="020B0503020204020204" pitchFamily="34" charset="0"/>
                <a:ea typeface="Calibri" charset="0"/>
                <a:cs typeface="Calibri" charset="0"/>
              </a:rPr>
              <a:t>longue (10 à 20 jours)</a:t>
            </a:r>
            <a:r>
              <a:rPr lang="fr-FR" sz="1200" dirty="0">
                <a:solidFill>
                  <a:schemeClr val="tx1"/>
                </a:solidFill>
                <a:latin typeface="Corbel" panose="020B0503020204020204" pitchFamily="34" charset="0"/>
                <a:ea typeface="Calibri" charset="0"/>
                <a:cs typeface="Calibri" charset="0"/>
              </a:rPr>
              <a:t>.</a:t>
            </a:r>
            <a:r>
              <a:rPr lang="fr-FR" sz="1200" b="1" dirty="0">
                <a:solidFill>
                  <a:schemeClr val="tx1"/>
                </a:solidFill>
                <a:latin typeface="Corbel" panose="020B0503020204020204" pitchFamily="34" charset="0"/>
                <a:ea typeface="Calibri" charset="0"/>
                <a:cs typeface="Calibri" charset="0"/>
              </a:rPr>
              <a:t> </a:t>
            </a:r>
            <a:r>
              <a:rPr lang="fr-FR" sz="1100" dirty="0">
                <a:solidFill>
                  <a:schemeClr val="tx1"/>
                </a:solidFill>
                <a:latin typeface="Corbel" panose="020B0503020204020204" pitchFamily="34" charset="0"/>
                <a:ea typeface="Calibri" charset="0"/>
                <a:cs typeface="Calibri" charset="0"/>
              </a:rPr>
              <a:t>Il</a:t>
            </a:r>
            <a:r>
              <a:rPr lang="fr-FR" sz="1100" b="1" dirty="0">
                <a:solidFill>
                  <a:schemeClr val="tx1"/>
                </a:solidFill>
                <a:latin typeface="Corbel" panose="020B0503020204020204" pitchFamily="34" charset="0"/>
                <a:ea typeface="Calibri" charset="0"/>
                <a:cs typeface="Calibri" charset="0"/>
              </a:rPr>
              <a:t> </a:t>
            </a:r>
            <a:r>
              <a:rPr lang="fr-FR" sz="1100" dirty="0">
                <a:solidFill>
                  <a:schemeClr val="tx1"/>
                </a:solidFill>
                <a:latin typeface="Corbel" panose="020B0503020204020204" pitchFamily="34" charset="0"/>
                <a:ea typeface="Calibri" charset="0"/>
                <a:cs typeface="Calibri" charset="0"/>
              </a:rPr>
              <a:t>doit  être réalisé sur </a:t>
            </a:r>
            <a:r>
              <a:rPr lang="fr-FR" sz="1200" b="1" dirty="0">
                <a:solidFill>
                  <a:schemeClr val="tx1"/>
                </a:solidFill>
                <a:latin typeface="Corbel" panose="020B0503020204020204" pitchFamily="34" charset="0"/>
                <a:ea typeface="Calibri" charset="0"/>
                <a:cs typeface="Calibri" charset="0"/>
              </a:rPr>
              <a:t>une période de 12 mois </a:t>
            </a:r>
            <a:r>
              <a:rPr lang="fr-FR" sz="1100" dirty="0">
                <a:solidFill>
                  <a:schemeClr val="tx1"/>
                </a:solidFill>
                <a:latin typeface="Corbel" panose="020B0503020204020204" pitchFamily="34" charset="0"/>
                <a:ea typeface="Calibri" charset="0"/>
                <a:cs typeface="Calibri" charset="0"/>
              </a:rPr>
              <a:t>et ne peut excéder 30 jours.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Un accompagnement spécifique est </a:t>
            </a:r>
            <a:r>
              <a:rPr lang="fr-FR" sz="1200" b="1" dirty="0">
                <a:solidFill>
                  <a:schemeClr val="tx1"/>
                </a:solidFill>
                <a:latin typeface="Corbel" panose="020B0503020204020204" pitchFamily="34" charset="0"/>
                <a:ea typeface="Calibri" charset="0"/>
                <a:cs typeface="Calibri" charset="0"/>
              </a:rPr>
              <a:t>mobilisable pour la mise en place de structures RH mutualisées </a:t>
            </a:r>
            <a:r>
              <a:rPr lang="fr-FR" sz="1100" dirty="0">
                <a:solidFill>
                  <a:schemeClr val="tx1"/>
                </a:solidFill>
                <a:latin typeface="Corbel" panose="020B0503020204020204" pitchFamily="34" charset="0"/>
                <a:ea typeface="Calibri" charset="0"/>
                <a:cs typeface="Calibri" charset="0"/>
              </a:rPr>
              <a:t>(groupement d’employeurs par exemple). </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895688"/>
              </a:buClr>
              <a:buSzPct val="120000"/>
              <a:buFont typeface="Arial" panose="020B0604020202020204" pitchFamily="34" charset="0"/>
              <a:buChar char="•"/>
            </a:pPr>
            <a:r>
              <a:rPr lang="fr-FR" sz="1100" dirty="0">
                <a:solidFill>
                  <a:schemeClr val="tx1"/>
                </a:solidFill>
                <a:latin typeface="Corbel" panose="020B0503020204020204" pitchFamily="34" charset="0"/>
                <a:ea typeface="Calibri" charset="0"/>
                <a:cs typeface="Calibri" charset="0"/>
              </a:rPr>
              <a:t>L’accompagnement peut être réalisé </a:t>
            </a:r>
            <a:r>
              <a:rPr lang="fr-FR" sz="1200" b="1" dirty="0">
                <a:solidFill>
                  <a:schemeClr val="tx1"/>
                </a:solidFill>
                <a:latin typeface="Corbel" panose="020B0503020204020204" pitchFamily="34" charset="0"/>
                <a:ea typeface="Calibri" charset="0"/>
                <a:cs typeface="Calibri" charset="0"/>
              </a:rPr>
              <a:t>de façon individuelle ou par session collective</a:t>
            </a:r>
            <a:r>
              <a:rPr lang="fr-FR" sz="1200" dirty="0">
                <a:solidFill>
                  <a:schemeClr val="tx1"/>
                </a:solidFill>
                <a:latin typeface="Corbel" panose="020B0503020204020204" pitchFamily="34" charset="0"/>
                <a:ea typeface="Calibri" charset="0"/>
                <a:cs typeface="Calibri" charset="0"/>
              </a:rPr>
              <a:t>.</a:t>
            </a:r>
          </a:p>
          <a:p>
            <a:pPr marL="171450" indent="-171450" algn="just">
              <a:buClr>
                <a:srgbClr val="895688"/>
              </a:buClr>
              <a:buSzPct val="120000"/>
              <a:buFont typeface="Arial" panose="020B0604020202020204" pitchFamily="34" charset="0"/>
              <a:buChar char="•"/>
            </a:pPr>
            <a:endParaRPr lang="fr-FR" sz="500" dirty="0">
              <a:solidFill>
                <a:schemeClr val="tx1"/>
              </a:solidFill>
              <a:latin typeface="Corbel" panose="020B0503020204020204" pitchFamily="34" charset="0"/>
              <a:ea typeface="Calibri" charset="0"/>
              <a:cs typeface="Calibri" charset="0"/>
            </a:endParaRPr>
          </a:p>
          <a:p>
            <a:pPr marL="172800" algn="just">
              <a:buClr>
                <a:srgbClr val="895688"/>
              </a:buClr>
              <a:buSzPct val="120000"/>
            </a:pPr>
            <a:r>
              <a:rPr lang="fr-FR" sz="1000" i="1" dirty="0">
                <a:solidFill>
                  <a:schemeClr val="tx1">
                    <a:lumMod val="50000"/>
                    <a:lumOff val="50000"/>
                  </a:schemeClr>
                </a:solidFill>
                <a:latin typeface="Corbel" panose="020B0503020204020204" pitchFamily="34" charset="0"/>
              </a:rPr>
              <a:t>En complément du dispositif PCRH, les entreprises peuvent adhérer à un GEIQ et bénéficier de solutions adaptées à leurs besoins (</a:t>
            </a:r>
            <a:r>
              <a:rPr lang="fr-FR" sz="1000" i="1" dirty="0">
                <a:solidFill>
                  <a:schemeClr val="tx1">
                    <a:lumMod val="50000"/>
                    <a:lumOff val="50000"/>
                  </a:schemeClr>
                </a:solidFill>
                <a:latin typeface="Corbel" panose="020B0503020204020204" pitchFamily="34" charset="0"/>
                <a:hlinkClick r:id="rId2" action="ppaction://hlinksldjump"/>
              </a:rPr>
              <a:t>cf. fiche dédiée</a:t>
            </a:r>
            <a:r>
              <a:rPr lang="fr-FR" sz="1000" i="1" dirty="0">
                <a:solidFill>
                  <a:schemeClr val="tx1">
                    <a:lumMod val="50000"/>
                    <a:lumOff val="50000"/>
                  </a:schemeClr>
                </a:solidFill>
                <a:latin typeface="Corbel" panose="020B0503020204020204" pitchFamily="34" charset="0"/>
              </a:rPr>
              <a:t>).</a:t>
            </a:r>
          </a:p>
        </p:txBody>
      </p:sp>
      <p:sp>
        <p:nvSpPr>
          <p:cNvPr id="41" name="Rectangle 40">
            <a:extLst>
              <a:ext uri="{FF2B5EF4-FFF2-40B4-BE49-F238E27FC236}">
                <a16:creationId xmlns:a16="http://schemas.microsoft.com/office/drawing/2014/main" id="{0C4C398B-6066-B742-A5D2-F23AACD73A90}"/>
              </a:ext>
            </a:extLst>
          </p:cNvPr>
          <p:cNvSpPr/>
          <p:nvPr/>
        </p:nvSpPr>
        <p:spPr>
          <a:xfrm>
            <a:off x="2638915" y="3701521"/>
            <a:ext cx="4505986" cy="545330"/>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ea typeface="Calibri" charset="0"/>
                <a:cs typeface="Calibri" charset="0"/>
              </a:rPr>
              <a:t>L’employeur doit </a:t>
            </a:r>
            <a:r>
              <a:rPr lang="fr-FR" sz="1200" b="1" dirty="0">
                <a:solidFill>
                  <a:schemeClr val="tx1"/>
                </a:solidFill>
                <a:latin typeface="Corbel" panose="020B0503020204020204" pitchFamily="34" charset="0"/>
                <a:ea typeface="Calibri" charset="0"/>
                <a:cs typeface="Calibri" charset="0"/>
              </a:rPr>
              <a:t>contacter son OPCO </a:t>
            </a:r>
            <a:r>
              <a:rPr lang="fr-FR" sz="1100" dirty="0">
                <a:solidFill>
                  <a:schemeClr val="tx1"/>
                </a:solidFill>
                <a:latin typeface="Corbel" panose="020B0503020204020204" pitchFamily="34" charset="0"/>
                <a:ea typeface="Calibri" charset="0"/>
                <a:cs typeface="Calibri" charset="0"/>
              </a:rPr>
              <a:t>pour bénéficier de la prestation.</a:t>
            </a:r>
            <a:endParaRPr lang="fr-FR" sz="1000" dirty="0">
              <a:solidFill>
                <a:schemeClr val="tx1"/>
              </a:solidFill>
              <a:latin typeface="Corbel" panose="020B0503020204020204" pitchFamily="34" charset="0"/>
              <a:ea typeface="Calibri" charset="0"/>
              <a:cs typeface="Calibri" charset="0"/>
            </a:endParaRPr>
          </a:p>
        </p:txBody>
      </p:sp>
      <p:sp>
        <p:nvSpPr>
          <p:cNvPr id="2" name="Bouton d'action : Retour 1">
            <a:hlinkClick r:id="rId3" action="ppaction://hlinksldjump" tooltip="Retour Cartographie globale"/>
            <a:extLst>
              <a:ext uri="{FF2B5EF4-FFF2-40B4-BE49-F238E27FC236}">
                <a16:creationId xmlns:a16="http://schemas.microsoft.com/office/drawing/2014/main" id="{376302F4-CD94-3105-296B-E0A9BCDEBA1C}"/>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3" name="ZoneTexte 2">
            <a:extLst>
              <a:ext uri="{FF2B5EF4-FFF2-40B4-BE49-F238E27FC236}">
                <a16:creationId xmlns:a16="http://schemas.microsoft.com/office/drawing/2014/main" id="{9E1F8ADB-D60E-7CCC-09CE-B7AF8B3308A8}"/>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6" name="ZoneTexte 5">
            <a:extLst>
              <a:ext uri="{FF2B5EF4-FFF2-40B4-BE49-F238E27FC236}">
                <a16:creationId xmlns:a16="http://schemas.microsoft.com/office/drawing/2014/main" id="{97AE7CD8-C858-32E1-6BC8-F05DB161109F}"/>
              </a:ext>
            </a:extLst>
          </p:cNvPr>
          <p:cNvSpPr txBox="1"/>
          <p:nvPr/>
        </p:nvSpPr>
        <p:spPr>
          <a:xfrm>
            <a:off x="269835" y="113425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7" name="Ellipse 6">
            <a:extLst>
              <a:ext uri="{FF2B5EF4-FFF2-40B4-BE49-F238E27FC236}">
                <a16:creationId xmlns:a16="http://schemas.microsoft.com/office/drawing/2014/main" id="{50C85E50-B466-A10A-A0C0-6918DA91E570}"/>
              </a:ext>
            </a:extLst>
          </p:cNvPr>
          <p:cNvSpPr>
            <a:spLocks noChangeAspect="1"/>
          </p:cNvSpPr>
          <p:nvPr/>
        </p:nvSpPr>
        <p:spPr>
          <a:xfrm>
            <a:off x="191162" y="9931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8" name="Image 7">
            <a:extLst>
              <a:ext uri="{FF2B5EF4-FFF2-40B4-BE49-F238E27FC236}">
                <a16:creationId xmlns:a16="http://schemas.microsoft.com/office/drawing/2014/main" id="{B17B7C2B-C6D0-74B0-6ED9-39FDE9064C6B}"/>
              </a:ext>
            </a:extLst>
          </p:cNvPr>
          <p:cNvPicPr>
            <a:picLocks noChangeAspect="1"/>
          </p:cNvPicPr>
          <p:nvPr/>
        </p:nvPicPr>
        <p:blipFill>
          <a:blip r:embed="rId4">
            <a:duotone>
              <a:schemeClr val="accent3">
                <a:shade val="45000"/>
                <a:satMod val="135000"/>
              </a:schemeClr>
              <a:prstClr val="white"/>
            </a:duotone>
          </a:blip>
          <a:stretch>
            <a:fillRect/>
          </a:stretch>
        </p:blipFill>
        <p:spPr>
          <a:xfrm>
            <a:off x="2" y="891339"/>
            <a:ext cx="474934" cy="468000"/>
          </a:xfrm>
          <a:prstGeom prst="rect">
            <a:avLst/>
          </a:prstGeom>
        </p:spPr>
      </p:pic>
      <p:cxnSp>
        <p:nvCxnSpPr>
          <p:cNvPr id="10" name="Connecteur droit 9">
            <a:extLst>
              <a:ext uri="{FF2B5EF4-FFF2-40B4-BE49-F238E27FC236}">
                <a16:creationId xmlns:a16="http://schemas.microsoft.com/office/drawing/2014/main" id="{346D100B-7196-E7B9-77F1-377E9E45F391}"/>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15EF0A1-3B49-5522-5185-C78E8886D40F}"/>
              </a:ext>
            </a:extLst>
          </p:cNvPr>
          <p:cNvSpPr/>
          <p:nvPr/>
        </p:nvSpPr>
        <p:spPr>
          <a:xfrm>
            <a:off x="7279100" y="1334465"/>
            <a:ext cx="1595100"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600"/>
              </a:spcBef>
            </a:pPr>
            <a:r>
              <a:rPr lang="fr-FR" sz="1100" dirty="0">
                <a:solidFill>
                  <a:schemeClr val="bg1"/>
                </a:solidFill>
                <a:latin typeface="Corbel" panose="020B0503020204020204" pitchFamily="34" charset="0"/>
                <a:cs typeface="Calibri" panose="020F0502020204030204" pitchFamily="34" charset="0"/>
              </a:rPr>
              <a:t>L’entreprise peut s’adresser à son </a:t>
            </a:r>
            <a:r>
              <a:rPr lang="fr-FR" sz="1100" b="1" dirty="0">
                <a:solidFill>
                  <a:schemeClr val="bg1"/>
                </a:solidFill>
                <a:latin typeface="Corbel" panose="020B0503020204020204" pitchFamily="34" charset="0"/>
                <a:cs typeface="Calibri" panose="020F0502020204030204" pitchFamily="34" charset="0"/>
                <a:hlinkClick r:id="rId5"/>
              </a:rPr>
              <a:t>OPCO</a:t>
            </a:r>
            <a:r>
              <a:rPr lang="fr-FR" sz="1100" b="1" dirty="0">
                <a:solidFill>
                  <a:schemeClr val="bg1"/>
                </a:solidFill>
                <a:latin typeface="Corbel" panose="020B0503020204020204" pitchFamily="34" charset="0"/>
                <a:cs typeface="Calibri" panose="020F0502020204030204" pitchFamily="34" charset="0"/>
              </a:rPr>
              <a:t>.</a:t>
            </a:r>
            <a:endParaRPr lang="fr-FR" sz="1400" b="1" dirty="0">
              <a:solidFill>
                <a:schemeClr val="bg1"/>
              </a:solidFill>
              <a:latin typeface="Century Gothic" panose="020B0502020202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E13882FF-8F7C-5FD2-3307-3B6445D92658}"/>
              </a:ext>
            </a:extLst>
          </p:cNvPr>
          <p:cNvSpPr/>
          <p:nvPr/>
        </p:nvSpPr>
        <p:spPr>
          <a:xfrm>
            <a:off x="7279099" y="2934676"/>
            <a:ext cx="1595101" cy="1916471"/>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b="1" dirty="0">
                <a:solidFill>
                  <a:schemeClr val="bg1"/>
                </a:solidFill>
                <a:latin typeface="Corbel" panose="020B0503020204020204" pitchFamily="34" charset="0"/>
                <a:cs typeface="Calibri" panose="020F0502020204030204" pitchFamily="34" charset="0"/>
              </a:rPr>
              <a:t>Dès lors qu'un besoin se fait ressentir</a:t>
            </a:r>
            <a:r>
              <a:rPr lang="fr-FR" sz="1100" dirty="0">
                <a:solidFill>
                  <a:schemeClr val="bg1"/>
                </a:solidFill>
                <a:latin typeface="Corbel" panose="020B0503020204020204" pitchFamily="34" charset="0"/>
                <a:cs typeface="Calibri" panose="020F0502020204030204" pitchFamily="34" charset="0"/>
              </a:rPr>
              <a:t>. L’accompagnement doit être réalisé </a:t>
            </a:r>
            <a:r>
              <a:rPr lang="fr-FR" sz="1100" b="1" dirty="0">
                <a:solidFill>
                  <a:schemeClr val="bg1"/>
                </a:solidFill>
                <a:latin typeface="Corbel" panose="020B0503020204020204" pitchFamily="34" charset="0"/>
                <a:cs typeface="Calibri" panose="020F0502020204030204" pitchFamily="34" charset="0"/>
              </a:rPr>
              <a:t>dans</a:t>
            </a:r>
            <a:r>
              <a:rPr lang="fr-FR" sz="1100" dirty="0">
                <a:solidFill>
                  <a:schemeClr val="bg1"/>
                </a:solidFill>
                <a:latin typeface="Corbel" panose="020B0503020204020204" pitchFamily="34" charset="0"/>
                <a:cs typeface="Calibri" panose="020F0502020204030204" pitchFamily="34" charset="0"/>
              </a:rPr>
              <a:t> </a:t>
            </a:r>
            <a:r>
              <a:rPr lang="fr-FR" sz="1100" b="1" dirty="0">
                <a:solidFill>
                  <a:schemeClr val="bg1"/>
                </a:solidFill>
                <a:latin typeface="Corbel" panose="020B0503020204020204" pitchFamily="34" charset="0"/>
                <a:cs typeface="Calibri" panose="020F0502020204030204" pitchFamily="34" charset="0"/>
              </a:rPr>
              <a:t>les 12 mois </a:t>
            </a:r>
            <a:r>
              <a:rPr lang="fr-FR" sz="1100" dirty="0">
                <a:solidFill>
                  <a:schemeClr val="bg1"/>
                </a:solidFill>
                <a:latin typeface="Corbel" panose="020B0503020204020204" pitchFamily="34" charset="0"/>
                <a:cs typeface="Calibri" panose="020F0502020204030204" pitchFamily="34" charset="0"/>
              </a:rPr>
              <a:t>qui suivent la signature de la convention avec l’OPCO.</a:t>
            </a:r>
          </a:p>
        </p:txBody>
      </p:sp>
      <p:sp>
        <p:nvSpPr>
          <p:cNvPr id="15" name="Rectangle 14">
            <a:extLst>
              <a:ext uri="{FF2B5EF4-FFF2-40B4-BE49-F238E27FC236}">
                <a16:creationId xmlns:a16="http://schemas.microsoft.com/office/drawing/2014/main" id="{1CE9D09B-81D5-EC36-E442-9125855E5A5D}"/>
              </a:ext>
            </a:extLst>
          </p:cNvPr>
          <p:cNvSpPr/>
          <p:nvPr/>
        </p:nvSpPr>
        <p:spPr>
          <a:xfrm>
            <a:off x="7279099" y="5083359"/>
            <a:ext cx="1595101" cy="1379529"/>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marL="0" marR="0" lvl="0" indent="0" algn="ctr" defTabSz="914400" rtl="0" eaLnBrk="1" fontAlgn="auto" latinLnBrk="0" hangingPunct="1">
              <a:lnSpc>
                <a:spcPct val="100000"/>
              </a:lnSpc>
              <a:spcBef>
                <a:spcPts val="496"/>
              </a:spcBef>
              <a:spcAft>
                <a:spcPts val="0"/>
              </a:spcAft>
              <a:buClrTx/>
              <a:buSzTx/>
              <a:buFontTx/>
              <a:buNone/>
              <a:tabLst/>
              <a:defRPr/>
            </a:pP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Trouvez l’interlocuteur de votre OPCO sur le </a:t>
            </a: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hlinkClick r:id="rId6"/>
              </a:rPr>
              <a:t>site</a:t>
            </a:r>
            <a:r>
              <a:rPr kumimoji="0" lang="fr-FR" sz="1100" b="0" i="1" u="none" strike="noStrike" kern="1200" cap="none" spc="0" normalizeH="0" baseline="0" noProof="0" dirty="0">
                <a:ln>
                  <a:noFill/>
                </a:ln>
                <a:solidFill>
                  <a:srgbClr val="FFFFFF"/>
                </a:solidFill>
                <a:effectLst/>
                <a:uLnTx/>
                <a:uFillTx/>
                <a:latin typeface="Corbel" panose="020B0503020204020204" pitchFamily="34" charset="0"/>
                <a:ea typeface="Calibri" charset="0"/>
                <a:cs typeface="Calibri" charset="0"/>
              </a:rPr>
              <a:t> de la DRIEETS Ile-de-France</a:t>
            </a:r>
          </a:p>
        </p:txBody>
      </p:sp>
      <p:sp>
        <p:nvSpPr>
          <p:cNvPr id="16" name="ZoneTexte 15">
            <a:extLst>
              <a:ext uri="{FF2B5EF4-FFF2-40B4-BE49-F238E27FC236}">
                <a16:creationId xmlns:a16="http://schemas.microsoft.com/office/drawing/2014/main" id="{93E9F280-BAFE-2CB4-9525-452E1C6A9412}"/>
              </a:ext>
            </a:extLst>
          </p:cNvPr>
          <p:cNvSpPr txBox="1"/>
          <p:nvPr/>
        </p:nvSpPr>
        <p:spPr>
          <a:xfrm>
            <a:off x="4146538" y="2193582"/>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17" name="Ellipse 16">
            <a:extLst>
              <a:ext uri="{FF2B5EF4-FFF2-40B4-BE49-F238E27FC236}">
                <a16:creationId xmlns:a16="http://schemas.microsoft.com/office/drawing/2014/main" id="{5F72940A-1AAF-E983-4909-5E2F6EA75BE4}"/>
              </a:ext>
            </a:extLst>
          </p:cNvPr>
          <p:cNvSpPr>
            <a:spLocks noChangeAspect="1"/>
          </p:cNvSpPr>
          <p:nvPr/>
        </p:nvSpPr>
        <p:spPr>
          <a:xfrm>
            <a:off x="6270439" y="2067984"/>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8" name="Image 17">
            <a:extLst>
              <a:ext uri="{FF2B5EF4-FFF2-40B4-BE49-F238E27FC236}">
                <a16:creationId xmlns:a16="http://schemas.microsoft.com/office/drawing/2014/main" id="{90EBDA16-D488-2D9A-AEA5-614941B886EA}"/>
              </a:ext>
            </a:extLst>
          </p:cNvPr>
          <p:cNvPicPr>
            <a:picLocks noChangeAspect="1"/>
          </p:cNvPicPr>
          <p:nvPr/>
        </p:nvPicPr>
        <p:blipFill>
          <a:blip r:embed="rId7">
            <a:duotone>
              <a:schemeClr val="accent3">
                <a:shade val="45000"/>
                <a:satMod val="135000"/>
              </a:schemeClr>
              <a:prstClr val="white"/>
            </a:duotone>
          </a:blip>
          <a:stretch>
            <a:fillRect/>
          </a:stretch>
        </p:blipFill>
        <p:spPr>
          <a:xfrm>
            <a:off x="6685218" y="2020401"/>
            <a:ext cx="406675" cy="432000"/>
          </a:xfrm>
          <a:prstGeom prst="rect">
            <a:avLst/>
          </a:prstGeom>
        </p:spPr>
      </p:pic>
      <p:sp>
        <p:nvSpPr>
          <p:cNvPr id="40" name="ZoneTexte 39">
            <a:extLst>
              <a:ext uri="{FF2B5EF4-FFF2-40B4-BE49-F238E27FC236}">
                <a16:creationId xmlns:a16="http://schemas.microsoft.com/office/drawing/2014/main" id="{8A09B6D1-63BD-A82D-6534-60E628D69098}"/>
              </a:ext>
            </a:extLst>
          </p:cNvPr>
          <p:cNvSpPr txBox="1"/>
          <p:nvPr/>
        </p:nvSpPr>
        <p:spPr>
          <a:xfrm>
            <a:off x="4572000" y="4504599"/>
            <a:ext cx="2248925" cy="307777"/>
          </a:xfrm>
          <a:prstGeom prst="rect">
            <a:avLst/>
          </a:prstGeom>
          <a:solidFill>
            <a:schemeClr val="bg1"/>
          </a:solidFill>
        </p:spPr>
        <p:txBody>
          <a:bodyPr wrap="square" rtlCol="0">
            <a:spAutoFit/>
          </a:bodyPr>
          <a:lstStyle/>
          <a:p>
            <a:pPr algn="r"/>
            <a:r>
              <a:rPr lang="fr-FR" sz="1400" b="1" dirty="0">
                <a:solidFill>
                  <a:srgbClr val="895688"/>
                </a:solidFill>
                <a:latin typeface="Century Gothic" panose="020B0502020202020204" pitchFamily="34" charset="0"/>
                <a:ea typeface="Calibri" charset="0"/>
                <a:cs typeface="Calibri" charset="0"/>
              </a:rPr>
              <a:t>Bon à savoir</a:t>
            </a:r>
          </a:p>
        </p:txBody>
      </p:sp>
      <p:pic>
        <p:nvPicPr>
          <p:cNvPr id="42" name="Image 41">
            <a:extLst>
              <a:ext uri="{FF2B5EF4-FFF2-40B4-BE49-F238E27FC236}">
                <a16:creationId xmlns:a16="http://schemas.microsoft.com/office/drawing/2014/main" id="{C3A9BDF4-8A8F-5491-6079-2447C8EF6023}"/>
              </a:ext>
            </a:extLst>
          </p:cNvPr>
          <p:cNvPicPr>
            <a:picLocks noChangeAspect="1"/>
          </p:cNvPicPr>
          <p:nvPr/>
        </p:nvPicPr>
        <p:blipFill>
          <a:blip r:embed="rId8">
            <a:duotone>
              <a:schemeClr val="accent3">
                <a:shade val="45000"/>
                <a:satMod val="135000"/>
              </a:schemeClr>
              <a:prstClr val="white"/>
            </a:duotone>
          </a:blip>
          <a:stretch>
            <a:fillRect/>
          </a:stretch>
        </p:blipFill>
        <p:spPr>
          <a:xfrm>
            <a:off x="6678061" y="4314072"/>
            <a:ext cx="394548" cy="360000"/>
          </a:xfrm>
          <a:prstGeom prst="rect">
            <a:avLst/>
          </a:prstGeom>
        </p:spPr>
      </p:pic>
      <p:sp>
        <p:nvSpPr>
          <p:cNvPr id="43" name="Ellipse 42">
            <a:extLst>
              <a:ext uri="{FF2B5EF4-FFF2-40B4-BE49-F238E27FC236}">
                <a16:creationId xmlns:a16="http://schemas.microsoft.com/office/drawing/2014/main" id="{BD01632B-A18E-BF5F-2EAE-6F78B3ED21E4}"/>
              </a:ext>
            </a:extLst>
          </p:cNvPr>
          <p:cNvSpPr>
            <a:spLocks noChangeAspect="1"/>
          </p:cNvSpPr>
          <p:nvPr/>
        </p:nvSpPr>
        <p:spPr>
          <a:xfrm>
            <a:off x="6385981" y="44009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44" name="ZoneTexte 43">
            <a:extLst>
              <a:ext uri="{FF2B5EF4-FFF2-40B4-BE49-F238E27FC236}">
                <a16:creationId xmlns:a16="http://schemas.microsoft.com/office/drawing/2014/main" id="{3008B67D-FB7D-2552-6FC6-982CB0AA86E4}"/>
              </a:ext>
            </a:extLst>
          </p:cNvPr>
          <p:cNvSpPr txBox="1"/>
          <p:nvPr/>
        </p:nvSpPr>
        <p:spPr>
          <a:xfrm>
            <a:off x="2573935" y="3560781"/>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5" name="Image 44">
            <a:extLst>
              <a:ext uri="{FF2B5EF4-FFF2-40B4-BE49-F238E27FC236}">
                <a16:creationId xmlns:a16="http://schemas.microsoft.com/office/drawing/2014/main" id="{40CAD587-E601-AEF8-D21D-2EE4DA930D2C}"/>
              </a:ext>
            </a:extLst>
          </p:cNvPr>
          <p:cNvPicPr>
            <a:picLocks noChangeAspect="1"/>
          </p:cNvPicPr>
          <p:nvPr/>
        </p:nvPicPr>
        <p:blipFill>
          <a:blip r:embed="rId9">
            <a:duotone>
              <a:schemeClr val="accent3">
                <a:shade val="45000"/>
                <a:satMod val="135000"/>
              </a:schemeClr>
              <a:prstClr val="white"/>
            </a:duotone>
          </a:blip>
          <a:stretch>
            <a:fillRect/>
          </a:stretch>
        </p:blipFill>
        <p:spPr>
          <a:xfrm>
            <a:off x="2388474" y="3336975"/>
            <a:ext cx="392727" cy="360000"/>
          </a:xfrm>
          <a:prstGeom prst="rect">
            <a:avLst/>
          </a:prstGeom>
        </p:spPr>
      </p:pic>
      <p:sp>
        <p:nvSpPr>
          <p:cNvPr id="46" name="Ellipse 45">
            <a:extLst>
              <a:ext uri="{FF2B5EF4-FFF2-40B4-BE49-F238E27FC236}">
                <a16:creationId xmlns:a16="http://schemas.microsoft.com/office/drawing/2014/main" id="{97BAF81B-146F-CFB4-F026-F8637BB8A63A}"/>
              </a:ext>
            </a:extLst>
          </p:cNvPr>
          <p:cNvSpPr>
            <a:spLocks noChangeAspect="1"/>
          </p:cNvSpPr>
          <p:nvPr/>
        </p:nvSpPr>
        <p:spPr>
          <a:xfrm>
            <a:off x="2494742" y="3414002"/>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13426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D654D-22D5-311C-38A8-922E9A1FE11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7FC40B7-882B-0230-A3B9-4A2A93D66466}"/>
              </a:ext>
            </a:extLst>
          </p:cNvPr>
          <p:cNvSpPr>
            <a:spLocks noGrp="1"/>
          </p:cNvSpPr>
          <p:nvPr>
            <p:ph type="title"/>
          </p:nvPr>
        </p:nvSpPr>
        <p:spPr>
          <a:xfrm>
            <a:off x="193333" y="71353"/>
            <a:ext cx="5548532" cy="736692"/>
          </a:xfrm>
        </p:spPr>
        <p:txBody>
          <a:bodyPr>
            <a:normAutofit/>
          </a:bodyPr>
          <a:lstStyle/>
          <a:p>
            <a:r>
              <a:rPr lang="fr-FR" sz="1800" b="0" dirty="0">
                <a:solidFill>
                  <a:srgbClr val="E8B203"/>
                </a:solidFill>
                <a:latin typeface="Century Gothic" panose="020B0502020202020204" pitchFamily="34" charset="0"/>
              </a:rPr>
              <a:t>Groupement d’Entreprises pour l’Insertion et la Qualification (GEIQ)</a:t>
            </a:r>
            <a:endParaRPr lang="fr-FR" sz="1800" b="0" dirty="0">
              <a:solidFill>
                <a:schemeClr val="accent4"/>
              </a:solidFill>
              <a:latin typeface="Century Gothic" panose="020B0502020202020204" pitchFamily="34" charset="0"/>
            </a:endParaRPr>
          </a:p>
        </p:txBody>
      </p:sp>
      <p:sp>
        <p:nvSpPr>
          <p:cNvPr id="19" name="Rectangle 18">
            <a:extLst>
              <a:ext uri="{FF2B5EF4-FFF2-40B4-BE49-F238E27FC236}">
                <a16:creationId xmlns:a16="http://schemas.microsoft.com/office/drawing/2014/main" id="{4690EFE9-F75F-C303-0C54-715C60D6037F}"/>
              </a:ext>
            </a:extLst>
          </p:cNvPr>
          <p:cNvSpPr/>
          <p:nvPr/>
        </p:nvSpPr>
        <p:spPr>
          <a:xfrm>
            <a:off x="314684" y="5504567"/>
            <a:ext cx="3319068" cy="953836"/>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895688"/>
              </a:buClr>
              <a:buSzPct val="120000"/>
            </a:pPr>
            <a:r>
              <a:rPr lang="fr-FR" sz="1100" dirty="0">
                <a:solidFill>
                  <a:schemeClr val="tx1"/>
                </a:solidFill>
                <a:latin typeface="Corbel" panose="020B0503020204020204" pitchFamily="34" charset="0"/>
                <a:ea typeface="Calibri" charset="0"/>
                <a:cs typeface="Calibri" charset="0"/>
              </a:rPr>
              <a:t>Les GEIQ </a:t>
            </a:r>
            <a:r>
              <a:rPr lang="fr-FR" sz="1100" dirty="0">
                <a:solidFill>
                  <a:schemeClr val="tx1"/>
                </a:solidFill>
                <a:latin typeface="Corbel" panose="020B0503020204020204" pitchFamily="34" charset="0"/>
              </a:rPr>
              <a:t>mettent à disposition du personnel dans une </a:t>
            </a:r>
            <a:r>
              <a:rPr lang="fr-FR" sz="1100" b="1" dirty="0">
                <a:solidFill>
                  <a:schemeClr val="tx1"/>
                </a:solidFill>
                <a:latin typeface="Corbel" panose="020B0503020204020204" pitchFamily="34" charset="0"/>
              </a:rPr>
              <a:t>vingtaine de secteurs d’activité</a:t>
            </a:r>
            <a:r>
              <a:rPr lang="fr-FR" sz="1100" dirty="0">
                <a:solidFill>
                  <a:schemeClr val="tx1"/>
                </a:solidFill>
                <a:latin typeface="Corbel" panose="020B0503020204020204" pitchFamily="34" charset="0"/>
              </a:rPr>
              <a:t> et plus de</a:t>
            </a:r>
            <a:r>
              <a:rPr lang="fr-FR" sz="1100" b="1" dirty="0">
                <a:solidFill>
                  <a:schemeClr val="tx1"/>
                </a:solidFill>
                <a:latin typeface="Corbel" panose="020B0503020204020204" pitchFamily="34" charset="0"/>
              </a:rPr>
              <a:t> cent cinquante métiers et qualifications</a:t>
            </a:r>
            <a:r>
              <a:rPr lang="fr-FR" sz="1100" dirty="0">
                <a:solidFill>
                  <a:schemeClr val="tx1"/>
                </a:solidFill>
                <a:latin typeface="Corbel" panose="020B0503020204020204" pitchFamily="34" charset="0"/>
              </a:rPr>
              <a:t>.</a:t>
            </a:r>
          </a:p>
          <a:p>
            <a:pPr algn="just">
              <a:buClr>
                <a:srgbClr val="895688"/>
              </a:buClr>
              <a:buSzPct val="120000"/>
            </a:pPr>
            <a:r>
              <a:rPr lang="fr-FR" sz="900" i="1" dirty="0">
                <a:solidFill>
                  <a:schemeClr val="tx1">
                    <a:lumMod val="50000"/>
                    <a:lumOff val="50000"/>
                  </a:schemeClr>
                </a:solidFill>
                <a:latin typeface="Corbel" panose="020B0503020204020204" pitchFamily="34" charset="0"/>
              </a:rPr>
              <a:t>En complément du réseau des GEIQ, les entreprises peuvent bénéficier du dispositif PCRH (</a:t>
            </a:r>
            <a:r>
              <a:rPr lang="fr-FR" sz="900" i="1" dirty="0">
                <a:solidFill>
                  <a:schemeClr val="tx1">
                    <a:lumMod val="50000"/>
                    <a:lumOff val="50000"/>
                  </a:schemeClr>
                </a:solidFill>
                <a:latin typeface="Corbel" panose="020B0503020204020204" pitchFamily="34" charset="0"/>
                <a:hlinkClick r:id="rId2" action="ppaction://hlinksldjump"/>
              </a:rPr>
              <a:t>cf. fiche dédiée</a:t>
            </a:r>
            <a:r>
              <a:rPr lang="fr-FR" sz="900" i="1" dirty="0">
                <a:solidFill>
                  <a:schemeClr val="tx1">
                    <a:lumMod val="50000"/>
                    <a:lumOff val="50000"/>
                  </a:schemeClr>
                </a:solidFill>
                <a:latin typeface="Corbel" panose="020B0503020204020204" pitchFamily="34" charset="0"/>
              </a:rPr>
              <a:t>).</a:t>
            </a:r>
          </a:p>
        </p:txBody>
      </p:sp>
      <p:sp>
        <p:nvSpPr>
          <p:cNvPr id="22" name="ZoneTexte 21">
            <a:extLst>
              <a:ext uri="{FF2B5EF4-FFF2-40B4-BE49-F238E27FC236}">
                <a16:creationId xmlns:a16="http://schemas.microsoft.com/office/drawing/2014/main" id="{D9D5BD18-2F88-984C-A152-F15CDBBA0E77}"/>
              </a:ext>
            </a:extLst>
          </p:cNvPr>
          <p:cNvSpPr txBox="1"/>
          <p:nvPr/>
        </p:nvSpPr>
        <p:spPr>
          <a:xfrm>
            <a:off x="269835" y="5293706"/>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3" name="Graphique 2" descr="Informations avec un remplissage uni">
            <a:extLst>
              <a:ext uri="{FF2B5EF4-FFF2-40B4-BE49-F238E27FC236}">
                <a16:creationId xmlns:a16="http://schemas.microsoft.com/office/drawing/2014/main" id="{9CC32DF9-6BA6-66A7-FFB8-7CDFF67604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7816" y="2811581"/>
            <a:ext cx="351784" cy="351784"/>
          </a:xfrm>
          <a:prstGeom prst="rect">
            <a:avLst/>
          </a:prstGeom>
        </p:spPr>
      </p:pic>
      <p:sp>
        <p:nvSpPr>
          <p:cNvPr id="5" name="Rectangle 4">
            <a:extLst>
              <a:ext uri="{FF2B5EF4-FFF2-40B4-BE49-F238E27FC236}">
                <a16:creationId xmlns:a16="http://schemas.microsoft.com/office/drawing/2014/main" id="{1FB66B6A-00F5-F238-C2CD-4CFB4B5102BC}"/>
              </a:ext>
            </a:extLst>
          </p:cNvPr>
          <p:cNvSpPr/>
          <p:nvPr/>
        </p:nvSpPr>
        <p:spPr>
          <a:xfrm>
            <a:off x="3885418" y="2920297"/>
            <a:ext cx="3087338" cy="3465051"/>
          </a:xfrm>
          <a:prstGeom prst="rect">
            <a:avLst/>
          </a:prstGeom>
          <a:solidFill>
            <a:srgbClr val="895688">
              <a:alpha val="9804"/>
            </a:srgbClr>
          </a:solidFill>
          <a:ln>
            <a:noFill/>
            <a:prstDash val="sysDash"/>
          </a:ln>
        </p:spPr>
        <p:txBody>
          <a:bodyPr wrap="square" rtlCol="0">
            <a:spAutoFit/>
          </a:bodyPr>
          <a:lstStyle/>
          <a:p>
            <a:pPr marL="36000" algn="just">
              <a:buClr>
                <a:srgbClr val="895688"/>
              </a:buClr>
              <a:buSzPct val="120000"/>
            </a:pPr>
            <a:r>
              <a:rPr lang="fr-FR" sz="1400" b="1" dirty="0">
                <a:solidFill>
                  <a:srgbClr val="895688"/>
                </a:solidFill>
                <a:latin typeface="Century Gothic" panose="020B0502020202020204" pitchFamily="34" charset="0"/>
                <a:cs typeface="Calibri" charset="0"/>
              </a:rPr>
              <a:t>Les avantages du GEIQ ?</a:t>
            </a:r>
          </a:p>
          <a:p>
            <a:pPr marL="36000" algn="just">
              <a:buClr>
                <a:srgbClr val="895688"/>
              </a:buClr>
              <a:buSzPct val="120000"/>
            </a:pPr>
            <a:endParaRPr lang="fr-FR" sz="300" b="1" dirty="0">
              <a:latin typeface="Century Gothic" panose="020B0502020202020204" pitchFamily="34" charset="0"/>
              <a:cs typeface="Calibri" charset="0"/>
            </a:endParaRPr>
          </a:p>
          <a:p>
            <a:pPr marL="36000" algn="just">
              <a:spcAft>
                <a:spcPts val="400"/>
              </a:spcAft>
              <a:buClr>
                <a:srgbClr val="895688"/>
              </a:buClr>
              <a:buSzPct val="120000"/>
            </a:pPr>
            <a:r>
              <a:rPr lang="fr-FR" sz="1100" b="1" dirty="0">
                <a:latin typeface="Corbel" panose="020B0503020204020204" pitchFamily="34" charset="0"/>
                <a:cs typeface="Calibri" charset="0"/>
              </a:rPr>
              <a:t>Pour l’entreprise : </a:t>
            </a:r>
          </a:p>
          <a:p>
            <a:pPr marL="171450" indent="-171450" algn="just">
              <a:spcAft>
                <a:spcPts val="400"/>
              </a:spcAft>
              <a:buClr>
                <a:schemeClr val="accent3"/>
              </a:buClr>
              <a:buFont typeface="Arial" panose="020B0604020202020204" pitchFamily="34" charset="0"/>
              <a:buChar char="•"/>
            </a:pPr>
            <a:r>
              <a:rPr lang="fr-FR" sz="1050" dirty="0">
                <a:latin typeface="Corbel" panose="020B0503020204020204" pitchFamily="34" charset="0"/>
              </a:rPr>
              <a:t>Trouver des </a:t>
            </a:r>
            <a:r>
              <a:rPr lang="fr-FR" sz="1050" b="1" dirty="0">
                <a:latin typeface="Corbel" panose="020B0503020204020204" pitchFamily="34" charset="0"/>
              </a:rPr>
              <a:t>solutions au manque récurrent de main-d’œuvre qualifiée</a:t>
            </a:r>
            <a:r>
              <a:rPr lang="fr-FR" sz="1050" dirty="0">
                <a:latin typeface="Corbel" panose="020B0503020204020204" pitchFamily="34" charset="0"/>
              </a:rPr>
              <a:t> en pariant sur le potentiel des personnes éloignées de l’emploi ;</a:t>
            </a:r>
          </a:p>
          <a:p>
            <a:pPr marL="171450" indent="-171450" algn="just">
              <a:spcAft>
                <a:spcPts val="400"/>
              </a:spcAft>
              <a:buClr>
                <a:schemeClr val="accent3"/>
              </a:buClr>
              <a:buFont typeface="Arial" panose="020B0604020202020204" pitchFamily="34" charset="0"/>
              <a:buChar char="•"/>
            </a:pPr>
            <a:r>
              <a:rPr lang="fr-FR" sz="1050" dirty="0">
                <a:latin typeface="Corbel" panose="020B0503020204020204" pitchFamily="34" charset="0"/>
              </a:rPr>
              <a:t>Disposer d’un </a:t>
            </a:r>
            <a:r>
              <a:rPr lang="fr-FR" sz="1050" b="1" dirty="0">
                <a:latin typeface="Corbel" panose="020B0503020204020204" pitchFamily="34" charset="0"/>
              </a:rPr>
              <a:t>moyen d’anticipation et de diversification</a:t>
            </a:r>
            <a:r>
              <a:rPr lang="fr-FR" sz="1050" dirty="0">
                <a:latin typeface="Corbel" panose="020B0503020204020204" pitchFamily="34" charset="0"/>
              </a:rPr>
              <a:t> </a:t>
            </a:r>
            <a:r>
              <a:rPr lang="fr-FR" sz="1050" b="1" dirty="0">
                <a:latin typeface="Corbel" panose="020B0503020204020204" pitchFamily="34" charset="0"/>
              </a:rPr>
              <a:t>du recrutement</a:t>
            </a:r>
            <a:r>
              <a:rPr lang="fr-FR" sz="1050" dirty="0">
                <a:latin typeface="Corbel" panose="020B0503020204020204" pitchFamily="34" charset="0"/>
              </a:rPr>
              <a:t>, tout en s’appuyant sur une</a:t>
            </a:r>
            <a:r>
              <a:rPr lang="fr-FR" sz="1050" b="1" dirty="0">
                <a:latin typeface="Corbel" panose="020B0503020204020204" pitchFamily="34" charset="0"/>
              </a:rPr>
              <a:t> structure gérant les aspects administratifs</a:t>
            </a:r>
            <a:r>
              <a:rPr lang="fr-FR" sz="1050" dirty="0">
                <a:latin typeface="Corbel" panose="020B0503020204020204" pitchFamily="34" charset="0"/>
              </a:rPr>
              <a:t> et de </a:t>
            </a:r>
            <a:r>
              <a:rPr lang="fr-FR" sz="1050" b="1" dirty="0">
                <a:latin typeface="Corbel" panose="020B0503020204020204" pitchFamily="34" charset="0"/>
              </a:rPr>
              <a:t>médiation </a:t>
            </a:r>
            <a:r>
              <a:rPr lang="fr-FR" sz="1050" dirty="0">
                <a:latin typeface="Corbel" panose="020B0503020204020204" pitchFamily="34" charset="0"/>
              </a:rPr>
              <a:t>entre tuteurs, salariés et OF ;</a:t>
            </a:r>
          </a:p>
          <a:p>
            <a:pPr marL="171450" indent="-171450" algn="just">
              <a:buClr>
                <a:schemeClr val="accent3"/>
              </a:buClr>
              <a:buFont typeface="Arial" panose="020B0604020202020204" pitchFamily="34" charset="0"/>
              <a:buChar char="•"/>
            </a:pPr>
            <a:r>
              <a:rPr lang="fr-FR" sz="1050" dirty="0">
                <a:latin typeface="Corbel" panose="020B0503020204020204" pitchFamily="34" charset="0"/>
              </a:rPr>
              <a:t>Déployer des </a:t>
            </a:r>
            <a:r>
              <a:rPr lang="fr-FR" sz="1050" b="1" dirty="0">
                <a:latin typeface="Corbel" panose="020B0503020204020204" pitchFamily="34" charset="0"/>
              </a:rPr>
              <a:t>parcours de professionnalisation pertinents / efficients</a:t>
            </a:r>
            <a:r>
              <a:rPr lang="fr-FR" sz="1050" dirty="0">
                <a:latin typeface="Corbel" panose="020B0503020204020204" pitchFamily="34" charset="0"/>
              </a:rPr>
              <a:t>.</a:t>
            </a:r>
          </a:p>
          <a:p>
            <a:pPr marL="171450" indent="-171450" algn="just">
              <a:buClr>
                <a:schemeClr val="accent3"/>
              </a:buClr>
              <a:buFont typeface="Arial" panose="020B0604020202020204" pitchFamily="34" charset="0"/>
              <a:buChar char="•"/>
            </a:pPr>
            <a:endParaRPr lang="fr-FR" sz="600" dirty="0">
              <a:latin typeface="Corbel" panose="020B0503020204020204" pitchFamily="34" charset="0"/>
            </a:endParaRPr>
          </a:p>
          <a:p>
            <a:pPr algn="just">
              <a:spcAft>
                <a:spcPts val="400"/>
              </a:spcAft>
              <a:buClr>
                <a:schemeClr val="accent3"/>
              </a:buClr>
            </a:pPr>
            <a:r>
              <a:rPr lang="fr-FR" sz="1100" b="1" dirty="0">
                <a:latin typeface="Corbel" panose="020B0503020204020204" pitchFamily="34" charset="0"/>
                <a:cs typeface="Calibri" charset="0"/>
              </a:rPr>
              <a:t>Pour le salarié : </a:t>
            </a:r>
          </a:p>
          <a:p>
            <a:pPr marL="171450" indent="-171450" algn="just">
              <a:spcAft>
                <a:spcPts val="400"/>
              </a:spcAft>
              <a:buClr>
                <a:schemeClr val="accent3"/>
              </a:buClr>
              <a:buFont typeface="Arial" panose="020B0604020202020204" pitchFamily="34" charset="0"/>
              <a:buChar char="•"/>
            </a:pPr>
            <a:r>
              <a:rPr lang="fr-FR" sz="1050" dirty="0">
                <a:latin typeface="Corbel" panose="020B0503020204020204" pitchFamily="34" charset="0"/>
              </a:rPr>
              <a:t>Disposer d’un </a:t>
            </a:r>
            <a:r>
              <a:rPr lang="fr-FR" sz="1050" b="1" dirty="0">
                <a:latin typeface="Corbel" panose="020B0503020204020204" pitchFamily="34" charset="0"/>
              </a:rPr>
              <a:t>contrat de droit commun</a:t>
            </a:r>
            <a:r>
              <a:rPr lang="fr-FR" sz="1050" dirty="0">
                <a:latin typeface="Corbel" panose="020B0503020204020204" pitchFamily="34" charset="0"/>
              </a:rPr>
              <a:t> en alternance avec le groupement  et bénéficier d’une </a:t>
            </a:r>
            <a:r>
              <a:rPr lang="fr-FR" sz="1050" b="1" dirty="0">
                <a:latin typeface="Corbel" panose="020B0503020204020204" pitchFamily="34" charset="0"/>
              </a:rPr>
              <a:t>formation théorique et professionnelle</a:t>
            </a:r>
            <a:r>
              <a:rPr lang="fr-FR" sz="1050" dirty="0">
                <a:latin typeface="Corbel" panose="020B0503020204020204" pitchFamily="34" charset="0"/>
              </a:rPr>
              <a:t> ;</a:t>
            </a:r>
          </a:p>
          <a:p>
            <a:pPr marL="171450" indent="-171450" algn="just">
              <a:buClr>
                <a:schemeClr val="accent3"/>
              </a:buClr>
              <a:buFont typeface="Arial" panose="020B0604020202020204" pitchFamily="34" charset="0"/>
              <a:buChar char="•"/>
            </a:pPr>
            <a:r>
              <a:rPr lang="fr-FR" sz="1050" dirty="0">
                <a:latin typeface="Corbel" panose="020B0503020204020204" pitchFamily="34" charset="0"/>
              </a:rPr>
              <a:t>Intégrer un réseau d’entreprises susceptibles de leur </a:t>
            </a:r>
            <a:r>
              <a:rPr lang="fr-FR" sz="1050" b="1" dirty="0">
                <a:latin typeface="Corbel" panose="020B0503020204020204" pitchFamily="34" charset="0"/>
              </a:rPr>
              <a:t>proposer un emploi durable</a:t>
            </a:r>
            <a:r>
              <a:rPr lang="fr-FR" sz="1050" dirty="0">
                <a:latin typeface="Corbel" panose="020B0503020204020204" pitchFamily="34" charset="0"/>
              </a:rPr>
              <a:t>.</a:t>
            </a:r>
          </a:p>
        </p:txBody>
      </p:sp>
      <p:sp>
        <p:nvSpPr>
          <p:cNvPr id="6" name="Bouton d'action : Retour 5">
            <a:hlinkClick r:id="rId5" action="ppaction://hlinksldjump" tooltip="Retour Cartographie globale"/>
            <a:extLst>
              <a:ext uri="{FF2B5EF4-FFF2-40B4-BE49-F238E27FC236}">
                <a16:creationId xmlns:a16="http://schemas.microsoft.com/office/drawing/2014/main" id="{BD18F90B-76AF-A59F-E525-29B97940F8D2}"/>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7" name="ZoneTexte 6">
            <a:extLst>
              <a:ext uri="{FF2B5EF4-FFF2-40B4-BE49-F238E27FC236}">
                <a16:creationId xmlns:a16="http://schemas.microsoft.com/office/drawing/2014/main" id="{19091DD1-762D-027E-8B75-13B13EDBBBEB}"/>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cxnSp>
        <p:nvCxnSpPr>
          <p:cNvPr id="8" name="Connecteur droit 7">
            <a:extLst>
              <a:ext uri="{FF2B5EF4-FFF2-40B4-BE49-F238E27FC236}">
                <a16:creationId xmlns:a16="http://schemas.microsoft.com/office/drawing/2014/main" id="{27668555-7BCA-0516-3E02-9D2701515690}"/>
              </a:ext>
            </a:extLst>
          </p:cNvPr>
          <p:cNvCxnSpPr>
            <a:cxnSpLocks/>
          </p:cNvCxnSpPr>
          <p:nvPr/>
        </p:nvCxnSpPr>
        <p:spPr>
          <a:xfrm>
            <a:off x="7144901"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748086A-0649-3C84-7B28-3A1689A57067}"/>
              </a:ext>
            </a:extLst>
          </p:cNvPr>
          <p:cNvSpPr/>
          <p:nvPr/>
        </p:nvSpPr>
        <p:spPr>
          <a:xfrm>
            <a:off x="7279100" y="1334465"/>
            <a:ext cx="1595100"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ea typeface="Calibri" charset="0"/>
                <a:cs typeface="Calibri" charset="0"/>
              </a:rPr>
              <a:t>L’entreprise doit adhérer à un GEIQ. </a:t>
            </a:r>
          </a:p>
        </p:txBody>
      </p:sp>
      <p:sp>
        <p:nvSpPr>
          <p:cNvPr id="10" name="Rectangle 9">
            <a:extLst>
              <a:ext uri="{FF2B5EF4-FFF2-40B4-BE49-F238E27FC236}">
                <a16:creationId xmlns:a16="http://schemas.microsoft.com/office/drawing/2014/main" id="{99B50CCE-02E8-3BFF-E2AE-212ABCE37413}"/>
              </a:ext>
            </a:extLst>
          </p:cNvPr>
          <p:cNvSpPr/>
          <p:nvPr/>
        </p:nvSpPr>
        <p:spPr>
          <a:xfrm>
            <a:off x="7279099" y="2934676"/>
            <a:ext cx="1595101" cy="137952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b="1" dirty="0">
                <a:solidFill>
                  <a:schemeClr val="bg1"/>
                </a:solidFill>
                <a:latin typeface="Corbel" panose="020B0503020204020204" pitchFamily="34" charset="0"/>
                <a:cs typeface="Calibri" panose="020F0502020204030204" pitchFamily="34" charset="0"/>
              </a:rPr>
              <a:t>Dès lors qu'un besoin se fait ressentir</a:t>
            </a:r>
            <a:r>
              <a:rPr lang="fr-FR" sz="1100" dirty="0">
                <a:solidFill>
                  <a:schemeClr val="bg1"/>
                </a:solidFill>
                <a:latin typeface="Corbel" panose="020B0503020204020204" pitchFamily="34" charset="0"/>
                <a:cs typeface="Calibri" panose="020F0502020204030204" pitchFamily="34" charset="0"/>
              </a:rPr>
              <a:t>. </a:t>
            </a:r>
          </a:p>
        </p:txBody>
      </p:sp>
      <p:sp>
        <p:nvSpPr>
          <p:cNvPr id="11" name="Rectangle 10">
            <a:extLst>
              <a:ext uri="{FF2B5EF4-FFF2-40B4-BE49-F238E27FC236}">
                <a16:creationId xmlns:a16="http://schemas.microsoft.com/office/drawing/2014/main" id="{4950D982-9A9A-224B-4640-98BD16DC90C8}"/>
              </a:ext>
            </a:extLst>
          </p:cNvPr>
          <p:cNvSpPr/>
          <p:nvPr/>
        </p:nvSpPr>
        <p:spPr>
          <a:xfrm>
            <a:off x="7279099" y="4546417"/>
            <a:ext cx="1595101" cy="1916472"/>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Si vous êtes intéressé, identifiez le GEIQ présent sur votre secteur en Île-de-France sur le </a:t>
            </a:r>
            <a:r>
              <a:rPr lang="fr-FR" sz="1100" i="1" dirty="0">
                <a:solidFill>
                  <a:schemeClr val="bg1"/>
                </a:solidFill>
                <a:latin typeface="Corbel" panose="020B0503020204020204" pitchFamily="34" charset="0"/>
                <a:ea typeface="Calibri" charset="0"/>
                <a:cs typeface="Calibri" charset="0"/>
                <a:hlinkClick r:id="rId6"/>
              </a:rPr>
              <a:t>site</a:t>
            </a:r>
            <a:r>
              <a:rPr lang="fr-FR" sz="1100" i="1" dirty="0">
                <a:solidFill>
                  <a:schemeClr val="bg1"/>
                </a:solidFill>
                <a:latin typeface="Corbel" panose="020B0503020204020204" pitchFamily="34" charset="0"/>
                <a:ea typeface="Calibri" charset="0"/>
                <a:cs typeface="Calibri" charset="0"/>
              </a:rPr>
              <a:t> de la DRIEETS Île-de-France.</a:t>
            </a:r>
          </a:p>
        </p:txBody>
      </p:sp>
      <p:sp>
        <p:nvSpPr>
          <p:cNvPr id="36" name="Rectangle 35">
            <a:extLst>
              <a:ext uri="{FF2B5EF4-FFF2-40B4-BE49-F238E27FC236}">
                <a16:creationId xmlns:a16="http://schemas.microsoft.com/office/drawing/2014/main" id="{DF7E45C6-C5DE-5028-A1F6-F379C6E24FCB}"/>
              </a:ext>
            </a:extLst>
          </p:cNvPr>
          <p:cNvSpPr/>
          <p:nvPr/>
        </p:nvSpPr>
        <p:spPr>
          <a:xfrm>
            <a:off x="193334" y="1337242"/>
            <a:ext cx="6894972" cy="77458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GEIQ est un </a:t>
            </a:r>
            <a:r>
              <a:rPr lang="fr-FR" sz="1100" b="1" dirty="0">
                <a:solidFill>
                  <a:schemeClr val="tx1"/>
                </a:solidFill>
                <a:latin typeface="Corbel" panose="020B0503020204020204" pitchFamily="34" charset="0"/>
              </a:rPr>
              <a:t>groupement d’employeurs organisant des parcours d’insertion et de qualification </a:t>
            </a:r>
            <a:r>
              <a:rPr lang="fr-FR" sz="1100" dirty="0">
                <a:solidFill>
                  <a:schemeClr val="tx1"/>
                </a:solidFill>
                <a:latin typeface="Corbel" panose="020B0503020204020204" pitchFamily="34" charset="0"/>
              </a:rPr>
              <a:t>au profit de </a:t>
            </a:r>
            <a:r>
              <a:rPr lang="fr-FR" sz="1100" b="1" dirty="0">
                <a:solidFill>
                  <a:schemeClr val="tx1"/>
                </a:solidFill>
                <a:latin typeface="Corbel" panose="020B0503020204020204" pitchFamily="34" charset="0"/>
              </a:rPr>
              <a:t>publics prioritaires</a:t>
            </a:r>
            <a:r>
              <a:rPr lang="fr-FR" sz="1100" dirty="0">
                <a:solidFill>
                  <a:schemeClr val="tx1"/>
                </a:solidFill>
                <a:latin typeface="Corbel" panose="020B0503020204020204" pitchFamily="34" charset="0"/>
              </a:rPr>
              <a:t>, afin de répondre aux </a:t>
            </a:r>
            <a:r>
              <a:rPr lang="fr-FR" sz="1100" b="1" dirty="0">
                <a:solidFill>
                  <a:schemeClr val="tx1"/>
                </a:solidFill>
                <a:latin typeface="Corbel" panose="020B0503020204020204" pitchFamily="34" charset="0"/>
              </a:rPr>
              <a:t>besoins de recrutements des entreprises. </a:t>
            </a:r>
            <a:r>
              <a:rPr lang="fr-FR" sz="1100" dirty="0">
                <a:solidFill>
                  <a:schemeClr val="tx1"/>
                </a:solidFill>
                <a:latin typeface="Corbel" panose="020B0503020204020204" pitchFamily="34" charset="0"/>
              </a:rPr>
              <a:t>Les GEIQ embauchent directement les publics ciblés puis les mettent à disposition des entreprises adhérentes en organisant une alternance entre apprentissages théoriques et situations de travail concrètes.</a:t>
            </a:r>
          </a:p>
        </p:txBody>
      </p:sp>
      <p:sp>
        <p:nvSpPr>
          <p:cNvPr id="40" name="ZoneTexte 39">
            <a:extLst>
              <a:ext uri="{FF2B5EF4-FFF2-40B4-BE49-F238E27FC236}">
                <a16:creationId xmlns:a16="http://schemas.microsoft.com/office/drawing/2014/main" id="{3565AEFE-46D2-CAA0-5793-908E075774B2}"/>
              </a:ext>
            </a:extLst>
          </p:cNvPr>
          <p:cNvSpPr txBox="1"/>
          <p:nvPr/>
        </p:nvSpPr>
        <p:spPr>
          <a:xfrm>
            <a:off x="269835" y="1012948"/>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41" name="Ellipse 40">
            <a:extLst>
              <a:ext uri="{FF2B5EF4-FFF2-40B4-BE49-F238E27FC236}">
                <a16:creationId xmlns:a16="http://schemas.microsoft.com/office/drawing/2014/main" id="{38B0FB77-447F-F7C3-8049-DD8E3B4A2873}"/>
              </a:ext>
            </a:extLst>
          </p:cNvPr>
          <p:cNvSpPr>
            <a:spLocks noChangeAspect="1"/>
          </p:cNvSpPr>
          <p:nvPr/>
        </p:nvSpPr>
        <p:spPr>
          <a:xfrm>
            <a:off x="191162" y="871865"/>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2" name="Image 41">
            <a:extLst>
              <a:ext uri="{FF2B5EF4-FFF2-40B4-BE49-F238E27FC236}">
                <a16:creationId xmlns:a16="http://schemas.microsoft.com/office/drawing/2014/main" id="{2E403568-A6AB-71B0-8861-83F1A8F3B6BB}"/>
              </a:ext>
            </a:extLst>
          </p:cNvPr>
          <p:cNvPicPr>
            <a:picLocks noChangeAspect="1"/>
          </p:cNvPicPr>
          <p:nvPr/>
        </p:nvPicPr>
        <p:blipFill>
          <a:blip r:embed="rId7">
            <a:duotone>
              <a:schemeClr val="accent3">
                <a:shade val="45000"/>
                <a:satMod val="135000"/>
              </a:schemeClr>
              <a:prstClr val="white"/>
            </a:duotone>
          </a:blip>
          <a:stretch>
            <a:fillRect/>
          </a:stretch>
        </p:blipFill>
        <p:spPr>
          <a:xfrm>
            <a:off x="2" y="770036"/>
            <a:ext cx="474934" cy="468000"/>
          </a:xfrm>
          <a:prstGeom prst="rect">
            <a:avLst/>
          </a:prstGeom>
        </p:spPr>
      </p:pic>
      <p:sp>
        <p:nvSpPr>
          <p:cNvPr id="43" name="ZoneTexte 42">
            <a:extLst>
              <a:ext uri="{FF2B5EF4-FFF2-40B4-BE49-F238E27FC236}">
                <a16:creationId xmlns:a16="http://schemas.microsoft.com/office/drawing/2014/main" id="{C89EEFAC-FF9B-F644-B920-9FE7808F0127}"/>
              </a:ext>
            </a:extLst>
          </p:cNvPr>
          <p:cNvSpPr txBox="1"/>
          <p:nvPr/>
        </p:nvSpPr>
        <p:spPr>
          <a:xfrm>
            <a:off x="4146538" y="2165588"/>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44" name="Ellipse 43">
            <a:extLst>
              <a:ext uri="{FF2B5EF4-FFF2-40B4-BE49-F238E27FC236}">
                <a16:creationId xmlns:a16="http://schemas.microsoft.com/office/drawing/2014/main" id="{627962C6-257D-7E16-4FA4-EA191AE26B3A}"/>
              </a:ext>
            </a:extLst>
          </p:cNvPr>
          <p:cNvSpPr>
            <a:spLocks noChangeAspect="1"/>
          </p:cNvSpPr>
          <p:nvPr/>
        </p:nvSpPr>
        <p:spPr>
          <a:xfrm>
            <a:off x="6270439" y="2039990"/>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45" name="Image 44">
            <a:extLst>
              <a:ext uri="{FF2B5EF4-FFF2-40B4-BE49-F238E27FC236}">
                <a16:creationId xmlns:a16="http://schemas.microsoft.com/office/drawing/2014/main" id="{30D4D02F-F4E4-9C03-D7F2-D29DE011089C}"/>
              </a:ext>
            </a:extLst>
          </p:cNvPr>
          <p:cNvPicPr>
            <a:picLocks noChangeAspect="1"/>
          </p:cNvPicPr>
          <p:nvPr/>
        </p:nvPicPr>
        <p:blipFill>
          <a:blip r:embed="rId8">
            <a:duotone>
              <a:schemeClr val="accent3">
                <a:shade val="45000"/>
                <a:satMod val="135000"/>
              </a:schemeClr>
              <a:prstClr val="white"/>
            </a:duotone>
          </a:blip>
          <a:stretch>
            <a:fillRect/>
          </a:stretch>
        </p:blipFill>
        <p:spPr>
          <a:xfrm>
            <a:off x="6685218" y="1992407"/>
            <a:ext cx="406675" cy="432000"/>
          </a:xfrm>
          <a:prstGeom prst="rect">
            <a:avLst/>
          </a:prstGeom>
        </p:spPr>
      </p:pic>
      <p:sp>
        <p:nvSpPr>
          <p:cNvPr id="46" name="Rectangle 45">
            <a:extLst>
              <a:ext uri="{FF2B5EF4-FFF2-40B4-BE49-F238E27FC236}">
                <a16:creationId xmlns:a16="http://schemas.microsoft.com/office/drawing/2014/main" id="{368C433F-A654-7CFD-CEEF-069A147C929C}"/>
              </a:ext>
            </a:extLst>
          </p:cNvPr>
          <p:cNvSpPr/>
          <p:nvPr/>
        </p:nvSpPr>
        <p:spPr>
          <a:xfrm>
            <a:off x="3715542" y="2397179"/>
            <a:ext cx="3238339"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fr-FR" sz="1200" b="1" dirty="0">
                <a:solidFill>
                  <a:schemeClr val="tx1"/>
                </a:solidFill>
                <a:latin typeface="Corbel" panose="020B0503020204020204" pitchFamily="34" charset="0"/>
              </a:rPr>
              <a:t>Toute entreprise adhérente d’un GEIQ</a:t>
            </a:r>
            <a:endParaRPr lang="fr-FR" sz="1100" dirty="0">
              <a:solidFill>
                <a:schemeClr val="tx1"/>
              </a:solidFill>
              <a:latin typeface="Corbel" panose="020B0503020204020204" pitchFamily="34" charset="0"/>
            </a:endParaRPr>
          </a:p>
        </p:txBody>
      </p:sp>
      <p:sp>
        <p:nvSpPr>
          <p:cNvPr id="47" name="Rectangle 46">
            <a:extLst>
              <a:ext uri="{FF2B5EF4-FFF2-40B4-BE49-F238E27FC236}">
                <a16:creationId xmlns:a16="http://schemas.microsoft.com/office/drawing/2014/main" id="{88FDABCF-55E4-26A8-88E6-F66CEC004B70}"/>
              </a:ext>
            </a:extLst>
          </p:cNvPr>
          <p:cNvSpPr/>
          <p:nvPr/>
        </p:nvSpPr>
        <p:spPr>
          <a:xfrm>
            <a:off x="314685" y="2299832"/>
            <a:ext cx="3146921" cy="2772000"/>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just">
              <a:buClr>
                <a:schemeClr val="accent3"/>
              </a:buClr>
            </a:pPr>
            <a:r>
              <a:rPr lang="fr-FR" sz="1200" b="1" dirty="0">
                <a:solidFill>
                  <a:schemeClr val="tx1"/>
                </a:solidFill>
                <a:latin typeface="Corbel" panose="020B0503020204020204" pitchFamily="34" charset="0"/>
              </a:rPr>
              <a:t>Le groupement bénéficie de :</a:t>
            </a:r>
          </a:p>
          <a:p>
            <a:pPr algn="just">
              <a:buClr>
                <a:schemeClr val="accent3"/>
              </a:buClr>
            </a:pPr>
            <a:endParaRPr lang="fr-FR" sz="400" b="1" dirty="0">
              <a:solidFill>
                <a:schemeClr val="tx1"/>
              </a:solidFill>
              <a:latin typeface="Corbel" panose="020B0503020204020204" pitchFamily="34" charset="0"/>
            </a:endParaRPr>
          </a:p>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rPr>
              <a:t>L’aide à l’accompagnement</a:t>
            </a:r>
            <a:r>
              <a:rPr lang="fr-FR" sz="1200" dirty="0">
                <a:solidFill>
                  <a:schemeClr val="tx1"/>
                </a:solidFill>
                <a:latin typeface="Corbel" panose="020B0503020204020204" pitchFamily="34" charset="0"/>
              </a:rPr>
              <a:t> pour un ensemble de publics définis par arrêté </a:t>
            </a:r>
            <a:r>
              <a:rPr lang="fr-FR" sz="1000" i="1" dirty="0">
                <a:solidFill>
                  <a:schemeClr val="tx1">
                    <a:lumMod val="50000"/>
                    <a:lumOff val="50000"/>
                  </a:schemeClr>
                </a:solidFill>
                <a:latin typeface="Corbel" panose="020B0503020204020204" pitchFamily="34" charset="0"/>
              </a:rPr>
              <a:t>(jeunes, seniors, bénéficiaires des minima sociaux, résidents en QPV ou ZRR, réfugiés, etc.)</a:t>
            </a:r>
            <a:endParaRPr lang="fr-FR" sz="1000" dirty="0">
              <a:solidFill>
                <a:schemeClr val="tx1"/>
              </a:solidFill>
              <a:latin typeface="Corbel" panose="020B0503020204020204" pitchFamily="34" charset="0"/>
            </a:endParaRPr>
          </a:p>
          <a:p>
            <a:pPr marL="171450" indent="-171450" algn="just">
              <a:buClr>
                <a:schemeClr val="accent3"/>
              </a:buClr>
              <a:buFont typeface="Arial" panose="020B0604020202020204" pitchFamily="34" charset="0"/>
              <a:buChar char="•"/>
            </a:pPr>
            <a:endParaRPr lang="fr-FR" sz="400" b="1" dirty="0">
              <a:solidFill>
                <a:schemeClr val="tx1"/>
              </a:solidFill>
              <a:latin typeface="Corbel" panose="020B0503020204020204" pitchFamily="34" charset="0"/>
            </a:endParaRPr>
          </a:p>
          <a:p>
            <a:pPr marL="171450" indent="-171450" algn="just">
              <a:buClr>
                <a:schemeClr val="accent3"/>
              </a:buClr>
              <a:buFont typeface="Arial" panose="020B0604020202020204" pitchFamily="34" charset="0"/>
              <a:buChar char="•"/>
            </a:pPr>
            <a:r>
              <a:rPr lang="fr-FR" sz="1200" b="1" dirty="0">
                <a:solidFill>
                  <a:schemeClr val="tx1"/>
                </a:solidFill>
                <a:latin typeface="Corbel" panose="020B0503020204020204" pitchFamily="34" charset="0"/>
              </a:rPr>
              <a:t>La prise en charge des dépenses de formation par les OPCO</a:t>
            </a:r>
            <a:r>
              <a:rPr lang="fr-FR" sz="1200" dirty="0">
                <a:solidFill>
                  <a:schemeClr val="tx1"/>
                </a:solidFill>
                <a:latin typeface="Corbel" panose="020B0503020204020204" pitchFamily="34" charset="0"/>
              </a:rPr>
              <a:t>, de tuteurs en fonction des orientations définies dans les accords de branche ou les accords collectifs interprofessionnels</a:t>
            </a:r>
          </a:p>
          <a:p>
            <a:pPr marL="171450" indent="-171450" algn="just">
              <a:buClr>
                <a:schemeClr val="accent3"/>
              </a:buClr>
              <a:buFont typeface="Arial" panose="020B0604020202020204" pitchFamily="34" charset="0"/>
              <a:buChar char="•"/>
            </a:pPr>
            <a:endParaRPr lang="fr-FR" sz="400" dirty="0">
              <a:solidFill>
                <a:schemeClr val="tx1"/>
              </a:solidFill>
              <a:latin typeface="Corbel" panose="020B0503020204020204" pitchFamily="34" charset="0"/>
            </a:endParaRPr>
          </a:p>
          <a:p>
            <a:pPr algn="just">
              <a:buClr>
                <a:schemeClr val="accent3"/>
              </a:buClr>
            </a:pPr>
            <a:r>
              <a:rPr lang="fr-FR" sz="1000" b="1" i="1" dirty="0">
                <a:solidFill>
                  <a:schemeClr val="tx1">
                    <a:lumMod val="50000"/>
                    <a:lumOff val="50000"/>
                  </a:schemeClr>
                </a:solidFill>
                <a:latin typeface="Corbel" panose="020B0503020204020204" pitchFamily="34" charset="0"/>
              </a:rPr>
              <a:t>Une aide éventuelle au démarrage d’une nouvelle structure GEIQ</a:t>
            </a:r>
            <a:r>
              <a:rPr lang="fr-FR" sz="1000" i="1" dirty="0">
                <a:solidFill>
                  <a:schemeClr val="tx1">
                    <a:lumMod val="50000"/>
                    <a:lumOff val="50000"/>
                  </a:schemeClr>
                </a:solidFill>
                <a:latin typeface="Corbel" panose="020B0503020204020204" pitchFamily="34" charset="0"/>
              </a:rPr>
              <a:t> au titre d’une convention promotion de l’emploi ou du Fonds départemental d’insertion, peut également être dispensée.</a:t>
            </a:r>
          </a:p>
        </p:txBody>
      </p:sp>
      <p:sp>
        <p:nvSpPr>
          <p:cNvPr id="48" name="ZoneTexte 47">
            <a:extLst>
              <a:ext uri="{FF2B5EF4-FFF2-40B4-BE49-F238E27FC236}">
                <a16:creationId xmlns:a16="http://schemas.microsoft.com/office/drawing/2014/main" id="{81FE821A-EFDC-6436-4E85-1B5545F62E46}"/>
              </a:ext>
            </a:extLst>
          </p:cNvPr>
          <p:cNvSpPr txBox="1"/>
          <p:nvPr/>
        </p:nvSpPr>
        <p:spPr>
          <a:xfrm>
            <a:off x="390226" y="2122652"/>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pic>
        <p:nvPicPr>
          <p:cNvPr id="49" name="Image 48">
            <a:extLst>
              <a:ext uri="{FF2B5EF4-FFF2-40B4-BE49-F238E27FC236}">
                <a16:creationId xmlns:a16="http://schemas.microsoft.com/office/drawing/2014/main" id="{C0D72F30-6E48-F201-D8CE-DAB9A321EE24}"/>
              </a:ext>
            </a:extLst>
          </p:cNvPr>
          <p:cNvPicPr>
            <a:picLocks noChangeAspect="1"/>
          </p:cNvPicPr>
          <p:nvPr/>
        </p:nvPicPr>
        <p:blipFill>
          <a:blip r:embed="rId9">
            <a:duotone>
              <a:schemeClr val="accent3">
                <a:shade val="45000"/>
                <a:satMod val="135000"/>
              </a:schemeClr>
              <a:prstClr val="white"/>
            </a:duotone>
          </a:blip>
          <a:stretch>
            <a:fillRect/>
          </a:stretch>
        </p:blipFill>
        <p:spPr>
          <a:xfrm>
            <a:off x="37115" y="5050113"/>
            <a:ext cx="394548" cy="360000"/>
          </a:xfrm>
          <a:prstGeom prst="rect">
            <a:avLst/>
          </a:prstGeom>
        </p:spPr>
      </p:pic>
      <p:sp>
        <p:nvSpPr>
          <p:cNvPr id="50" name="Ellipse 49">
            <a:extLst>
              <a:ext uri="{FF2B5EF4-FFF2-40B4-BE49-F238E27FC236}">
                <a16:creationId xmlns:a16="http://schemas.microsoft.com/office/drawing/2014/main" id="{AA24E227-2C95-73BF-D854-75770197FA9E}"/>
              </a:ext>
            </a:extLst>
          </p:cNvPr>
          <p:cNvSpPr>
            <a:spLocks noChangeAspect="1"/>
          </p:cNvSpPr>
          <p:nvPr/>
        </p:nvSpPr>
        <p:spPr>
          <a:xfrm>
            <a:off x="190424" y="5137009"/>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5292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3" y="71353"/>
            <a:ext cx="5650177" cy="557718"/>
          </a:xfrm>
        </p:spPr>
        <p:txBody>
          <a:bodyPr>
            <a:normAutofit/>
          </a:bodyPr>
          <a:lstStyle/>
          <a:p>
            <a:r>
              <a:rPr lang="fr-FR" sz="1800" b="0" dirty="0">
                <a:solidFill>
                  <a:srgbClr val="9F2F5F"/>
                </a:solidFill>
                <a:latin typeface="Century Gothic" panose="020B0502020202020204" pitchFamily="34" charset="0"/>
              </a:rPr>
              <a:t>Transitions collectives (Transco)</a:t>
            </a:r>
            <a:endParaRPr lang="fr-FR" sz="1050" b="0" dirty="0">
              <a:solidFill>
                <a:srgbClr val="9F2F5F"/>
              </a:solidFill>
              <a:latin typeface="Century Gothic" panose="020B0502020202020204" pitchFamily="34" charset="0"/>
            </a:endParaRPr>
          </a:p>
        </p:txBody>
      </p:sp>
      <p:sp>
        <p:nvSpPr>
          <p:cNvPr id="3" name="Rectangle 2">
            <a:extLst>
              <a:ext uri="{FF2B5EF4-FFF2-40B4-BE49-F238E27FC236}">
                <a16:creationId xmlns:a16="http://schemas.microsoft.com/office/drawing/2014/main" id="{2A5EA8C4-CAAC-C979-90E2-F5E1ABB6BF06}"/>
              </a:ext>
            </a:extLst>
          </p:cNvPr>
          <p:cNvSpPr/>
          <p:nvPr/>
        </p:nvSpPr>
        <p:spPr>
          <a:xfrm>
            <a:off x="314683" y="5224660"/>
            <a:ext cx="6829880" cy="1496762"/>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200"/>
              </a:spcAft>
              <a:buClr>
                <a:srgbClr val="895688"/>
              </a:buClr>
              <a:buSzPct val="120000"/>
            </a:pPr>
            <a:r>
              <a:rPr lang="fr-FR" sz="1100" i="1" dirty="0">
                <a:solidFill>
                  <a:schemeClr val="tx1"/>
                </a:solidFill>
                <a:latin typeface="Corbel" panose="020B0503020204020204" pitchFamily="34" charset="0"/>
                <a:ea typeface="Calibri" charset="0"/>
                <a:cs typeface="Calibri" charset="0"/>
              </a:rPr>
              <a:t>   Le salarié doit : </a:t>
            </a:r>
          </a:p>
          <a:p>
            <a:pPr marL="171450" indent="-171450" algn="just">
              <a:spcAft>
                <a:spcPts val="2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Être en </a:t>
            </a:r>
            <a:r>
              <a:rPr lang="fr-FR" sz="1100" b="1" i="1" dirty="0">
                <a:solidFill>
                  <a:schemeClr val="tx1"/>
                </a:solidFill>
                <a:latin typeface="Corbel" panose="020B0503020204020204" pitchFamily="34" charset="0"/>
                <a:ea typeface="Calibri" charset="0"/>
                <a:cs typeface="Calibri" charset="0"/>
              </a:rPr>
              <a:t>CDI, CDD </a:t>
            </a:r>
            <a:r>
              <a:rPr lang="fr-FR" sz="1100" i="1" dirty="0">
                <a:solidFill>
                  <a:schemeClr val="tx1"/>
                </a:solidFill>
                <a:latin typeface="Corbel" panose="020B0503020204020204" pitchFamily="34" charset="0"/>
                <a:ea typeface="Calibri" charset="0"/>
                <a:cs typeface="Calibri" charset="0"/>
              </a:rPr>
              <a:t>ou titulaire d’un </a:t>
            </a:r>
            <a:r>
              <a:rPr lang="fr-FR" sz="1100" b="1" i="1" dirty="0">
                <a:solidFill>
                  <a:schemeClr val="tx1"/>
                </a:solidFill>
                <a:latin typeface="Corbel" panose="020B0503020204020204" pitchFamily="34" charset="0"/>
                <a:ea typeface="Calibri" charset="0"/>
                <a:cs typeface="Calibri" charset="0"/>
              </a:rPr>
              <a:t>contrat de travail temporaire</a:t>
            </a:r>
            <a:r>
              <a:rPr lang="fr-FR" sz="1100" i="1" dirty="0">
                <a:solidFill>
                  <a:schemeClr val="tx1"/>
                </a:solidFill>
                <a:latin typeface="Corbel" panose="020B0503020204020204" pitchFamily="34" charset="0"/>
                <a:ea typeface="Calibri" charset="0"/>
                <a:cs typeface="Calibri" charset="0"/>
              </a:rPr>
              <a:t>, </a:t>
            </a:r>
          </a:p>
          <a:p>
            <a:pPr marL="171450" indent="-171450" algn="just">
              <a:spcAft>
                <a:spcPts val="2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Être</a:t>
            </a:r>
            <a:r>
              <a:rPr lang="fr-FR" sz="1100" b="1" i="1" dirty="0">
                <a:solidFill>
                  <a:schemeClr val="tx1"/>
                </a:solidFill>
                <a:latin typeface="Corbel" panose="020B0503020204020204" pitchFamily="34" charset="0"/>
                <a:ea typeface="Calibri" charset="0"/>
                <a:cs typeface="Calibri" charset="0"/>
              </a:rPr>
              <a:t> volontaire </a:t>
            </a:r>
            <a:r>
              <a:rPr lang="fr-FR" sz="1100" i="1" dirty="0">
                <a:solidFill>
                  <a:schemeClr val="tx1"/>
                </a:solidFill>
                <a:latin typeface="Corbel" panose="020B0503020204020204" pitchFamily="34" charset="0"/>
                <a:ea typeface="Calibri" charset="0"/>
                <a:cs typeface="Calibri" charset="0"/>
              </a:rPr>
              <a:t>et avoir formalisé un </a:t>
            </a:r>
            <a:r>
              <a:rPr lang="fr-FR" sz="1100" b="1" i="1" dirty="0">
                <a:solidFill>
                  <a:schemeClr val="tx1"/>
                </a:solidFill>
                <a:latin typeface="Corbel" panose="020B0503020204020204" pitchFamily="34" charset="0"/>
                <a:ea typeface="Calibri" charset="0"/>
                <a:cs typeface="Calibri" charset="0"/>
              </a:rPr>
              <a:t>accord avec son employeur </a:t>
            </a:r>
            <a:r>
              <a:rPr lang="fr-FR" sz="1100" i="1" dirty="0">
                <a:solidFill>
                  <a:schemeClr val="tx1"/>
                </a:solidFill>
                <a:latin typeface="Corbel" panose="020B0503020204020204" pitchFamily="34" charset="0"/>
                <a:ea typeface="Calibri" charset="0"/>
                <a:cs typeface="Calibri" charset="0"/>
              </a:rPr>
              <a:t>pour s’engager,</a:t>
            </a:r>
          </a:p>
          <a:p>
            <a:pPr marL="171450" indent="-171450" algn="just">
              <a:spcAft>
                <a:spcPts val="2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Être</a:t>
            </a:r>
            <a:r>
              <a:rPr lang="fr-FR" sz="1100" b="1" i="1" dirty="0">
                <a:solidFill>
                  <a:schemeClr val="tx1"/>
                </a:solidFill>
                <a:latin typeface="Corbel" panose="020B0503020204020204" pitchFamily="34" charset="0"/>
                <a:ea typeface="Calibri" charset="0"/>
                <a:cs typeface="Calibri" charset="0"/>
              </a:rPr>
              <a:t> accompagné </a:t>
            </a:r>
            <a:r>
              <a:rPr lang="fr-FR" sz="1100" i="1" dirty="0">
                <a:solidFill>
                  <a:schemeClr val="tx1"/>
                </a:solidFill>
                <a:latin typeface="Corbel" panose="020B0503020204020204" pitchFamily="34" charset="0"/>
                <a:ea typeface="Calibri" charset="0"/>
                <a:cs typeface="Calibri" charset="0"/>
              </a:rPr>
              <a:t>dans son </a:t>
            </a:r>
            <a:r>
              <a:rPr lang="fr-FR" sz="1100" b="1" i="1" dirty="0">
                <a:solidFill>
                  <a:schemeClr val="tx1"/>
                </a:solidFill>
                <a:latin typeface="Corbel" panose="020B0503020204020204" pitchFamily="34" charset="0"/>
                <a:ea typeface="Calibri" charset="0"/>
                <a:cs typeface="Calibri" charset="0"/>
              </a:rPr>
              <a:t>parcours de reconversion </a:t>
            </a:r>
            <a:r>
              <a:rPr lang="fr-FR" sz="1100" i="1" dirty="0">
                <a:solidFill>
                  <a:schemeClr val="tx1"/>
                </a:solidFill>
                <a:latin typeface="Corbel" panose="020B0503020204020204" pitchFamily="34" charset="0"/>
                <a:ea typeface="Calibri" charset="0"/>
                <a:cs typeface="Calibri" charset="0"/>
              </a:rPr>
              <a:t>par un opérateur du conseil en évolution professionnelle (CEP) de manière </a:t>
            </a:r>
            <a:r>
              <a:rPr lang="fr-FR" sz="1100" i="1" dirty="0">
                <a:solidFill>
                  <a:schemeClr val="tx1"/>
                </a:solidFill>
                <a:latin typeface="Corbel" panose="020B0503020204020204" pitchFamily="34" charset="0"/>
                <a:cs typeface="Calibri" charset="0"/>
              </a:rPr>
              <a:t>sereine, préparée et sécurisée,</a:t>
            </a:r>
          </a:p>
          <a:p>
            <a:pPr marL="171450" indent="-171450" algn="just">
              <a:spcAft>
                <a:spcPts val="2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Viser</a:t>
            </a:r>
            <a:r>
              <a:rPr lang="fr-FR" sz="1100" b="1" i="1" dirty="0">
                <a:solidFill>
                  <a:schemeClr val="tx1"/>
                </a:solidFill>
                <a:latin typeface="Corbel" panose="020B0503020204020204" pitchFamily="34" charset="0"/>
                <a:ea typeface="Calibri" charset="0"/>
                <a:cs typeface="Calibri" charset="0"/>
              </a:rPr>
              <a:t> </a:t>
            </a:r>
            <a:r>
              <a:rPr lang="fr-FR" sz="1100" i="1" dirty="0">
                <a:solidFill>
                  <a:schemeClr val="tx1"/>
                </a:solidFill>
                <a:latin typeface="Corbel" panose="020B0503020204020204" pitchFamily="34" charset="0"/>
                <a:ea typeface="Calibri" charset="0"/>
                <a:cs typeface="Calibri" charset="0"/>
              </a:rPr>
              <a:t>un</a:t>
            </a:r>
            <a:r>
              <a:rPr lang="fr-FR" sz="1100" b="1" i="1" dirty="0">
                <a:solidFill>
                  <a:schemeClr val="tx1"/>
                </a:solidFill>
                <a:latin typeface="Corbel" panose="020B0503020204020204" pitchFamily="34" charset="0"/>
                <a:ea typeface="Calibri" charset="0"/>
                <a:cs typeface="Calibri" charset="0"/>
              </a:rPr>
              <a:t> métier porteur </a:t>
            </a:r>
            <a:r>
              <a:rPr lang="fr-FR" sz="1100" i="1" dirty="0">
                <a:solidFill>
                  <a:schemeClr val="tx1"/>
                </a:solidFill>
                <a:latin typeface="Corbel" panose="020B0503020204020204" pitchFamily="34" charset="0"/>
                <a:ea typeface="Calibri" charset="0"/>
                <a:cs typeface="Calibri" charset="0"/>
              </a:rPr>
              <a:t>dans la région.</a:t>
            </a:r>
          </a:p>
          <a:p>
            <a:pPr algn="just">
              <a:buClr>
                <a:srgbClr val="895688"/>
              </a:buClr>
              <a:buSzPct val="120000"/>
            </a:pPr>
            <a:r>
              <a:rPr lang="fr-FR" sz="1100" i="1" dirty="0">
                <a:solidFill>
                  <a:schemeClr val="tx1"/>
                </a:solidFill>
                <a:latin typeface="Corbel" panose="020B0503020204020204" pitchFamily="34" charset="0"/>
                <a:ea typeface="Calibri" charset="0"/>
                <a:cs typeface="Calibri" charset="0"/>
              </a:rPr>
              <a:t>À l’issue de son parcours de formation, le salarié qualifié concrétise son projet en changeant d’entreprise </a:t>
            </a:r>
            <a:r>
              <a:rPr lang="fr-FR" sz="1100" i="1" dirty="0">
                <a:solidFill>
                  <a:schemeClr val="tx1">
                    <a:lumMod val="50000"/>
                    <a:lumOff val="50000"/>
                  </a:schemeClr>
                </a:solidFill>
                <a:latin typeface="Corbel" panose="020B0503020204020204" pitchFamily="34" charset="0"/>
                <a:ea typeface="Calibri" charset="0"/>
                <a:cs typeface="Calibri" charset="0"/>
              </a:rPr>
              <a:t>(le contrat de travail sera rompu selon les modalités de droit commun).</a:t>
            </a:r>
          </a:p>
        </p:txBody>
      </p:sp>
      <p:pic>
        <p:nvPicPr>
          <p:cNvPr id="2" name="Graphique 1" descr="Mégaphone1 contour">
            <a:extLst>
              <a:ext uri="{FF2B5EF4-FFF2-40B4-BE49-F238E27FC236}">
                <a16:creationId xmlns:a16="http://schemas.microsoft.com/office/drawing/2014/main" id="{0411B66B-1E9E-2CBA-85A2-8F6A60AE9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27171">
            <a:off x="25093" y="1736874"/>
            <a:ext cx="360000" cy="360000"/>
          </a:xfrm>
          <a:prstGeom prst="rect">
            <a:avLst/>
          </a:prstGeom>
        </p:spPr>
      </p:pic>
      <p:sp>
        <p:nvSpPr>
          <p:cNvPr id="6" name="Bouton d'action : Retour 5">
            <a:hlinkClick r:id="rId5" action="ppaction://hlinksldjump" tooltip="Retour Cartographie globale"/>
            <a:extLst>
              <a:ext uri="{FF2B5EF4-FFF2-40B4-BE49-F238E27FC236}">
                <a16:creationId xmlns:a16="http://schemas.microsoft.com/office/drawing/2014/main" id="{9C8EBAE8-ABBC-E0E4-06E9-E6FCB1BE4C2F}"/>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9" name="ZoneTexte 8">
            <a:extLst>
              <a:ext uri="{FF2B5EF4-FFF2-40B4-BE49-F238E27FC236}">
                <a16:creationId xmlns:a16="http://schemas.microsoft.com/office/drawing/2014/main" id="{1584D184-26D0-1D6D-21D5-23B96208FC0E}"/>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12" name="Rectangle 11">
            <a:extLst>
              <a:ext uri="{FF2B5EF4-FFF2-40B4-BE49-F238E27FC236}">
                <a16:creationId xmlns:a16="http://schemas.microsoft.com/office/drawing/2014/main" id="{8E714721-64D7-3E8C-0972-AB20B9B6B0C0}"/>
              </a:ext>
            </a:extLst>
          </p:cNvPr>
          <p:cNvSpPr/>
          <p:nvPr/>
        </p:nvSpPr>
        <p:spPr>
          <a:xfrm>
            <a:off x="314684" y="1096602"/>
            <a:ext cx="6829879" cy="87655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Le dispositif </a:t>
            </a:r>
            <a:r>
              <a:rPr lang="fr-FR" sz="1200" b="1" dirty="0">
                <a:solidFill>
                  <a:schemeClr val="tx1"/>
                </a:solidFill>
                <a:latin typeface="Corbel" panose="020B0503020204020204" pitchFamily="34" charset="0"/>
              </a:rPr>
              <a:t>Transitions collectives </a:t>
            </a:r>
            <a:r>
              <a:rPr lang="fr-FR" sz="1100" dirty="0">
                <a:solidFill>
                  <a:schemeClr val="tx1"/>
                </a:solidFill>
                <a:latin typeface="Corbel" panose="020B0503020204020204" pitchFamily="34" charset="0"/>
              </a:rPr>
              <a:t>permet :</a:t>
            </a:r>
          </a:p>
          <a:p>
            <a:pPr marL="171450" indent="-171450" algn="just">
              <a:buSzPct val="120000"/>
              <a:buFont typeface="Arial" panose="020B0604020202020204" pitchFamily="34" charset="0"/>
              <a:buChar char="•"/>
            </a:pPr>
            <a:r>
              <a:rPr lang="fr-FR" sz="1100" dirty="0">
                <a:solidFill>
                  <a:srgbClr val="3B9CB3"/>
                </a:solidFill>
                <a:latin typeface="Corbel" panose="020B0503020204020204" pitchFamily="34" charset="0"/>
              </a:rPr>
              <a:t>aux employeurs </a:t>
            </a:r>
            <a:r>
              <a:rPr lang="fr-FR" sz="1200" b="1" dirty="0">
                <a:solidFill>
                  <a:srgbClr val="3B9CB3"/>
                </a:solidFill>
                <a:latin typeface="Corbel" panose="020B0503020204020204" pitchFamily="34" charset="0"/>
              </a:rPr>
              <a:t>d’anticiper les transformations </a:t>
            </a:r>
            <a:r>
              <a:rPr lang="fr-FR" sz="1100" dirty="0">
                <a:solidFill>
                  <a:schemeClr val="tx1"/>
                </a:solidFill>
                <a:latin typeface="Corbel" panose="020B0503020204020204" pitchFamily="34" charset="0"/>
              </a:rPr>
              <a:t>de leur secteur ou de leur activité, en accompagnant les salariés positionnés sur des métiers fragilisés dans une reconversion ;</a:t>
            </a:r>
          </a:p>
          <a:p>
            <a:pPr marL="171450" indent="-171450" algn="just">
              <a:spcAft>
                <a:spcPts val="300"/>
              </a:spcAft>
              <a:buSzPct val="120000"/>
              <a:buFont typeface="Arial" panose="020B0604020202020204" pitchFamily="34" charset="0"/>
              <a:buChar char="•"/>
            </a:pPr>
            <a:r>
              <a:rPr lang="fr-FR" sz="1100" dirty="0">
                <a:solidFill>
                  <a:srgbClr val="97A932"/>
                </a:solidFill>
                <a:latin typeface="Corbel" panose="020B0503020204020204" pitchFamily="34" charset="0"/>
              </a:rPr>
              <a:t>aux employeurs </a:t>
            </a:r>
            <a:r>
              <a:rPr lang="fr-FR" sz="1200" b="1" dirty="0">
                <a:solidFill>
                  <a:srgbClr val="97A932"/>
                </a:solidFill>
                <a:latin typeface="Corbel" panose="020B0503020204020204" pitchFamily="34" charset="0"/>
              </a:rPr>
              <a:t>en perspective de développement</a:t>
            </a:r>
            <a:r>
              <a:rPr lang="fr-FR" sz="1100" b="1" dirty="0">
                <a:solidFill>
                  <a:schemeClr val="tx1"/>
                </a:solidFill>
                <a:latin typeface="Corbel" panose="020B0503020204020204" pitchFamily="34" charset="0"/>
              </a:rPr>
              <a:t> </a:t>
            </a:r>
            <a:r>
              <a:rPr lang="fr-FR" sz="1100" dirty="0">
                <a:solidFill>
                  <a:schemeClr val="tx1"/>
                </a:solidFill>
                <a:latin typeface="Corbel" panose="020B0503020204020204" pitchFamily="34" charset="0"/>
              </a:rPr>
              <a:t>de recruter dans un métier identifié comme porteur.</a:t>
            </a:r>
          </a:p>
          <a:p>
            <a:pPr algn="just"/>
            <a:r>
              <a:rPr lang="fr-FR" sz="1050" i="1" dirty="0">
                <a:solidFill>
                  <a:schemeClr val="tx1">
                    <a:lumMod val="50000"/>
                    <a:lumOff val="50000"/>
                  </a:schemeClr>
                </a:solidFill>
                <a:latin typeface="Corbel" panose="020B0503020204020204" pitchFamily="34" charset="0"/>
              </a:rPr>
              <a:t>Ce dispositif est composé de deux volets : Transco et Transco-congé de mobilité, </a:t>
            </a:r>
            <a:r>
              <a:rPr lang="fr-FR" sz="1050" b="1" i="1" dirty="0">
                <a:solidFill>
                  <a:schemeClr val="tx1">
                    <a:lumMod val="50000"/>
                    <a:lumOff val="50000"/>
                  </a:schemeClr>
                </a:solidFill>
                <a:latin typeface="Corbel" panose="020B0503020204020204" pitchFamily="34" charset="0"/>
              </a:rPr>
              <a:t>détaillé en </a:t>
            </a:r>
            <a:r>
              <a:rPr lang="fr-FR" sz="1050" b="1" i="1" dirty="0">
                <a:solidFill>
                  <a:schemeClr val="tx1">
                    <a:lumMod val="50000"/>
                    <a:lumOff val="50000"/>
                  </a:schemeClr>
                </a:solidFill>
                <a:latin typeface="Corbel" panose="020B0503020204020204" pitchFamily="34" charset="0"/>
                <a:hlinkClick r:id="rId6" action="ppaction://hlinksldjump"/>
              </a:rPr>
              <a:t>page suivante</a:t>
            </a:r>
            <a:r>
              <a:rPr lang="fr-FR" sz="1050" i="1" dirty="0">
                <a:solidFill>
                  <a:schemeClr val="tx1">
                    <a:lumMod val="50000"/>
                    <a:lumOff val="50000"/>
                  </a:schemeClr>
                </a:solidFill>
                <a:latin typeface="Corbel" panose="020B0503020204020204" pitchFamily="34" charset="0"/>
              </a:rPr>
              <a:t>.</a:t>
            </a:r>
            <a:endParaRPr lang="fr-FR" sz="1000" i="1" dirty="0">
              <a:solidFill>
                <a:schemeClr val="tx1">
                  <a:lumMod val="50000"/>
                  <a:lumOff val="50000"/>
                </a:schemeClr>
              </a:solidFill>
              <a:latin typeface="Corbel" panose="020B0503020204020204" pitchFamily="34" charset="0"/>
            </a:endParaRPr>
          </a:p>
        </p:txBody>
      </p:sp>
      <p:sp>
        <p:nvSpPr>
          <p:cNvPr id="13" name="ZoneTexte 12">
            <a:extLst>
              <a:ext uri="{FF2B5EF4-FFF2-40B4-BE49-F238E27FC236}">
                <a16:creationId xmlns:a16="http://schemas.microsoft.com/office/drawing/2014/main" id="{79386BDC-928C-2765-1BB1-18BE6EFABE1E}"/>
              </a:ext>
            </a:extLst>
          </p:cNvPr>
          <p:cNvSpPr txBox="1"/>
          <p:nvPr/>
        </p:nvSpPr>
        <p:spPr>
          <a:xfrm>
            <a:off x="269835" y="808404"/>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4" name="Ellipse 13">
            <a:extLst>
              <a:ext uri="{FF2B5EF4-FFF2-40B4-BE49-F238E27FC236}">
                <a16:creationId xmlns:a16="http://schemas.microsoft.com/office/drawing/2014/main" id="{CB0FB888-ADA9-2342-F758-3D83B44BF3C5}"/>
              </a:ext>
            </a:extLst>
          </p:cNvPr>
          <p:cNvSpPr>
            <a:spLocks noChangeAspect="1"/>
          </p:cNvSpPr>
          <p:nvPr/>
        </p:nvSpPr>
        <p:spPr>
          <a:xfrm>
            <a:off x="191162" y="667321"/>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5" name="Image 14">
            <a:extLst>
              <a:ext uri="{FF2B5EF4-FFF2-40B4-BE49-F238E27FC236}">
                <a16:creationId xmlns:a16="http://schemas.microsoft.com/office/drawing/2014/main" id="{1CBF4DB8-2980-824C-341C-2E6EF36C0333}"/>
              </a:ext>
            </a:extLst>
          </p:cNvPr>
          <p:cNvPicPr>
            <a:picLocks noChangeAspect="1"/>
          </p:cNvPicPr>
          <p:nvPr/>
        </p:nvPicPr>
        <p:blipFill>
          <a:blip r:embed="rId7">
            <a:duotone>
              <a:schemeClr val="accent3">
                <a:shade val="45000"/>
                <a:satMod val="135000"/>
              </a:schemeClr>
              <a:prstClr val="white"/>
            </a:duotone>
          </a:blip>
          <a:stretch>
            <a:fillRect/>
          </a:stretch>
        </p:blipFill>
        <p:spPr>
          <a:xfrm>
            <a:off x="2" y="565492"/>
            <a:ext cx="474934" cy="468000"/>
          </a:xfrm>
          <a:prstGeom prst="rect">
            <a:avLst/>
          </a:prstGeom>
        </p:spPr>
      </p:pic>
      <p:sp>
        <p:nvSpPr>
          <p:cNvPr id="16" name="ZoneTexte 15">
            <a:extLst>
              <a:ext uri="{FF2B5EF4-FFF2-40B4-BE49-F238E27FC236}">
                <a16:creationId xmlns:a16="http://schemas.microsoft.com/office/drawing/2014/main" id="{1526B57B-EA93-3CF9-2DE3-57F3E3F29DBD}"/>
              </a:ext>
            </a:extLst>
          </p:cNvPr>
          <p:cNvSpPr txBox="1"/>
          <p:nvPr/>
        </p:nvSpPr>
        <p:spPr>
          <a:xfrm>
            <a:off x="4255502" y="2045269"/>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17" name="Ellipse 16">
            <a:extLst>
              <a:ext uri="{FF2B5EF4-FFF2-40B4-BE49-F238E27FC236}">
                <a16:creationId xmlns:a16="http://schemas.microsoft.com/office/drawing/2014/main" id="{3FA25F36-16E8-A0C5-B16A-25C0B476A380}"/>
              </a:ext>
            </a:extLst>
          </p:cNvPr>
          <p:cNvSpPr>
            <a:spLocks noChangeAspect="1"/>
          </p:cNvSpPr>
          <p:nvPr/>
        </p:nvSpPr>
        <p:spPr>
          <a:xfrm>
            <a:off x="6379403" y="1919671"/>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8" name="Image 17">
            <a:extLst>
              <a:ext uri="{FF2B5EF4-FFF2-40B4-BE49-F238E27FC236}">
                <a16:creationId xmlns:a16="http://schemas.microsoft.com/office/drawing/2014/main" id="{D6793A32-4D0D-A9E6-3105-BF1D66889165}"/>
              </a:ext>
            </a:extLst>
          </p:cNvPr>
          <p:cNvPicPr>
            <a:picLocks noChangeAspect="1"/>
          </p:cNvPicPr>
          <p:nvPr/>
        </p:nvPicPr>
        <p:blipFill>
          <a:blip r:embed="rId8">
            <a:duotone>
              <a:schemeClr val="accent3">
                <a:shade val="45000"/>
                <a:satMod val="135000"/>
              </a:schemeClr>
              <a:prstClr val="white"/>
            </a:duotone>
          </a:blip>
          <a:stretch>
            <a:fillRect/>
          </a:stretch>
        </p:blipFill>
        <p:spPr>
          <a:xfrm>
            <a:off x="6794182" y="1872088"/>
            <a:ext cx="406675" cy="432000"/>
          </a:xfrm>
          <a:prstGeom prst="rect">
            <a:avLst/>
          </a:prstGeom>
        </p:spPr>
      </p:pic>
      <p:sp>
        <p:nvSpPr>
          <p:cNvPr id="19" name="Rectangle 18">
            <a:extLst>
              <a:ext uri="{FF2B5EF4-FFF2-40B4-BE49-F238E27FC236}">
                <a16:creationId xmlns:a16="http://schemas.microsoft.com/office/drawing/2014/main" id="{BB469D8F-0779-6024-2474-D92DF60B7FBB}"/>
              </a:ext>
            </a:extLst>
          </p:cNvPr>
          <p:cNvSpPr/>
          <p:nvPr/>
        </p:nvSpPr>
        <p:spPr>
          <a:xfrm>
            <a:off x="3286428" y="2300924"/>
            <a:ext cx="3776418"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r">
              <a:buSzPct val="120000"/>
              <a:buFont typeface="Arial" panose="020B0604020202020204" pitchFamily="34" charset="0"/>
              <a:buChar char="•"/>
            </a:pPr>
            <a:r>
              <a:rPr lang="fr-FR" sz="1200" b="1" dirty="0">
                <a:solidFill>
                  <a:srgbClr val="3B9CB3"/>
                </a:solidFill>
                <a:latin typeface="Corbel" panose="020B0503020204020204" pitchFamily="34" charset="0"/>
              </a:rPr>
              <a:t>Toute entreprise </a:t>
            </a:r>
            <a:r>
              <a:rPr lang="fr-FR" sz="1200" dirty="0">
                <a:solidFill>
                  <a:schemeClr val="tx1"/>
                </a:solidFill>
                <a:latin typeface="Corbel" panose="020B0503020204020204" pitchFamily="34" charset="0"/>
              </a:rPr>
              <a:t>qui rencontre des transformations</a:t>
            </a:r>
          </a:p>
          <a:p>
            <a:pPr marL="285750" indent="-285750" algn="r">
              <a:buSzPct val="120000"/>
              <a:buFont typeface="Arial" panose="020B0604020202020204" pitchFamily="34" charset="0"/>
              <a:buChar char="•"/>
            </a:pPr>
            <a:r>
              <a:rPr lang="fr-FR" sz="1200" b="1" dirty="0">
                <a:solidFill>
                  <a:srgbClr val="97A932"/>
                </a:solidFill>
                <a:latin typeface="Corbel" panose="020B0503020204020204" pitchFamily="34" charset="0"/>
              </a:rPr>
              <a:t>Toute entreprise </a:t>
            </a:r>
            <a:r>
              <a:rPr lang="fr-FR" sz="1200" dirty="0">
                <a:solidFill>
                  <a:schemeClr val="tx1"/>
                </a:solidFill>
                <a:latin typeface="Corbel" panose="020B0503020204020204" pitchFamily="34" charset="0"/>
              </a:rPr>
              <a:t>en perspective de développement</a:t>
            </a:r>
          </a:p>
        </p:txBody>
      </p:sp>
      <p:sp>
        <p:nvSpPr>
          <p:cNvPr id="21" name="Rectangle 20">
            <a:extLst>
              <a:ext uri="{FF2B5EF4-FFF2-40B4-BE49-F238E27FC236}">
                <a16:creationId xmlns:a16="http://schemas.microsoft.com/office/drawing/2014/main" id="{F7738C28-5020-861F-22D7-A6F7862BE00F}"/>
              </a:ext>
            </a:extLst>
          </p:cNvPr>
          <p:cNvSpPr/>
          <p:nvPr/>
        </p:nvSpPr>
        <p:spPr>
          <a:xfrm>
            <a:off x="266556" y="2191544"/>
            <a:ext cx="2088000" cy="2808000"/>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08000" rIns="108000" rtlCol="0" anchor="ctr"/>
          <a:lstStyle/>
          <a:p>
            <a:pPr algn="just"/>
            <a:r>
              <a:rPr lang="fr-FR" sz="1200" dirty="0">
                <a:solidFill>
                  <a:schemeClr val="tx1"/>
                </a:solidFill>
                <a:latin typeface="Corbel" panose="020B0503020204020204" pitchFamily="34" charset="0"/>
                <a:ea typeface="Calibri" charset="0"/>
                <a:cs typeface="Calibri" charset="0"/>
              </a:rPr>
              <a:t>La </a:t>
            </a:r>
            <a:r>
              <a:rPr lang="fr-FR" sz="1200" b="1" dirty="0">
                <a:solidFill>
                  <a:schemeClr val="tx1"/>
                </a:solidFill>
                <a:latin typeface="Corbel" panose="020B0503020204020204" pitchFamily="34" charset="0"/>
                <a:ea typeface="Calibri" charset="0"/>
                <a:cs typeface="Calibri" charset="0"/>
              </a:rPr>
              <a:t>rémunération et les frais de formation</a:t>
            </a:r>
            <a:r>
              <a:rPr lang="fr-FR" sz="1200" dirty="0">
                <a:solidFill>
                  <a:schemeClr val="tx1"/>
                </a:solidFill>
                <a:latin typeface="Corbel" panose="020B0503020204020204" pitchFamily="34" charset="0"/>
                <a:ea typeface="Calibri" charset="0"/>
                <a:cs typeface="Calibri" charset="0"/>
              </a:rPr>
              <a:t> sont </a:t>
            </a:r>
            <a:r>
              <a:rPr lang="fr-FR" sz="1200" b="1" dirty="0">
                <a:solidFill>
                  <a:schemeClr val="tx1"/>
                </a:solidFill>
                <a:latin typeface="Corbel" panose="020B0503020204020204" pitchFamily="34" charset="0"/>
                <a:ea typeface="Calibri" charset="0"/>
                <a:cs typeface="Calibri" charset="0"/>
              </a:rPr>
              <a:t>pris en charge par l’État</a:t>
            </a:r>
            <a:r>
              <a:rPr lang="fr-FR" sz="1200" dirty="0">
                <a:solidFill>
                  <a:schemeClr val="tx1"/>
                </a:solidFill>
                <a:latin typeface="Corbel" panose="020B0503020204020204" pitchFamily="34" charset="0"/>
                <a:ea typeface="Calibri" charset="0"/>
                <a:cs typeface="Calibri" charset="0"/>
              </a:rPr>
              <a:t>, totalement ou partiellement, en fonction de la taille de l’entreprise* : </a:t>
            </a:r>
          </a:p>
          <a:p>
            <a:pPr algn="just"/>
            <a:endParaRPr lang="fr-FR" sz="300" dirty="0">
              <a:solidFill>
                <a:schemeClr val="tx1"/>
              </a:solidFill>
              <a:latin typeface="Corbel" panose="020B0503020204020204" pitchFamily="34" charset="0"/>
              <a:ea typeface="Calibri" charset="0"/>
              <a:cs typeface="Calibri" charset="0"/>
            </a:endParaRPr>
          </a:p>
          <a:p>
            <a:pPr marL="176400" indent="-176400" algn="just">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ea typeface="Calibri" charset="0"/>
                <a:cs typeface="Calibri" charset="0"/>
              </a:rPr>
              <a:t>100%</a:t>
            </a:r>
            <a:r>
              <a:rPr lang="fr-FR" sz="1200" dirty="0">
                <a:solidFill>
                  <a:schemeClr val="tx1"/>
                </a:solidFill>
                <a:latin typeface="Corbel" panose="020B0503020204020204" pitchFamily="34" charset="0"/>
                <a:ea typeface="Calibri" charset="0"/>
                <a:cs typeface="Calibri" charset="0"/>
              </a:rPr>
              <a:t> pour une entreprise de moins de 300 salariés</a:t>
            </a:r>
          </a:p>
          <a:p>
            <a:pPr marL="176400" indent="-176400" algn="just">
              <a:buClr>
                <a:srgbClr val="895688"/>
              </a:buClr>
              <a:buSzPct val="120000"/>
              <a:buFont typeface="Arial" panose="020B0604020202020204" pitchFamily="34" charset="0"/>
              <a:buChar char="•"/>
            </a:pPr>
            <a:endParaRPr lang="fr-FR" sz="300" dirty="0">
              <a:solidFill>
                <a:schemeClr val="tx1"/>
              </a:solidFill>
              <a:latin typeface="Corbel" panose="020B0503020204020204" pitchFamily="34" charset="0"/>
              <a:ea typeface="Calibri" charset="0"/>
              <a:cs typeface="Calibri" charset="0"/>
            </a:endParaRPr>
          </a:p>
          <a:p>
            <a:pPr marL="176400" indent="-176400" algn="just">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cs typeface="Calibri" charset="0"/>
              </a:rPr>
              <a:t>75% </a:t>
            </a:r>
            <a:r>
              <a:rPr lang="fr-FR" sz="1200" dirty="0">
                <a:solidFill>
                  <a:schemeClr val="tx1"/>
                </a:solidFill>
                <a:latin typeface="Corbel" panose="020B0503020204020204" pitchFamily="34" charset="0"/>
                <a:ea typeface="Calibri" charset="0"/>
                <a:cs typeface="Calibri" charset="0"/>
              </a:rPr>
              <a:t>pour une entreprise de 300 à 1 000 salariés</a:t>
            </a:r>
          </a:p>
          <a:p>
            <a:pPr marL="176400" indent="-176400" algn="just">
              <a:buClr>
                <a:srgbClr val="895688"/>
              </a:buClr>
              <a:buSzPct val="120000"/>
              <a:buFont typeface="Arial" panose="020B0604020202020204" pitchFamily="34" charset="0"/>
              <a:buChar char="•"/>
            </a:pPr>
            <a:endParaRPr lang="fr-FR" sz="300" dirty="0">
              <a:solidFill>
                <a:schemeClr val="tx1"/>
              </a:solidFill>
              <a:latin typeface="Corbel" panose="020B0503020204020204" pitchFamily="34" charset="0"/>
              <a:ea typeface="Calibri" charset="0"/>
              <a:cs typeface="Calibri" charset="0"/>
            </a:endParaRPr>
          </a:p>
          <a:p>
            <a:pPr marL="176400" indent="-176400" algn="just">
              <a:buClr>
                <a:srgbClr val="895688"/>
              </a:buClr>
              <a:buSzPct val="120000"/>
              <a:buFont typeface="Arial" panose="020B0604020202020204" pitchFamily="34" charset="0"/>
              <a:buChar char="•"/>
            </a:pPr>
            <a:r>
              <a:rPr lang="fr-FR" sz="1200" b="1" dirty="0">
                <a:solidFill>
                  <a:schemeClr val="tx1"/>
                </a:solidFill>
                <a:latin typeface="Corbel" panose="020B0503020204020204" pitchFamily="34" charset="0"/>
                <a:cs typeface="Calibri" charset="0"/>
              </a:rPr>
              <a:t>40%</a:t>
            </a:r>
            <a:r>
              <a:rPr lang="fr-FR" sz="1200" dirty="0">
                <a:solidFill>
                  <a:schemeClr val="tx1"/>
                </a:solidFill>
                <a:latin typeface="Corbel" panose="020B0503020204020204" pitchFamily="34" charset="0"/>
                <a:ea typeface="Calibri" charset="0"/>
                <a:cs typeface="Calibri" charset="0"/>
              </a:rPr>
              <a:t> pour une entreprise de plus de 1 000 salariés</a:t>
            </a:r>
          </a:p>
          <a:p>
            <a:pPr algn="just">
              <a:buClr>
                <a:srgbClr val="895688"/>
              </a:buClr>
              <a:buSzPct val="120000"/>
            </a:pPr>
            <a:endParaRPr lang="fr-FR" sz="300" b="1" i="1" dirty="0">
              <a:solidFill>
                <a:schemeClr val="tx1"/>
              </a:solidFill>
              <a:latin typeface="Corbel" panose="020B0503020204020204" pitchFamily="34" charset="0"/>
              <a:ea typeface="Calibri" charset="0"/>
              <a:cs typeface="Calibri" charset="0"/>
            </a:endParaRPr>
          </a:p>
          <a:p>
            <a:pPr algn="just">
              <a:buClr>
                <a:srgbClr val="895688"/>
              </a:buClr>
              <a:buSzPct val="120000"/>
            </a:pPr>
            <a:r>
              <a:rPr lang="fr-FR" sz="1200" b="1" i="1" dirty="0">
                <a:solidFill>
                  <a:schemeClr val="tx1"/>
                </a:solidFill>
                <a:latin typeface="Corbel" panose="020B0503020204020204" pitchFamily="34" charset="0"/>
                <a:ea typeface="Calibri" charset="0"/>
                <a:cs typeface="Calibri" charset="0"/>
              </a:rPr>
              <a:t>*Taux majorés en cas de formation longue</a:t>
            </a:r>
          </a:p>
        </p:txBody>
      </p:sp>
      <p:sp>
        <p:nvSpPr>
          <p:cNvPr id="22" name="ZoneTexte 21">
            <a:extLst>
              <a:ext uri="{FF2B5EF4-FFF2-40B4-BE49-F238E27FC236}">
                <a16:creationId xmlns:a16="http://schemas.microsoft.com/office/drawing/2014/main" id="{21B4C47F-1818-8BBF-A80B-296218D6B359}"/>
              </a:ext>
            </a:extLst>
          </p:cNvPr>
          <p:cNvSpPr txBox="1"/>
          <p:nvPr/>
        </p:nvSpPr>
        <p:spPr>
          <a:xfrm>
            <a:off x="366162" y="201436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cxnSp>
        <p:nvCxnSpPr>
          <p:cNvPr id="38" name="Connecteur droit 37">
            <a:extLst>
              <a:ext uri="{FF2B5EF4-FFF2-40B4-BE49-F238E27FC236}">
                <a16:creationId xmlns:a16="http://schemas.microsoft.com/office/drawing/2014/main" id="{757797CF-82FB-48FA-A0BB-8235CD3031BE}"/>
              </a:ext>
            </a:extLst>
          </p:cNvPr>
          <p:cNvCxnSpPr>
            <a:cxnSpLocks/>
          </p:cNvCxnSpPr>
          <p:nvPr/>
        </p:nvCxnSpPr>
        <p:spPr>
          <a:xfrm>
            <a:off x="7229125"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6F4D4609-7B32-7F53-B09A-3EA908CAB09A}"/>
              </a:ext>
            </a:extLst>
          </p:cNvPr>
          <p:cNvSpPr/>
          <p:nvPr/>
        </p:nvSpPr>
        <p:spPr>
          <a:xfrm>
            <a:off x="7335324" y="1334465"/>
            <a:ext cx="1538876"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directement le </a:t>
            </a:r>
            <a:r>
              <a:rPr lang="fr-FR" sz="1100" dirty="0">
                <a:solidFill>
                  <a:schemeClr val="bg1"/>
                </a:solidFill>
                <a:latin typeface="Corbel" panose="020B0503020204020204" pitchFamily="34" charset="0"/>
                <a:cs typeface="Calibri" panose="020F0502020204030204" pitchFamily="34" charset="0"/>
                <a:hlinkClick r:id="rId9"/>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42" name="Rectangle 41">
            <a:extLst>
              <a:ext uri="{FF2B5EF4-FFF2-40B4-BE49-F238E27FC236}">
                <a16:creationId xmlns:a16="http://schemas.microsoft.com/office/drawing/2014/main" id="{775A91A4-2631-17BC-9F7F-80628177C248}"/>
              </a:ext>
            </a:extLst>
          </p:cNvPr>
          <p:cNvSpPr/>
          <p:nvPr/>
        </p:nvSpPr>
        <p:spPr>
          <a:xfrm>
            <a:off x="7335323" y="2814359"/>
            <a:ext cx="1538877" cy="137952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Dès lors qu’un besoin se fait ressentir </a:t>
            </a:r>
            <a:r>
              <a:rPr lang="fr-FR" sz="1100" b="1" dirty="0">
                <a:solidFill>
                  <a:schemeClr val="bg1"/>
                </a:solidFill>
                <a:latin typeface="Corbel" panose="020B0503020204020204" pitchFamily="34" charset="0"/>
                <a:cs typeface="Calibri" panose="020F0502020204030204" pitchFamily="34" charset="0"/>
              </a:rPr>
              <a:t>en anticipation de besoins de recrutement / décrutement.</a:t>
            </a:r>
          </a:p>
        </p:txBody>
      </p:sp>
      <p:sp>
        <p:nvSpPr>
          <p:cNvPr id="43" name="Rectangle 42">
            <a:extLst>
              <a:ext uri="{FF2B5EF4-FFF2-40B4-BE49-F238E27FC236}">
                <a16:creationId xmlns:a16="http://schemas.microsoft.com/office/drawing/2014/main" id="{64150B75-7A01-FECD-9024-7DC7AE6443BC}"/>
              </a:ext>
            </a:extLst>
          </p:cNvPr>
          <p:cNvSpPr/>
          <p:nvPr/>
        </p:nvSpPr>
        <p:spPr>
          <a:xfrm>
            <a:off x="7335323" y="4293749"/>
            <a:ext cx="1538877" cy="2196000"/>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bg1"/>
                </a:solidFill>
                <a:latin typeface="Corbel" panose="020B0503020204020204" pitchFamily="34" charset="0"/>
                <a:ea typeface="Calibri" charset="0"/>
                <a:cs typeface="Calibri" charset="0"/>
                <a:hlinkClick r:id="rId10"/>
              </a:rPr>
              <a:t>site</a:t>
            </a:r>
            <a:r>
              <a:rPr lang="fr-FR" sz="1100" i="1" dirty="0">
                <a:solidFill>
                  <a:schemeClr val="bg1"/>
                </a:solidFill>
                <a:latin typeface="Corbel" panose="020B0503020204020204" pitchFamily="34" charset="0"/>
                <a:ea typeface="Calibri" charset="0"/>
                <a:cs typeface="Calibri" charset="0"/>
              </a:rPr>
              <a:t> du Ministère du Travail, de la Santé, des Solidarités et des Familles</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bg1"/>
                </a:solidFill>
                <a:latin typeface="Corbel" panose="020B0503020204020204" pitchFamily="34" charset="0"/>
                <a:ea typeface="Calibri" charset="0"/>
                <a:cs typeface="Calibri" charset="0"/>
                <a:hlinkClick r:id="rId11"/>
              </a:rPr>
              <a:t>site</a:t>
            </a:r>
            <a:r>
              <a:rPr lang="fr-FR" sz="1100" i="1" dirty="0">
                <a:solidFill>
                  <a:schemeClr val="bg1"/>
                </a:solidFill>
                <a:latin typeface="Corbel" panose="020B0503020204020204" pitchFamily="34" charset="0"/>
                <a:ea typeface="Calibri" charset="0"/>
                <a:cs typeface="Calibri" charset="0"/>
              </a:rPr>
              <a:t> de Transitions Pro </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tx1"/>
                </a:solidFill>
                <a:latin typeface="Corbel" panose="020B0503020204020204" pitchFamily="34" charset="0"/>
                <a:ea typeface="Calibri" charset="0"/>
                <a:cs typeface="Calibri" charset="0"/>
                <a:hlinkClick r:id="rId12"/>
              </a:rPr>
              <a:t>site</a:t>
            </a:r>
            <a:r>
              <a:rPr lang="fr-FR" sz="1100" i="1" dirty="0">
                <a:solidFill>
                  <a:schemeClr val="bg1"/>
                </a:solidFill>
                <a:latin typeface="Corbel" panose="020B0503020204020204" pitchFamily="34" charset="0"/>
                <a:ea typeface="Calibri" charset="0"/>
                <a:cs typeface="Calibri" charset="0"/>
              </a:rPr>
              <a:t> de la DRIEETS IDF</a:t>
            </a:r>
          </a:p>
        </p:txBody>
      </p:sp>
      <p:pic>
        <p:nvPicPr>
          <p:cNvPr id="44" name="Graphique 43" descr="Informations avec un remplissage uni">
            <a:extLst>
              <a:ext uri="{FF2B5EF4-FFF2-40B4-BE49-F238E27FC236}">
                <a16:creationId xmlns:a16="http://schemas.microsoft.com/office/drawing/2014/main" id="{945627C8-3C4F-61E1-17E2-F9CA20A2F5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8792" y="5054762"/>
            <a:ext cx="351784" cy="351784"/>
          </a:xfrm>
          <a:prstGeom prst="rect">
            <a:avLst/>
          </a:prstGeom>
        </p:spPr>
      </p:pic>
      <p:sp>
        <p:nvSpPr>
          <p:cNvPr id="45" name="ZoneTexte 44">
            <a:extLst>
              <a:ext uri="{FF2B5EF4-FFF2-40B4-BE49-F238E27FC236}">
                <a16:creationId xmlns:a16="http://schemas.microsoft.com/office/drawing/2014/main" id="{F5D83546-AA44-8241-6F8A-89BD81FEFD1D}"/>
              </a:ext>
            </a:extLst>
          </p:cNvPr>
          <p:cNvSpPr txBox="1"/>
          <p:nvPr/>
        </p:nvSpPr>
        <p:spPr>
          <a:xfrm>
            <a:off x="2687261" y="2732660"/>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6" name="Image 45">
            <a:extLst>
              <a:ext uri="{FF2B5EF4-FFF2-40B4-BE49-F238E27FC236}">
                <a16:creationId xmlns:a16="http://schemas.microsoft.com/office/drawing/2014/main" id="{1CBDA043-1EB5-69ED-0926-CB55FE2AFEC8}"/>
              </a:ext>
            </a:extLst>
          </p:cNvPr>
          <p:cNvPicPr>
            <a:picLocks noChangeAspect="1"/>
          </p:cNvPicPr>
          <p:nvPr/>
        </p:nvPicPr>
        <p:blipFill>
          <a:blip r:embed="rId15">
            <a:duotone>
              <a:schemeClr val="accent3">
                <a:shade val="45000"/>
                <a:satMod val="135000"/>
              </a:schemeClr>
              <a:prstClr val="white"/>
            </a:duotone>
          </a:blip>
          <a:stretch>
            <a:fillRect/>
          </a:stretch>
        </p:blipFill>
        <p:spPr>
          <a:xfrm>
            <a:off x="2501800" y="2484790"/>
            <a:ext cx="392727" cy="360000"/>
          </a:xfrm>
          <a:prstGeom prst="rect">
            <a:avLst/>
          </a:prstGeom>
        </p:spPr>
      </p:pic>
      <p:sp>
        <p:nvSpPr>
          <p:cNvPr id="47" name="Ellipse 46">
            <a:extLst>
              <a:ext uri="{FF2B5EF4-FFF2-40B4-BE49-F238E27FC236}">
                <a16:creationId xmlns:a16="http://schemas.microsoft.com/office/drawing/2014/main" id="{9EA40E45-A144-BECD-68F1-61285BDEA367}"/>
              </a:ext>
            </a:extLst>
          </p:cNvPr>
          <p:cNvSpPr>
            <a:spLocks noChangeAspect="1"/>
          </p:cNvSpPr>
          <p:nvPr/>
        </p:nvSpPr>
        <p:spPr>
          <a:xfrm>
            <a:off x="2608068" y="2537753"/>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1" name="Rectangle 40">
            <a:extLst>
              <a:ext uri="{FF2B5EF4-FFF2-40B4-BE49-F238E27FC236}">
                <a16:creationId xmlns:a16="http://schemas.microsoft.com/office/drawing/2014/main" id="{0C4C398B-6066-B742-A5D2-F23AACD73A90}"/>
              </a:ext>
            </a:extLst>
          </p:cNvPr>
          <p:cNvSpPr/>
          <p:nvPr/>
        </p:nvSpPr>
        <p:spPr>
          <a:xfrm>
            <a:off x="2366683" y="3178343"/>
            <a:ext cx="4824000" cy="1895197"/>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Clr>
                <a:srgbClr val="3B9CB3"/>
              </a:buClr>
              <a:buSzPct val="120000"/>
              <a:buFont typeface="Arial" panose="020B0604020202020204" pitchFamily="34" charset="0"/>
              <a:buChar char="•"/>
            </a:pPr>
            <a:r>
              <a:rPr lang="fr-FR" sz="1200" b="1" dirty="0">
                <a:solidFill>
                  <a:srgbClr val="3B9CB3"/>
                </a:solidFill>
                <a:latin typeface="Corbel" panose="020B0503020204020204" pitchFamily="34" charset="0"/>
                <a:ea typeface="Calibri" charset="0"/>
                <a:cs typeface="Calibri" charset="0"/>
              </a:rPr>
              <a:t>L’entreprise qui rencontre des transformations identifie les métiers fragilisés</a:t>
            </a:r>
          </a:p>
          <a:p>
            <a:pPr marL="376650" lvl="1" indent="-171450" algn="just">
              <a:buClr>
                <a:srgbClr val="3B9CB3"/>
              </a:buClr>
              <a:buSzPct val="9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si &lt; 300 salariés </a:t>
            </a:r>
            <a:r>
              <a:rPr lang="fr-FR" sz="1100" dirty="0">
                <a:solidFill>
                  <a:schemeClr val="tx1"/>
                </a:solidFill>
                <a:latin typeface="Corbel" panose="020B0503020204020204" pitchFamily="34" charset="0"/>
                <a:ea typeface="Calibri" charset="0"/>
                <a:cs typeface="Calibri" charset="0"/>
              </a:rPr>
              <a:t>: la liste des métiers fragilisés peut être formalisée par une simple</a:t>
            </a:r>
            <a:r>
              <a:rPr lang="fr-FR" sz="1100" b="1" dirty="0">
                <a:solidFill>
                  <a:schemeClr val="tx1"/>
                </a:solidFill>
                <a:latin typeface="Corbel" panose="020B0503020204020204" pitchFamily="34" charset="0"/>
                <a:ea typeface="Calibri" charset="0"/>
                <a:cs typeface="Calibri" charset="0"/>
              </a:rPr>
              <a:t> décision unilatérale</a:t>
            </a:r>
            <a:r>
              <a:rPr lang="fr-FR" sz="1100" dirty="0">
                <a:solidFill>
                  <a:schemeClr val="tx1"/>
                </a:solidFill>
                <a:latin typeface="Corbel" panose="020B0503020204020204" pitchFamily="34" charset="0"/>
                <a:ea typeface="Calibri" charset="0"/>
                <a:cs typeface="Calibri" charset="0"/>
              </a:rPr>
              <a:t>, après consultation du CSE.</a:t>
            </a:r>
            <a:endParaRPr lang="fr-FR" sz="1100" b="1" dirty="0">
              <a:solidFill>
                <a:schemeClr val="tx1"/>
              </a:solidFill>
              <a:latin typeface="Corbel" panose="020B0503020204020204" pitchFamily="34" charset="0"/>
              <a:ea typeface="Calibri" charset="0"/>
              <a:cs typeface="Calibri" charset="0"/>
            </a:endParaRPr>
          </a:p>
          <a:p>
            <a:pPr marL="376650" lvl="1" indent="-171450" algn="just">
              <a:spcAft>
                <a:spcPts val="400"/>
              </a:spcAft>
              <a:buClr>
                <a:srgbClr val="3B9CB3"/>
              </a:buClr>
              <a:buSzPct val="90000"/>
              <a:buFont typeface="Courier New" panose="02070309020205020404" pitchFamily="49" charset="0"/>
              <a:buChar char="o"/>
            </a:pPr>
            <a:r>
              <a:rPr lang="fr-FR" sz="1100" b="1" dirty="0">
                <a:solidFill>
                  <a:schemeClr val="tx1"/>
                </a:solidFill>
                <a:latin typeface="Corbel" panose="020B0503020204020204" pitchFamily="34" charset="0"/>
                <a:ea typeface="Calibri" charset="0"/>
                <a:cs typeface="Calibri" charset="0"/>
              </a:rPr>
              <a:t>à partir de 300 salariés </a:t>
            </a:r>
            <a:r>
              <a:rPr lang="fr-FR" sz="1100" dirty="0">
                <a:solidFill>
                  <a:schemeClr val="tx1"/>
                </a:solidFill>
                <a:latin typeface="Corbel" panose="020B0503020204020204" pitchFamily="34" charset="0"/>
                <a:ea typeface="Calibri" charset="0"/>
                <a:cs typeface="Calibri" charset="0"/>
              </a:rPr>
              <a:t>: elle doit signer un </a:t>
            </a:r>
            <a:r>
              <a:rPr lang="fr-FR" sz="1100" b="1" dirty="0">
                <a:solidFill>
                  <a:schemeClr val="tx1"/>
                </a:solidFill>
                <a:latin typeface="Corbel" panose="020B0503020204020204" pitchFamily="34" charset="0"/>
                <a:ea typeface="Calibri" charset="0"/>
                <a:cs typeface="Calibri" charset="0"/>
              </a:rPr>
              <a:t>accord de gestion des emplois et des parcours professionnels </a:t>
            </a:r>
            <a:r>
              <a:rPr lang="fr-FR" sz="1100" dirty="0">
                <a:solidFill>
                  <a:schemeClr val="tx1"/>
                </a:solidFill>
                <a:latin typeface="Corbel" panose="020B0503020204020204" pitchFamily="34" charset="0"/>
                <a:ea typeface="Calibri" charset="0"/>
                <a:cs typeface="Calibri" charset="0"/>
              </a:rPr>
              <a:t>(GEPP) incluant la liste des métiers fragilisés.</a:t>
            </a: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97A932"/>
              </a:buClr>
              <a:buSzPct val="120000"/>
              <a:buFont typeface="Arial" panose="020B0604020202020204" pitchFamily="34" charset="0"/>
              <a:buChar char="•"/>
            </a:pPr>
            <a:r>
              <a:rPr lang="fr-FR" sz="1200" b="1" dirty="0">
                <a:solidFill>
                  <a:srgbClr val="97A932"/>
                </a:solidFill>
                <a:latin typeface="Corbel" panose="020B0503020204020204" pitchFamily="34" charset="0"/>
                <a:ea typeface="Calibri" charset="0"/>
                <a:cs typeface="Calibri" charset="0"/>
              </a:rPr>
              <a:t>L’entreprise souhaitant recruter dans un métier porteur </a:t>
            </a:r>
            <a:r>
              <a:rPr lang="fr-FR" sz="1200" dirty="0">
                <a:solidFill>
                  <a:srgbClr val="97A932"/>
                </a:solidFill>
                <a:latin typeface="Corbel" panose="020B0503020204020204" pitchFamily="34" charset="0"/>
                <a:ea typeface="Calibri" charset="0"/>
                <a:cs typeface="Calibri" charset="0"/>
              </a:rPr>
              <a:t>fait connaitre ses </a:t>
            </a:r>
            <a:r>
              <a:rPr lang="fr-FR" sz="1200" b="1" dirty="0">
                <a:solidFill>
                  <a:srgbClr val="97A932"/>
                </a:solidFill>
                <a:latin typeface="Corbel" panose="020B0503020204020204" pitchFamily="34" charset="0"/>
                <a:ea typeface="Calibri" charset="0"/>
                <a:cs typeface="Calibri" charset="0"/>
              </a:rPr>
              <a:t>besoins de recrutement </a:t>
            </a:r>
            <a:r>
              <a:rPr lang="fr-FR" sz="1100" dirty="0">
                <a:solidFill>
                  <a:schemeClr val="tx1"/>
                </a:solidFill>
                <a:latin typeface="Corbel" panose="020B0503020204020204" pitchFamily="34" charset="0"/>
                <a:ea typeface="Calibri" charset="0"/>
                <a:cs typeface="Calibri" charset="0"/>
              </a:rPr>
              <a:t>au délégué à l’accompagnement des reconversions professionnelles (DARP) de son département et/ou à sa plateforme territoriale </a:t>
            </a:r>
            <a:r>
              <a:rPr lang="fr-FR" sz="1100" b="1" dirty="0">
                <a:solidFill>
                  <a:schemeClr val="tx1"/>
                </a:solidFill>
                <a:latin typeface="Corbel" panose="020B0503020204020204" pitchFamily="34" charset="0"/>
                <a:ea typeface="Calibri" charset="0"/>
                <a:cs typeface="Calibri" charset="0"/>
              </a:rPr>
              <a:t>pour</a:t>
            </a:r>
            <a:r>
              <a:rPr lang="fr-FR" sz="1100" dirty="0">
                <a:solidFill>
                  <a:schemeClr val="tx1"/>
                </a:solidFill>
                <a:latin typeface="Corbel" panose="020B0503020204020204" pitchFamily="34" charset="0"/>
                <a:ea typeface="Calibri" charset="0"/>
                <a:cs typeface="Calibri" charset="0"/>
              </a:rPr>
              <a:t> </a:t>
            </a:r>
            <a:r>
              <a:rPr lang="fr-FR" sz="1100" b="1" dirty="0">
                <a:solidFill>
                  <a:schemeClr val="tx1"/>
                </a:solidFill>
                <a:latin typeface="Corbel" panose="020B0503020204020204" pitchFamily="34" charset="0"/>
                <a:ea typeface="Calibri" charset="0"/>
                <a:cs typeface="Calibri" charset="0"/>
              </a:rPr>
              <a:t>faciliter les mises en relation </a:t>
            </a:r>
            <a:r>
              <a:rPr lang="fr-FR" sz="1100" dirty="0">
                <a:solidFill>
                  <a:schemeClr val="tx1"/>
                </a:solidFill>
                <a:latin typeface="Corbel" panose="020B0503020204020204" pitchFamily="34" charset="0"/>
                <a:ea typeface="Calibri" charset="0"/>
                <a:cs typeface="Calibri" charset="0"/>
              </a:rPr>
              <a:t>avec les salariés envisageant une reconversion.</a:t>
            </a:r>
          </a:p>
        </p:txBody>
      </p:sp>
    </p:spTree>
    <p:extLst>
      <p:ext uri="{BB962C8B-B14F-4D97-AF65-F5344CB8AC3E}">
        <p14:creationId xmlns:p14="http://schemas.microsoft.com/office/powerpoint/2010/main" val="188151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D5E3AC-84E7-694D-8729-1F611044AFD8}"/>
              </a:ext>
            </a:extLst>
          </p:cNvPr>
          <p:cNvSpPr>
            <a:spLocks noGrp="1"/>
          </p:cNvSpPr>
          <p:nvPr>
            <p:ph type="title"/>
          </p:nvPr>
        </p:nvSpPr>
        <p:spPr>
          <a:xfrm>
            <a:off x="193333" y="116874"/>
            <a:ext cx="5686549" cy="484001"/>
          </a:xfrm>
        </p:spPr>
        <p:txBody>
          <a:bodyPr>
            <a:normAutofit/>
          </a:bodyPr>
          <a:lstStyle/>
          <a:p>
            <a:r>
              <a:rPr lang="fr-FR" sz="1800" b="0" dirty="0">
                <a:solidFill>
                  <a:srgbClr val="9F2F5F"/>
                </a:solidFill>
                <a:latin typeface="Century Gothic" panose="020B0502020202020204" pitchFamily="34" charset="0"/>
              </a:rPr>
              <a:t>Transco-congé de mobilité</a:t>
            </a:r>
            <a:endParaRPr lang="fr-FR" sz="1050" b="0" dirty="0">
              <a:solidFill>
                <a:srgbClr val="9F2F5F"/>
              </a:solidFill>
              <a:latin typeface="Century Gothic" panose="020B0502020202020204" pitchFamily="34" charset="0"/>
            </a:endParaRPr>
          </a:p>
        </p:txBody>
      </p:sp>
      <p:sp>
        <p:nvSpPr>
          <p:cNvPr id="7" name="Bouton d'action : Retour 6">
            <a:hlinkClick r:id="rId3" action="ppaction://hlinksldjump" tooltip="Retour Cartographie globale"/>
            <a:extLst>
              <a:ext uri="{FF2B5EF4-FFF2-40B4-BE49-F238E27FC236}">
                <a16:creationId xmlns:a16="http://schemas.microsoft.com/office/drawing/2014/main" id="{18035522-6929-3793-F931-2DF8081607CA}"/>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8" name="ZoneTexte 7">
            <a:extLst>
              <a:ext uri="{FF2B5EF4-FFF2-40B4-BE49-F238E27FC236}">
                <a16:creationId xmlns:a16="http://schemas.microsoft.com/office/drawing/2014/main" id="{C7F93C60-A54E-0315-5F50-D7FB3881B5B2}"/>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11" name="ZoneTexte 10">
            <a:extLst>
              <a:ext uri="{FF2B5EF4-FFF2-40B4-BE49-F238E27FC236}">
                <a16:creationId xmlns:a16="http://schemas.microsoft.com/office/drawing/2014/main" id="{481E4357-7508-F7A1-1B2F-56DFC30596E1}"/>
              </a:ext>
            </a:extLst>
          </p:cNvPr>
          <p:cNvSpPr txBox="1"/>
          <p:nvPr/>
        </p:nvSpPr>
        <p:spPr>
          <a:xfrm>
            <a:off x="269835" y="94075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2" name="Ellipse 11">
            <a:extLst>
              <a:ext uri="{FF2B5EF4-FFF2-40B4-BE49-F238E27FC236}">
                <a16:creationId xmlns:a16="http://schemas.microsoft.com/office/drawing/2014/main" id="{5466FFB5-0F78-F12D-F4A2-2F6C88D81D9A}"/>
              </a:ext>
            </a:extLst>
          </p:cNvPr>
          <p:cNvSpPr>
            <a:spLocks noChangeAspect="1"/>
          </p:cNvSpPr>
          <p:nvPr/>
        </p:nvSpPr>
        <p:spPr>
          <a:xfrm>
            <a:off x="191162" y="79966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3" name="Image 12">
            <a:extLst>
              <a:ext uri="{FF2B5EF4-FFF2-40B4-BE49-F238E27FC236}">
                <a16:creationId xmlns:a16="http://schemas.microsoft.com/office/drawing/2014/main" id="{BE1ED492-6D4D-6B6E-AEFB-9CEB5C7C53AF}"/>
              </a:ext>
            </a:extLst>
          </p:cNvPr>
          <p:cNvPicPr>
            <a:picLocks noChangeAspect="1"/>
          </p:cNvPicPr>
          <p:nvPr/>
        </p:nvPicPr>
        <p:blipFill>
          <a:blip r:embed="rId4">
            <a:duotone>
              <a:schemeClr val="accent3">
                <a:shade val="45000"/>
                <a:satMod val="135000"/>
              </a:schemeClr>
              <a:prstClr val="white"/>
            </a:duotone>
          </a:blip>
          <a:stretch>
            <a:fillRect/>
          </a:stretch>
        </p:blipFill>
        <p:spPr>
          <a:xfrm>
            <a:off x="2" y="697839"/>
            <a:ext cx="474934" cy="468000"/>
          </a:xfrm>
          <a:prstGeom prst="rect">
            <a:avLst/>
          </a:prstGeom>
        </p:spPr>
      </p:pic>
      <p:cxnSp>
        <p:nvCxnSpPr>
          <p:cNvPr id="14" name="Connecteur droit 13">
            <a:extLst>
              <a:ext uri="{FF2B5EF4-FFF2-40B4-BE49-F238E27FC236}">
                <a16:creationId xmlns:a16="http://schemas.microsoft.com/office/drawing/2014/main" id="{2BB40B45-4C0D-2E3E-412B-C145031E19C6}"/>
              </a:ext>
            </a:extLst>
          </p:cNvPr>
          <p:cNvCxnSpPr>
            <a:cxnSpLocks/>
          </p:cNvCxnSpPr>
          <p:nvPr/>
        </p:nvCxnSpPr>
        <p:spPr>
          <a:xfrm>
            <a:off x="7229125"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023DE55-169A-BA05-4210-8EF178EC6058}"/>
              </a:ext>
            </a:extLst>
          </p:cNvPr>
          <p:cNvSpPr/>
          <p:nvPr/>
        </p:nvSpPr>
        <p:spPr>
          <a:xfrm>
            <a:off x="7335324" y="1334465"/>
            <a:ext cx="1538876"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L’entreprise peut contacter directement le </a:t>
            </a:r>
            <a:r>
              <a:rPr lang="fr-FR" sz="1100" dirty="0">
                <a:solidFill>
                  <a:schemeClr val="bg1"/>
                </a:solidFill>
                <a:latin typeface="Corbel" panose="020B0503020204020204" pitchFamily="34" charset="0"/>
                <a:cs typeface="Calibri" panose="020F0502020204030204" pitchFamily="34" charset="0"/>
                <a:hlinkClick r:id="rId5"/>
              </a:rPr>
              <a:t>DARP de son département</a:t>
            </a:r>
            <a:r>
              <a:rPr lang="fr-FR" sz="1100" dirty="0">
                <a:solidFill>
                  <a:schemeClr val="bg1"/>
                </a:solidFill>
                <a:latin typeface="Corbel" panose="020B0503020204020204" pitchFamily="34" charset="0"/>
                <a:cs typeface="Calibri" panose="020F0502020204030204" pitchFamily="34" charset="0"/>
              </a:rPr>
              <a:t>.</a:t>
            </a:r>
          </a:p>
        </p:txBody>
      </p:sp>
      <p:sp>
        <p:nvSpPr>
          <p:cNvPr id="16" name="Rectangle 15">
            <a:extLst>
              <a:ext uri="{FF2B5EF4-FFF2-40B4-BE49-F238E27FC236}">
                <a16:creationId xmlns:a16="http://schemas.microsoft.com/office/drawing/2014/main" id="{C868F468-7DF6-FD6F-A2B3-B58433C68EE6}"/>
              </a:ext>
            </a:extLst>
          </p:cNvPr>
          <p:cNvSpPr/>
          <p:nvPr/>
        </p:nvSpPr>
        <p:spPr>
          <a:xfrm>
            <a:off x="7335323" y="2814359"/>
            <a:ext cx="1538877" cy="1379529"/>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Dès lors qu’un besoin se fait ressentir </a:t>
            </a:r>
            <a:r>
              <a:rPr lang="fr-FR" sz="1100" b="1" dirty="0">
                <a:solidFill>
                  <a:schemeClr val="bg1"/>
                </a:solidFill>
                <a:latin typeface="Corbel" panose="020B0503020204020204" pitchFamily="34" charset="0"/>
                <a:cs typeface="Calibri" panose="020F0502020204030204" pitchFamily="34" charset="0"/>
              </a:rPr>
              <a:t>en anticipation de besoins de recrutement / décrutement.</a:t>
            </a:r>
          </a:p>
        </p:txBody>
      </p:sp>
      <p:sp>
        <p:nvSpPr>
          <p:cNvPr id="17" name="Rectangle 16">
            <a:extLst>
              <a:ext uri="{FF2B5EF4-FFF2-40B4-BE49-F238E27FC236}">
                <a16:creationId xmlns:a16="http://schemas.microsoft.com/office/drawing/2014/main" id="{5DEDFC7C-28CD-0FFB-4611-4C24097AD1EC}"/>
              </a:ext>
            </a:extLst>
          </p:cNvPr>
          <p:cNvSpPr/>
          <p:nvPr/>
        </p:nvSpPr>
        <p:spPr>
          <a:xfrm>
            <a:off x="7335323" y="4293749"/>
            <a:ext cx="1538877" cy="2196000"/>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bg1"/>
                </a:solidFill>
                <a:latin typeface="Corbel" panose="020B0503020204020204" pitchFamily="34" charset="0"/>
                <a:ea typeface="Calibri" charset="0"/>
                <a:cs typeface="Calibri" charset="0"/>
                <a:hlinkClick r:id="rId6"/>
              </a:rPr>
              <a:t>site</a:t>
            </a:r>
            <a:r>
              <a:rPr lang="fr-FR" sz="1100" i="1" dirty="0">
                <a:solidFill>
                  <a:schemeClr val="bg1"/>
                </a:solidFill>
                <a:latin typeface="Corbel" panose="020B0503020204020204" pitchFamily="34" charset="0"/>
                <a:ea typeface="Calibri" charset="0"/>
                <a:cs typeface="Calibri" charset="0"/>
              </a:rPr>
              <a:t> du Ministère du Travail, de la Santé, des Solidarités et des Familles</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bg1"/>
                </a:solidFill>
                <a:latin typeface="Corbel" panose="020B0503020204020204" pitchFamily="34" charset="0"/>
                <a:ea typeface="Calibri" charset="0"/>
                <a:cs typeface="Calibri" charset="0"/>
                <a:hlinkClick r:id="rId7"/>
              </a:rPr>
              <a:t>site </a:t>
            </a:r>
            <a:r>
              <a:rPr lang="fr-FR" sz="1100" i="1" dirty="0">
                <a:solidFill>
                  <a:schemeClr val="bg1"/>
                </a:solidFill>
                <a:latin typeface="Corbel" panose="020B0503020204020204" pitchFamily="34" charset="0"/>
                <a:ea typeface="Calibri" charset="0"/>
                <a:cs typeface="Calibri" charset="0"/>
              </a:rPr>
              <a:t>de Transitions Pro </a:t>
            </a:r>
          </a:p>
          <a:p>
            <a:pPr marL="171450" indent="-171450">
              <a:spcBef>
                <a:spcPts val="496"/>
              </a:spcBef>
              <a:buFont typeface="Arial" panose="020B0604020202020204" pitchFamily="34" charset="0"/>
              <a:buChar char="•"/>
            </a:pPr>
            <a:r>
              <a:rPr lang="fr-FR" sz="1100" i="1" dirty="0">
                <a:solidFill>
                  <a:schemeClr val="bg1"/>
                </a:solidFill>
                <a:latin typeface="Corbel" panose="020B0503020204020204" pitchFamily="34" charset="0"/>
                <a:ea typeface="Calibri" charset="0"/>
                <a:cs typeface="Calibri" charset="0"/>
              </a:rPr>
              <a:t>le </a:t>
            </a:r>
            <a:r>
              <a:rPr lang="fr-FR" sz="1100" i="1" dirty="0">
                <a:solidFill>
                  <a:schemeClr val="tx1"/>
                </a:solidFill>
                <a:latin typeface="Corbel" panose="020B0503020204020204" pitchFamily="34" charset="0"/>
                <a:ea typeface="Calibri" charset="0"/>
                <a:cs typeface="Calibri" charset="0"/>
                <a:hlinkClick r:id="rId8"/>
              </a:rPr>
              <a:t>site</a:t>
            </a:r>
            <a:r>
              <a:rPr lang="fr-FR" sz="1100" i="1" dirty="0">
                <a:solidFill>
                  <a:schemeClr val="bg1"/>
                </a:solidFill>
                <a:latin typeface="Corbel" panose="020B0503020204020204" pitchFamily="34" charset="0"/>
                <a:ea typeface="Calibri" charset="0"/>
                <a:cs typeface="Calibri" charset="0"/>
              </a:rPr>
              <a:t> de la DRIEETS IDF</a:t>
            </a:r>
          </a:p>
        </p:txBody>
      </p:sp>
      <p:sp>
        <p:nvSpPr>
          <p:cNvPr id="18" name="Rectangle 17">
            <a:extLst>
              <a:ext uri="{FF2B5EF4-FFF2-40B4-BE49-F238E27FC236}">
                <a16:creationId xmlns:a16="http://schemas.microsoft.com/office/drawing/2014/main" id="{13BF281F-E8CB-9175-6000-4B3E6330583E}"/>
              </a:ext>
            </a:extLst>
          </p:cNvPr>
          <p:cNvSpPr/>
          <p:nvPr/>
        </p:nvSpPr>
        <p:spPr>
          <a:xfrm>
            <a:off x="193334" y="1228954"/>
            <a:ext cx="6894972" cy="774581"/>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À la suite d’un bilan de l’application du premier volet de Transitions collectives, </a:t>
            </a:r>
            <a:r>
              <a:rPr lang="fr-FR" sz="1200" b="1" dirty="0">
                <a:solidFill>
                  <a:schemeClr val="tx1"/>
                </a:solidFill>
                <a:latin typeface="Corbel" panose="020B0503020204020204" pitchFamily="34" charset="0"/>
              </a:rPr>
              <a:t>le dispositif s’ouvre aux salariés </a:t>
            </a:r>
            <a:r>
              <a:rPr lang="fr-FR" sz="1100" dirty="0">
                <a:solidFill>
                  <a:schemeClr val="tx1"/>
                </a:solidFill>
                <a:latin typeface="Corbel" panose="020B0503020204020204" pitchFamily="34" charset="0"/>
              </a:rPr>
              <a:t>occupant des emplois fragilisés, volontaires pour </a:t>
            </a:r>
            <a:r>
              <a:rPr lang="fr-FR" sz="1200" b="1" dirty="0">
                <a:solidFill>
                  <a:schemeClr val="tx1"/>
                </a:solidFill>
                <a:latin typeface="Corbel" panose="020B0503020204020204" pitchFamily="34" charset="0"/>
              </a:rPr>
              <a:t>se former à un métier porteur</a:t>
            </a:r>
            <a:r>
              <a:rPr lang="fr-FR" sz="1100" dirty="0">
                <a:solidFill>
                  <a:schemeClr val="tx1"/>
                </a:solidFill>
                <a:latin typeface="Corbel" panose="020B0503020204020204" pitchFamily="34" charset="0"/>
              </a:rPr>
              <a:t> au sein de leur bassin de vie et </a:t>
            </a:r>
            <a:r>
              <a:rPr lang="fr-FR" sz="1200" b="1" dirty="0">
                <a:solidFill>
                  <a:schemeClr val="tx1"/>
                </a:solidFill>
                <a:latin typeface="Corbel" panose="020B0503020204020204" pitchFamily="34" charset="0"/>
              </a:rPr>
              <a:t>bénéficiant d’un congé de mobilité</a:t>
            </a:r>
            <a:r>
              <a:rPr lang="fr-FR" sz="1100" dirty="0">
                <a:solidFill>
                  <a:schemeClr val="tx1"/>
                </a:solidFill>
                <a:latin typeface="Corbel" panose="020B0503020204020204" pitchFamily="34" charset="0"/>
              </a:rPr>
              <a:t>, soit dans le cadre d’un accord de gestion des emplois et des parcours professionnels (GEPP), soit dans celui d’un accord de rupture conventionnelle collective (RCC).</a:t>
            </a:r>
          </a:p>
        </p:txBody>
      </p:sp>
      <p:sp>
        <p:nvSpPr>
          <p:cNvPr id="19" name="ZoneTexte 18">
            <a:extLst>
              <a:ext uri="{FF2B5EF4-FFF2-40B4-BE49-F238E27FC236}">
                <a16:creationId xmlns:a16="http://schemas.microsoft.com/office/drawing/2014/main" id="{E135CEC1-41B3-EC96-158D-C31422F21CD1}"/>
              </a:ext>
            </a:extLst>
          </p:cNvPr>
          <p:cNvSpPr txBox="1"/>
          <p:nvPr/>
        </p:nvSpPr>
        <p:spPr>
          <a:xfrm>
            <a:off x="4291598" y="2057301"/>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21" name="Ellipse 20">
            <a:extLst>
              <a:ext uri="{FF2B5EF4-FFF2-40B4-BE49-F238E27FC236}">
                <a16:creationId xmlns:a16="http://schemas.microsoft.com/office/drawing/2014/main" id="{42B1459D-A5F3-6928-C306-A5FF8F8EE533}"/>
              </a:ext>
            </a:extLst>
          </p:cNvPr>
          <p:cNvSpPr>
            <a:spLocks noChangeAspect="1"/>
          </p:cNvSpPr>
          <p:nvPr/>
        </p:nvSpPr>
        <p:spPr>
          <a:xfrm>
            <a:off x="6415499" y="1931703"/>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22" name="Image 21">
            <a:extLst>
              <a:ext uri="{FF2B5EF4-FFF2-40B4-BE49-F238E27FC236}">
                <a16:creationId xmlns:a16="http://schemas.microsoft.com/office/drawing/2014/main" id="{A4ED9BBD-3FAD-47AD-659E-1831D5F4C843}"/>
              </a:ext>
            </a:extLst>
          </p:cNvPr>
          <p:cNvPicPr>
            <a:picLocks noChangeAspect="1"/>
          </p:cNvPicPr>
          <p:nvPr/>
        </p:nvPicPr>
        <p:blipFill>
          <a:blip r:embed="rId9">
            <a:duotone>
              <a:schemeClr val="accent3">
                <a:shade val="45000"/>
                <a:satMod val="135000"/>
              </a:schemeClr>
              <a:prstClr val="white"/>
            </a:duotone>
          </a:blip>
          <a:stretch>
            <a:fillRect/>
          </a:stretch>
        </p:blipFill>
        <p:spPr>
          <a:xfrm>
            <a:off x="6830278" y="1884120"/>
            <a:ext cx="406675" cy="432000"/>
          </a:xfrm>
          <a:prstGeom prst="rect">
            <a:avLst/>
          </a:prstGeom>
        </p:spPr>
      </p:pic>
      <p:sp>
        <p:nvSpPr>
          <p:cNvPr id="38" name="Rectangle 37">
            <a:extLst>
              <a:ext uri="{FF2B5EF4-FFF2-40B4-BE49-F238E27FC236}">
                <a16:creationId xmlns:a16="http://schemas.microsoft.com/office/drawing/2014/main" id="{92362A89-3C94-1C6B-5D1E-09A02F302CDA}"/>
              </a:ext>
            </a:extLst>
          </p:cNvPr>
          <p:cNvSpPr/>
          <p:nvPr/>
        </p:nvSpPr>
        <p:spPr>
          <a:xfrm>
            <a:off x="3322524" y="2312956"/>
            <a:ext cx="3776418"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r">
              <a:buSzPct val="120000"/>
              <a:buFont typeface="Arial" panose="020B0604020202020204" pitchFamily="34" charset="0"/>
              <a:buChar char="•"/>
            </a:pPr>
            <a:r>
              <a:rPr lang="fr-FR" sz="1200" b="1" dirty="0">
                <a:solidFill>
                  <a:srgbClr val="3B9CB3"/>
                </a:solidFill>
                <a:latin typeface="Corbel" panose="020B0503020204020204" pitchFamily="34" charset="0"/>
              </a:rPr>
              <a:t>Toute entreprise </a:t>
            </a:r>
            <a:r>
              <a:rPr lang="fr-FR" sz="1200" dirty="0">
                <a:solidFill>
                  <a:schemeClr val="tx1"/>
                </a:solidFill>
                <a:latin typeface="Corbel" panose="020B0503020204020204" pitchFamily="34" charset="0"/>
              </a:rPr>
              <a:t>qui rencontre des transformations</a:t>
            </a:r>
          </a:p>
          <a:p>
            <a:pPr marL="285750" indent="-285750" algn="r">
              <a:buSzPct val="120000"/>
              <a:buFont typeface="Arial" panose="020B0604020202020204" pitchFamily="34" charset="0"/>
              <a:buChar char="•"/>
            </a:pPr>
            <a:r>
              <a:rPr lang="fr-FR" sz="1200" b="1" dirty="0">
                <a:solidFill>
                  <a:srgbClr val="97A932"/>
                </a:solidFill>
                <a:latin typeface="Corbel" panose="020B0503020204020204" pitchFamily="34" charset="0"/>
              </a:rPr>
              <a:t>Toute entreprise </a:t>
            </a:r>
            <a:r>
              <a:rPr lang="fr-FR" sz="1200" dirty="0">
                <a:solidFill>
                  <a:schemeClr val="tx1"/>
                </a:solidFill>
                <a:latin typeface="Corbel" panose="020B0503020204020204" pitchFamily="34" charset="0"/>
              </a:rPr>
              <a:t>en perspective de développement</a:t>
            </a:r>
          </a:p>
        </p:txBody>
      </p:sp>
      <p:sp>
        <p:nvSpPr>
          <p:cNvPr id="40" name="Rectangle 39">
            <a:extLst>
              <a:ext uri="{FF2B5EF4-FFF2-40B4-BE49-F238E27FC236}">
                <a16:creationId xmlns:a16="http://schemas.microsoft.com/office/drawing/2014/main" id="{FC5C699D-C79A-CC07-D90A-D6A77B04EAE4}"/>
              </a:ext>
            </a:extLst>
          </p:cNvPr>
          <p:cNvSpPr/>
          <p:nvPr/>
        </p:nvSpPr>
        <p:spPr>
          <a:xfrm>
            <a:off x="290619" y="2191544"/>
            <a:ext cx="2875502" cy="3096000"/>
          </a:xfrm>
          <a:prstGeom prst="rect">
            <a:avLst/>
          </a:prstGeom>
          <a:noFill/>
          <a:ln w="19050">
            <a:solidFill>
              <a:srgbClr val="89568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108000" rIns="108000" rtlCol="0" anchor="ctr"/>
          <a:lstStyle/>
          <a:p>
            <a:pPr algn="just">
              <a:spcAft>
                <a:spcPts val="400"/>
              </a:spcAft>
            </a:pPr>
            <a:r>
              <a:rPr lang="fr-FR" sz="1200" dirty="0">
                <a:solidFill>
                  <a:schemeClr val="tx1"/>
                </a:solidFill>
                <a:latin typeface="Corbel" panose="020B0503020204020204" pitchFamily="34" charset="0"/>
                <a:ea typeface="Calibri" charset="0"/>
                <a:cs typeface="Calibri" charset="0"/>
              </a:rPr>
              <a:t>Les </a:t>
            </a:r>
            <a:r>
              <a:rPr lang="fr-FR" sz="1200" b="1" dirty="0">
                <a:solidFill>
                  <a:schemeClr val="tx1"/>
                </a:solidFill>
                <a:latin typeface="Corbel" panose="020B0503020204020204" pitchFamily="34" charset="0"/>
                <a:ea typeface="Calibri" charset="0"/>
                <a:cs typeface="Calibri" charset="0"/>
              </a:rPr>
              <a:t>frais de formation </a:t>
            </a:r>
            <a:r>
              <a:rPr lang="fr-FR" sz="1200" dirty="0">
                <a:solidFill>
                  <a:schemeClr val="tx1"/>
                </a:solidFill>
                <a:latin typeface="Corbel" panose="020B0503020204020204" pitchFamily="34" charset="0"/>
                <a:ea typeface="Calibri" charset="0"/>
                <a:cs typeface="Calibri" charset="0"/>
              </a:rPr>
              <a:t>sont </a:t>
            </a:r>
            <a:r>
              <a:rPr lang="fr-FR" sz="1200" b="1" dirty="0">
                <a:solidFill>
                  <a:schemeClr val="tx1"/>
                </a:solidFill>
                <a:latin typeface="Corbel" panose="020B0503020204020204" pitchFamily="34" charset="0"/>
                <a:ea typeface="Calibri" charset="0"/>
                <a:cs typeface="Calibri" charset="0"/>
              </a:rPr>
              <a:t>pris en charge par l’État</a:t>
            </a:r>
            <a:r>
              <a:rPr lang="fr-FR" sz="1200" dirty="0">
                <a:solidFill>
                  <a:schemeClr val="tx1"/>
                </a:solidFill>
                <a:latin typeface="Corbel" panose="020B0503020204020204" pitchFamily="34" charset="0"/>
                <a:ea typeface="Calibri" charset="0"/>
                <a:cs typeface="Calibri" charset="0"/>
              </a:rPr>
              <a:t>, totalement ou partiellement, en fonction de la taille de l’entreprise*. </a:t>
            </a:r>
          </a:p>
          <a:p>
            <a:pPr algn="just">
              <a:spcAft>
                <a:spcPts val="400"/>
              </a:spcAft>
            </a:pPr>
            <a:r>
              <a:rPr lang="fr-FR" sz="1200" b="1" dirty="0">
                <a:solidFill>
                  <a:schemeClr val="tx1"/>
                </a:solidFill>
                <a:latin typeface="Corbel" panose="020B0503020204020204" pitchFamily="34" charset="0"/>
                <a:ea typeface="Calibri" charset="0"/>
                <a:cs typeface="Calibri" charset="0"/>
              </a:rPr>
              <a:t>La rémunération </a:t>
            </a:r>
            <a:r>
              <a:rPr lang="fr-FR" sz="1200" dirty="0">
                <a:solidFill>
                  <a:schemeClr val="tx1"/>
                </a:solidFill>
                <a:latin typeface="Corbel" panose="020B0503020204020204" pitchFamily="34" charset="0"/>
                <a:ea typeface="Calibri" charset="0"/>
                <a:cs typeface="Calibri" charset="0"/>
              </a:rPr>
              <a:t>du salarié est financée de la manière suivante :</a:t>
            </a:r>
          </a:p>
          <a:p>
            <a:pPr marL="171450" indent="-171450" algn="just">
              <a:spcAft>
                <a:spcPts val="400"/>
              </a:spcAft>
              <a:buClr>
                <a:schemeClr val="accent3"/>
              </a:buClr>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 part correspondant à </a:t>
            </a:r>
            <a:r>
              <a:rPr lang="fr-FR" sz="1200" b="1" dirty="0">
                <a:solidFill>
                  <a:schemeClr val="tx1"/>
                </a:solidFill>
                <a:latin typeface="Corbel" panose="020B0503020204020204" pitchFamily="34" charset="0"/>
                <a:ea typeface="Calibri" charset="0"/>
                <a:cs typeface="Calibri" charset="0"/>
              </a:rPr>
              <a:t>65% </a:t>
            </a:r>
            <a:r>
              <a:rPr lang="fr-FR" sz="1200" dirty="0">
                <a:solidFill>
                  <a:schemeClr val="tx1"/>
                </a:solidFill>
                <a:latin typeface="Corbel" panose="020B0503020204020204" pitchFamily="34" charset="0"/>
                <a:ea typeface="Calibri" charset="0"/>
                <a:cs typeface="Calibri" charset="0"/>
              </a:rPr>
              <a:t>de la rémunération brute antérieure est entièrement à la charge de l’employeur,</a:t>
            </a:r>
          </a:p>
          <a:p>
            <a:pPr marL="171450" indent="-171450" algn="just">
              <a:spcAft>
                <a:spcPts val="400"/>
              </a:spcAft>
              <a:buClr>
                <a:schemeClr val="accent3"/>
              </a:buClr>
              <a:buFont typeface="Arial" panose="020B0604020202020204" pitchFamily="34" charset="0"/>
              <a:buChar char="•"/>
            </a:pPr>
            <a:r>
              <a:rPr lang="fr-FR" sz="1200" dirty="0">
                <a:solidFill>
                  <a:schemeClr val="tx1"/>
                </a:solidFill>
                <a:latin typeface="Corbel" panose="020B0503020204020204" pitchFamily="34" charset="0"/>
                <a:ea typeface="Calibri" charset="0"/>
                <a:cs typeface="Calibri" charset="0"/>
              </a:rPr>
              <a:t>La différence entre </a:t>
            </a:r>
            <a:r>
              <a:rPr lang="fr-FR" sz="1200" b="1" dirty="0">
                <a:solidFill>
                  <a:schemeClr val="tx1"/>
                </a:solidFill>
                <a:latin typeface="Corbel" panose="020B0503020204020204" pitchFamily="34" charset="0"/>
                <a:ea typeface="Calibri" charset="0"/>
                <a:cs typeface="Calibri" charset="0"/>
              </a:rPr>
              <a:t>79,15% </a:t>
            </a:r>
            <a:r>
              <a:rPr lang="fr-FR" sz="1200" dirty="0">
                <a:solidFill>
                  <a:schemeClr val="tx1"/>
                </a:solidFill>
                <a:latin typeface="Corbel" panose="020B0503020204020204" pitchFamily="34" charset="0"/>
                <a:ea typeface="Calibri" charset="0"/>
                <a:cs typeface="Calibri" charset="0"/>
              </a:rPr>
              <a:t>de la rémunération brute antérieure du salarié et la part prise en charge par l’employeur (65% au minimum) est financée par l’État.</a:t>
            </a:r>
          </a:p>
          <a:p>
            <a:pPr algn="just"/>
            <a:r>
              <a:rPr lang="fr-FR" sz="1200" b="1" i="1" dirty="0">
                <a:solidFill>
                  <a:schemeClr val="tx1"/>
                </a:solidFill>
                <a:latin typeface="Corbel" panose="020B0503020204020204" pitchFamily="34" charset="0"/>
                <a:ea typeface="Calibri" charset="0"/>
                <a:cs typeface="Calibri" charset="0"/>
              </a:rPr>
              <a:t>*Taux de prise en charge identiques à Transco</a:t>
            </a:r>
          </a:p>
        </p:txBody>
      </p:sp>
      <p:sp>
        <p:nvSpPr>
          <p:cNvPr id="42" name="ZoneTexte 41">
            <a:extLst>
              <a:ext uri="{FF2B5EF4-FFF2-40B4-BE49-F238E27FC236}">
                <a16:creationId xmlns:a16="http://schemas.microsoft.com/office/drawing/2014/main" id="{316497FC-ABFA-8D15-9C36-D73BDF646293}"/>
              </a:ext>
            </a:extLst>
          </p:cNvPr>
          <p:cNvSpPr txBox="1"/>
          <p:nvPr/>
        </p:nvSpPr>
        <p:spPr>
          <a:xfrm>
            <a:off x="366162" y="2014364"/>
            <a:ext cx="1711434"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Montant de l’aide</a:t>
            </a:r>
          </a:p>
        </p:txBody>
      </p:sp>
      <p:sp>
        <p:nvSpPr>
          <p:cNvPr id="43" name="Rectangle 42">
            <a:extLst>
              <a:ext uri="{FF2B5EF4-FFF2-40B4-BE49-F238E27FC236}">
                <a16:creationId xmlns:a16="http://schemas.microsoft.com/office/drawing/2014/main" id="{F4745EEC-7D64-72A9-D814-3998355A57A8}"/>
              </a:ext>
            </a:extLst>
          </p:cNvPr>
          <p:cNvSpPr/>
          <p:nvPr/>
        </p:nvSpPr>
        <p:spPr>
          <a:xfrm>
            <a:off x="314683" y="5437186"/>
            <a:ext cx="6829880" cy="1232445"/>
          </a:xfrm>
          <a:prstGeom prst="rect">
            <a:avLst/>
          </a:prstGeom>
          <a:solidFill>
            <a:srgbClr val="895688">
              <a:alpha val="9804"/>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3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Seuls les </a:t>
            </a:r>
            <a:r>
              <a:rPr lang="fr-FR" sz="1200" b="1" i="1" dirty="0">
                <a:solidFill>
                  <a:schemeClr val="tx1"/>
                </a:solidFill>
                <a:latin typeface="Corbel" panose="020B0503020204020204" pitchFamily="34" charset="0"/>
                <a:ea typeface="Calibri" charset="0"/>
                <a:cs typeface="Calibri" charset="0"/>
              </a:rPr>
              <a:t>salariés en CDI </a:t>
            </a:r>
            <a:r>
              <a:rPr lang="fr-FR" sz="1100" i="1" dirty="0">
                <a:solidFill>
                  <a:schemeClr val="tx1"/>
                </a:solidFill>
                <a:latin typeface="Corbel" panose="020B0503020204020204" pitchFamily="34" charset="0"/>
                <a:ea typeface="Calibri" charset="0"/>
                <a:cs typeface="Calibri" charset="0"/>
              </a:rPr>
              <a:t>sont éligibles,</a:t>
            </a:r>
          </a:p>
          <a:p>
            <a:pPr marL="171450" indent="-171450" algn="just">
              <a:spcAft>
                <a:spcPts val="3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Le </a:t>
            </a:r>
            <a:r>
              <a:rPr lang="fr-FR" sz="1200" b="1" i="1" dirty="0">
                <a:solidFill>
                  <a:schemeClr val="tx1"/>
                </a:solidFill>
                <a:latin typeface="Corbel" panose="020B0503020204020204" pitchFamily="34" charset="0"/>
                <a:ea typeface="Calibri" charset="0"/>
                <a:cs typeface="Calibri" charset="0"/>
              </a:rPr>
              <a:t>service de conseil en évolution professionnelle </a:t>
            </a:r>
            <a:r>
              <a:rPr lang="fr-FR" sz="1100" i="1" dirty="0">
                <a:solidFill>
                  <a:schemeClr val="tx1"/>
                </a:solidFill>
                <a:latin typeface="Corbel" panose="020B0503020204020204" pitchFamily="34" charset="0"/>
                <a:ea typeface="Calibri" charset="0"/>
                <a:cs typeface="Calibri" charset="0"/>
              </a:rPr>
              <a:t>(CEP) est </a:t>
            </a:r>
            <a:r>
              <a:rPr lang="fr-FR" sz="1200" b="1" i="1" dirty="0">
                <a:solidFill>
                  <a:schemeClr val="tx1"/>
                </a:solidFill>
                <a:latin typeface="Corbel" panose="020B0503020204020204" pitchFamily="34" charset="0"/>
                <a:ea typeface="Calibri" charset="0"/>
                <a:cs typeface="Calibri" charset="0"/>
              </a:rPr>
              <a:t>facultatif </a:t>
            </a:r>
            <a:r>
              <a:rPr lang="fr-FR" sz="1100" i="1" dirty="0">
                <a:solidFill>
                  <a:schemeClr val="tx1"/>
                </a:solidFill>
                <a:latin typeface="Corbel" panose="020B0503020204020204" pitchFamily="34" charset="0"/>
                <a:ea typeface="Calibri" charset="0"/>
                <a:cs typeface="Calibri" charset="0"/>
              </a:rPr>
              <a:t>(les modalités d’accompagnement du salarié sont à prévoir dans l’accord collectif),</a:t>
            </a:r>
            <a:endParaRPr lang="fr-FR" sz="1200" i="1" dirty="0">
              <a:solidFill>
                <a:schemeClr val="tx1"/>
              </a:solidFill>
              <a:latin typeface="Corbel" panose="020B0503020204020204" pitchFamily="34" charset="0"/>
              <a:ea typeface="Calibri" charset="0"/>
              <a:cs typeface="Calibri" charset="0"/>
            </a:endParaRPr>
          </a:p>
          <a:p>
            <a:pPr marL="171450" indent="-171450" algn="just">
              <a:spcAft>
                <a:spcPts val="300"/>
              </a:spcAft>
              <a:buClr>
                <a:srgbClr val="895688"/>
              </a:buClr>
              <a:buSzPct val="120000"/>
              <a:buFont typeface="Arial" panose="020B0604020202020204" pitchFamily="34" charset="0"/>
              <a:buChar char="•"/>
            </a:pPr>
            <a:r>
              <a:rPr lang="fr-FR" sz="1100" i="1" dirty="0">
                <a:solidFill>
                  <a:schemeClr val="tx1"/>
                </a:solidFill>
                <a:latin typeface="Corbel" panose="020B0503020204020204" pitchFamily="34" charset="0"/>
                <a:ea typeface="Calibri" charset="0"/>
                <a:cs typeface="Calibri" charset="0"/>
              </a:rPr>
              <a:t>Viser</a:t>
            </a:r>
            <a:r>
              <a:rPr lang="fr-FR" sz="1200" b="1" i="1" dirty="0">
                <a:solidFill>
                  <a:schemeClr val="tx1"/>
                </a:solidFill>
                <a:latin typeface="Corbel" panose="020B0503020204020204" pitchFamily="34" charset="0"/>
                <a:ea typeface="Calibri" charset="0"/>
                <a:cs typeface="Calibri" charset="0"/>
              </a:rPr>
              <a:t> </a:t>
            </a:r>
            <a:r>
              <a:rPr lang="fr-FR" sz="1100" i="1" dirty="0">
                <a:solidFill>
                  <a:schemeClr val="tx1"/>
                </a:solidFill>
                <a:latin typeface="Corbel" panose="020B0503020204020204" pitchFamily="34" charset="0"/>
                <a:ea typeface="Calibri" charset="0"/>
                <a:cs typeface="Calibri" charset="0"/>
              </a:rPr>
              <a:t>un</a:t>
            </a:r>
            <a:r>
              <a:rPr lang="fr-FR" sz="1200" b="1" i="1" dirty="0">
                <a:solidFill>
                  <a:schemeClr val="tx1"/>
                </a:solidFill>
                <a:latin typeface="Corbel" panose="020B0503020204020204" pitchFamily="34" charset="0"/>
                <a:ea typeface="Calibri" charset="0"/>
                <a:cs typeface="Calibri" charset="0"/>
              </a:rPr>
              <a:t> métier porteur </a:t>
            </a:r>
            <a:r>
              <a:rPr lang="fr-FR" sz="1100" i="1" dirty="0">
                <a:solidFill>
                  <a:schemeClr val="tx1"/>
                </a:solidFill>
                <a:latin typeface="Corbel" panose="020B0503020204020204" pitchFamily="34" charset="0"/>
                <a:ea typeface="Calibri" charset="0"/>
                <a:cs typeface="Calibri" charset="0"/>
              </a:rPr>
              <a:t>dans la région.</a:t>
            </a:r>
            <a:endParaRPr lang="fr-FR" sz="400" i="1" dirty="0">
              <a:solidFill>
                <a:schemeClr val="tx1"/>
              </a:solidFill>
              <a:latin typeface="Corbel" panose="020B0503020204020204" pitchFamily="34" charset="0"/>
              <a:ea typeface="Calibri" charset="0"/>
              <a:cs typeface="Calibri" charset="0"/>
            </a:endParaRPr>
          </a:p>
          <a:p>
            <a:pPr algn="just">
              <a:spcAft>
                <a:spcPts val="300"/>
              </a:spcAft>
              <a:buClr>
                <a:srgbClr val="895688"/>
              </a:buClr>
              <a:buSzPct val="120000"/>
            </a:pPr>
            <a:r>
              <a:rPr lang="fr-FR" sz="1100" i="1" dirty="0">
                <a:solidFill>
                  <a:schemeClr val="tx1"/>
                </a:solidFill>
                <a:latin typeface="Corbel" panose="020B0503020204020204" pitchFamily="34" charset="0"/>
                <a:ea typeface="Calibri" charset="0"/>
                <a:cs typeface="Calibri" charset="0"/>
              </a:rPr>
              <a:t>Le congé de mobilité du salarié prend fin à l’issue de la formation, ce qui donne lieu à la rupture du contrat de travail d’un commun accord des parties.</a:t>
            </a:r>
            <a:endParaRPr lang="fr-FR" sz="1000" i="1" dirty="0">
              <a:solidFill>
                <a:schemeClr val="tx1">
                  <a:lumMod val="50000"/>
                  <a:lumOff val="50000"/>
                </a:schemeClr>
              </a:solidFill>
              <a:latin typeface="Corbel" panose="020B0503020204020204" pitchFamily="34" charset="0"/>
              <a:ea typeface="Calibri" charset="0"/>
              <a:cs typeface="Calibri" charset="0"/>
            </a:endParaRPr>
          </a:p>
        </p:txBody>
      </p:sp>
      <p:pic>
        <p:nvPicPr>
          <p:cNvPr id="44" name="Graphique 43" descr="Informations avec un remplissage uni">
            <a:extLst>
              <a:ext uri="{FF2B5EF4-FFF2-40B4-BE49-F238E27FC236}">
                <a16:creationId xmlns:a16="http://schemas.microsoft.com/office/drawing/2014/main" id="{E2B9C123-2BC7-5313-75B0-86B33FE5B3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728" y="5295398"/>
            <a:ext cx="351784" cy="351784"/>
          </a:xfrm>
          <a:prstGeom prst="rect">
            <a:avLst/>
          </a:prstGeom>
        </p:spPr>
      </p:pic>
      <p:sp>
        <p:nvSpPr>
          <p:cNvPr id="45" name="ZoneTexte 44">
            <a:extLst>
              <a:ext uri="{FF2B5EF4-FFF2-40B4-BE49-F238E27FC236}">
                <a16:creationId xmlns:a16="http://schemas.microsoft.com/office/drawing/2014/main" id="{B172FD8A-6185-7F10-A89E-9760B3C72393}"/>
              </a:ext>
            </a:extLst>
          </p:cNvPr>
          <p:cNvSpPr txBox="1"/>
          <p:nvPr/>
        </p:nvSpPr>
        <p:spPr>
          <a:xfrm>
            <a:off x="3452971" y="2987226"/>
            <a:ext cx="2432275"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46" name="Image 45">
            <a:extLst>
              <a:ext uri="{FF2B5EF4-FFF2-40B4-BE49-F238E27FC236}">
                <a16:creationId xmlns:a16="http://schemas.microsoft.com/office/drawing/2014/main" id="{5FB36B21-E039-D246-FE67-173B3438389E}"/>
              </a:ext>
            </a:extLst>
          </p:cNvPr>
          <p:cNvPicPr>
            <a:picLocks noChangeAspect="1"/>
          </p:cNvPicPr>
          <p:nvPr/>
        </p:nvPicPr>
        <p:blipFill>
          <a:blip r:embed="rId12">
            <a:duotone>
              <a:schemeClr val="accent3">
                <a:shade val="45000"/>
                <a:satMod val="135000"/>
              </a:schemeClr>
              <a:prstClr val="white"/>
            </a:duotone>
          </a:blip>
          <a:stretch>
            <a:fillRect/>
          </a:stretch>
        </p:blipFill>
        <p:spPr>
          <a:xfrm>
            <a:off x="3267510" y="2763420"/>
            <a:ext cx="392727" cy="360000"/>
          </a:xfrm>
          <a:prstGeom prst="rect">
            <a:avLst/>
          </a:prstGeom>
        </p:spPr>
      </p:pic>
      <p:sp>
        <p:nvSpPr>
          <p:cNvPr id="47" name="Ellipse 46">
            <a:extLst>
              <a:ext uri="{FF2B5EF4-FFF2-40B4-BE49-F238E27FC236}">
                <a16:creationId xmlns:a16="http://schemas.microsoft.com/office/drawing/2014/main" id="{C39CCCE5-3FDC-AE70-01BC-40CB9F7E8A8C}"/>
              </a:ext>
            </a:extLst>
          </p:cNvPr>
          <p:cNvSpPr>
            <a:spLocks noChangeAspect="1"/>
          </p:cNvSpPr>
          <p:nvPr/>
        </p:nvSpPr>
        <p:spPr>
          <a:xfrm>
            <a:off x="3373778" y="2840447"/>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41" name="Rectangle 40">
            <a:extLst>
              <a:ext uri="{FF2B5EF4-FFF2-40B4-BE49-F238E27FC236}">
                <a16:creationId xmlns:a16="http://schemas.microsoft.com/office/drawing/2014/main" id="{0C4C398B-6066-B742-A5D2-F23AACD73A90}"/>
              </a:ext>
            </a:extLst>
          </p:cNvPr>
          <p:cNvSpPr/>
          <p:nvPr/>
        </p:nvSpPr>
        <p:spPr>
          <a:xfrm>
            <a:off x="3346439" y="3271134"/>
            <a:ext cx="3776418" cy="211792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Aft>
                <a:spcPts val="400"/>
              </a:spcAft>
              <a:buClr>
                <a:srgbClr val="3B9CB3"/>
              </a:buClr>
              <a:buSzPct val="120000"/>
              <a:buFont typeface="Arial" panose="020B0604020202020204" pitchFamily="34" charset="0"/>
              <a:buChar char="•"/>
            </a:pPr>
            <a:r>
              <a:rPr lang="fr-FR" sz="1200" b="1" dirty="0">
                <a:solidFill>
                  <a:srgbClr val="3B9CB3"/>
                </a:solidFill>
                <a:latin typeface="Corbel" panose="020B0503020204020204" pitchFamily="34" charset="0"/>
                <a:ea typeface="Calibri" charset="0"/>
                <a:cs typeface="Calibri" charset="0"/>
              </a:rPr>
              <a:t>L’entreprise qui rencontre des transformations </a:t>
            </a:r>
            <a:r>
              <a:rPr lang="fr-FR" sz="1100" dirty="0">
                <a:solidFill>
                  <a:schemeClr val="tx1"/>
                </a:solidFill>
                <a:latin typeface="Corbel" panose="020B0503020204020204" pitchFamily="34" charset="0"/>
                <a:ea typeface="Calibri" charset="0"/>
                <a:cs typeface="Calibri" charset="0"/>
              </a:rPr>
              <a:t>doit signer, soit un accord de GEPP, soit un accord portant RCC, incluant la liste des métiers fragilisés. </a:t>
            </a:r>
            <a:r>
              <a:rPr lang="fr-FR" sz="1100" b="1" dirty="0">
                <a:solidFill>
                  <a:schemeClr val="tx1"/>
                </a:solidFill>
                <a:latin typeface="Corbel" panose="020B0503020204020204" pitchFamily="34" charset="0"/>
                <a:ea typeface="Calibri" charset="0"/>
                <a:cs typeface="Calibri" charset="0"/>
              </a:rPr>
              <a:t>Ces accords doivent prévoir un congé de mobilité </a:t>
            </a:r>
            <a:r>
              <a:rPr lang="fr-FR" sz="1100" dirty="0">
                <a:solidFill>
                  <a:schemeClr val="tx1"/>
                </a:solidFill>
                <a:latin typeface="Corbel" panose="020B0503020204020204" pitchFamily="34" charset="0"/>
                <a:ea typeface="Calibri" charset="0"/>
                <a:cs typeface="Calibri" charset="0"/>
              </a:rPr>
              <a:t>pour permettre aux salariés de s’inscrire dans ce dispositif.</a:t>
            </a:r>
            <a:endParaRPr lang="fr-FR" sz="500" dirty="0">
              <a:solidFill>
                <a:schemeClr val="tx1"/>
              </a:solidFill>
              <a:latin typeface="Corbel" panose="020B0503020204020204" pitchFamily="34" charset="0"/>
              <a:ea typeface="Calibri" charset="0"/>
              <a:cs typeface="Calibri" charset="0"/>
            </a:endParaRPr>
          </a:p>
          <a:p>
            <a:pPr marL="171450" indent="-171450" algn="just">
              <a:buClr>
                <a:srgbClr val="97A932"/>
              </a:buClr>
              <a:buSzPct val="120000"/>
              <a:buFont typeface="Arial" panose="020B0604020202020204" pitchFamily="34" charset="0"/>
              <a:buChar char="•"/>
            </a:pPr>
            <a:r>
              <a:rPr lang="fr-FR" sz="1200" b="1" dirty="0">
                <a:solidFill>
                  <a:srgbClr val="97A932"/>
                </a:solidFill>
                <a:latin typeface="Corbel" panose="020B0503020204020204" pitchFamily="34" charset="0"/>
                <a:ea typeface="Calibri" charset="0"/>
                <a:cs typeface="Calibri" charset="0"/>
              </a:rPr>
              <a:t>L’entreprise souhaitant recruter dans un métier porteur </a:t>
            </a:r>
            <a:r>
              <a:rPr lang="fr-FR" sz="1200" dirty="0">
                <a:solidFill>
                  <a:srgbClr val="97A932"/>
                </a:solidFill>
                <a:latin typeface="Corbel" panose="020B0503020204020204" pitchFamily="34" charset="0"/>
                <a:ea typeface="Calibri" charset="0"/>
                <a:cs typeface="Calibri" charset="0"/>
              </a:rPr>
              <a:t>fait</a:t>
            </a:r>
            <a:r>
              <a:rPr lang="fr-FR" sz="1200" b="1" dirty="0">
                <a:solidFill>
                  <a:srgbClr val="97A932"/>
                </a:solidFill>
                <a:latin typeface="Corbel" panose="020B0503020204020204" pitchFamily="34" charset="0"/>
                <a:ea typeface="Calibri" charset="0"/>
                <a:cs typeface="Calibri" charset="0"/>
              </a:rPr>
              <a:t> </a:t>
            </a:r>
            <a:r>
              <a:rPr lang="fr-FR" sz="1200" dirty="0">
                <a:solidFill>
                  <a:srgbClr val="97A932"/>
                </a:solidFill>
                <a:latin typeface="Corbel" panose="020B0503020204020204" pitchFamily="34" charset="0"/>
                <a:ea typeface="Calibri" charset="0"/>
                <a:cs typeface="Calibri" charset="0"/>
              </a:rPr>
              <a:t>connaitre ses </a:t>
            </a:r>
            <a:r>
              <a:rPr lang="fr-FR" sz="1200" b="1" dirty="0">
                <a:solidFill>
                  <a:srgbClr val="97A932"/>
                </a:solidFill>
                <a:latin typeface="Corbel" panose="020B0503020204020204" pitchFamily="34" charset="0"/>
                <a:ea typeface="Calibri" charset="0"/>
                <a:cs typeface="Calibri" charset="0"/>
              </a:rPr>
              <a:t>besoins de recrutement </a:t>
            </a:r>
            <a:r>
              <a:rPr lang="fr-FR" sz="1100" dirty="0">
                <a:solidFill>
                  <a:schemeClr val="tx1"/>
                </a:solidFill>
                <a:latin typeface="Corbel" panose="020B0503020204020204" pitchFamily="34" charset="0"/>
                <a:ea typeface="Calibri" charset="0"/>
                <a:cs typeface="Calibri" charset="0"/>
              </a:rPr>
              <a:t>au délégué à l’accompagnement des reconversions professionnelles (DARP) de son département et/ou à sa plateforme territoriale </a:t>
            </a:r>
            <a:r>
              <a:rPr lang="fr-FR" sz="1100" b="1" dirty="0">
                <a:solidFill>
                  <a:schemeClr val="tx1"/>
                </a:solidFill>
                <a:latin typeface="Corbel" panose="020B0503020204020204" pitchFamily="34" charset="0"/>
                <a:ea typeface="Calibri" charset="0"/>
                <a:cs typeface="Calibri" charset="0"/>
              </a:rPr>
              <a:t>pour</a:t>
            </a:r>
            <a:r>
              <a:rPr lang="fr-FR" sz="1100" dirty="0">
                <a:solidFill>
                  <a:schemeClr val="tx1"/>
                </a:solidFill>
                <a:latin typeface="Corbel" panose="020B0503020204020204" pitchFamily="34" charset="0"/>
                <a:ea typeface="Calibri" charset="0"/>
                <a:cs typeface="Calibri" charset="0"/>
              </a:rPr>
              <a:t> </a:t>
            </a:r>
            <a:r>
              <a:rPr lang="fr-FR" sz="1100" b="1" dirty="0">
                <a:solidFill>
                  <a:schemeClr val="tx1"/>
                </a:solidFill>
                <a:latin typeface="Corbel" panose="020B0503020204020204" pitchFamily="34" charset="0"/>
                <a:ea typeface="Calibri" charset="0"/>
                <a:cs typeface="Calibri" charset="0"/>
              </a:rPr>
              <a:t>faciliter les mises en relation </a:t>
            </a:r>
            <a:r>
              <a:rPr lang="fr-FR" sz="1100" dirty="0">
                <a:solidFill>
                  <a:schemeClr val="tx1"/>
                </a:solidFill>
                <a:latin typeface="Corbel" panose="020B0503020204020204" pitchFamily="34" charset="0"/>
                <a:ea typeface="Calibri" charset="0"/>
                <a:cs typeface="Calibri" charset="0"/>
              </a:rPr>
              <a:t>avec les salariés envisageant une reconversion.</a:t>
            </a:r>
          </a:p>
        </p:txBody>
      </p:sp>
    </p:spTree>
    <p:extLst>
      <p:ext uri="{BB962C8B-B14F-4D97-AF65-F5344CB8AC3E}">
        <p14:creationId xmlns:p14="http://schemas.microsoft.com/office/powerpoint/2010/main" val="405599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863D-C936-07BA-4F0D-1D1BFE6D2AC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3CBD583-8C58-0F3A-49D2-02F600289736}"/>
              </a:ext>
            </a:extLst>
          </p:cNvPr>
          <p:cNvSpPr>
            <a:spLocks noGrp="1"/>
          </p:cNvSpPr>
          <p:nvPr>
            <p:ph type="title"/>
          </p:nvPr>
        </p:nvSpPr>
        <p:spPr>
          <a:xfrm>
            <a:off x="193333" y="104842"/>
            <a:ext cx="5942955" cy="925369"/>
          </a:xfrm>
        </p:spPr>
        <p:txBody>
          <a:bodyPr>
            <a:noAutofit/>
          </a:bodyPr>
          <a:lstStyle/>
          <a:p>
            <a:r>
              <a:rPr lang="fr-FR" sz="1800" b="0" dirty="0">
                <a:solidFill>
                  <a:srgbClr val="EE7CB6"/>
                </a:solidFill>
                <a:latin typeface="Century Gothic" panose="020B0502020202020204" pitchFamily="34" charset="0"/>
              </a:rPr>
              <a:t>Agence régionale pour l’amélioration des conditions de travail (ARACT) – engager une démarche QVCT</a:t>
            </a:r>
            <a:endParaRPr lang="fr-FR" sz="1800" b="0" dirty="0">
              <a:solidFill>
                <a:srgbClr val="9F2F5F"/>
              </a:solidFill>
              <a:latin typeface="Century Gothic" panose="020B0502020202020204" pitchFamily="34" charset="0"/>
            </a:endParaRPr>
          </a:p>
        </p:txBody>
      </p:sp>
      <p:sp>
        <p:nvSpPr>
          <p:cNvPr id="3" name="Bouton d'action : Retour 6">
            <a:hlinkClick r:id="rId3" action="ppaction://hlinksldjump" tooltip="Retour Cartographie globale"/>
            <a:extLst>
              <a:ext uri="{FF2B5EF4-FFF2-40B4-BE49-F238E27FC236}">
                <a16:creationId xmlns:a16="http://schemas.microsoft.com/office/drawing/2014/main" id="{C32C182C-1223-649C-C8DD-968E88924971}"/>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07759DA7-8AD6-A932-AA0D-7E75F32545BC}"/>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13" name="Rectangle 12">
            <a:extLst>
              <a:ext uri="{FF2B5EF4-FFF2-40B4-BE49-F238E27FC236}">
                <a16:creationId xmlns:a16="http://schemas.microsoft.com/office/drawing/2014/main" id="{7F0604FF-D060-03FE-D83B-0713AA44B28C}"/>
              </a:ext>
            </a:extLst>
          </p:cNvPr>
          <p:cNvSpPr/>
          <p:nvPr/>
        </p:nvSpPr>
        <p:spPr>
          <a:xfrm>
            <a:off x="314684" y="1481614"/>
            <a:ext cx="6829879" cy="87655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highlight>
                  <a:srgbClr val="FFFFFF"/>
                </a:highlight>
                <a:latin typeface="Corbel" panose="020B0503020204020204" pitchFamily="34" charset="0"/>
              </a:rPr>
              <a:t>La </a:t>
            </a:r>
            <a:r>
              <a:rPr lang="fr-FR" sz="1200" b="1" dirty="0">
                <a:solidFill>
                  <a:schemeClr val="tx1"/>
                </a:solidFill>
                <a:highlight>
                  <a:srgbClr val="FFFFFF"/>
                </a:highlight>
                <a:latin typeface="Corbel" panose="020B0503020204020204" pitchFamily="34" charset="0"/>
              </a:rPr>
              <a:t>qualité de vie et des conditions de travail </a:t>
            </a:r>
            <a:r>
              <a:rPr lang="fr-FR" sz="1100" dirty="0">
                <a:solidFill>
                  <a:schemeClr val="tx1"/>
                </a:solidFill>
                <a:highlight>
                  <a:srgbClr val="FFFFFF"/>
                </a:highlight>
                <a:latin typeface="Corbel" panose="020B0503020204020204" pitchFamily="34" charset="0"/>
              </a:rPr>
              <a:t>(QVCT) a été </a:t>
            </a:r>
            <a:r>
              <a:rPr lang="fr-FR" sz="1200" b="1" dirty="0">
                <a:solidFill>
                  <a:schemeClr val="tx1"/>
                </a:solidFill>
                <a:highlight>
                  <a:srgbClr val="FFFFFF"/>
                </a:highlight>
                <a:latin typeface="Corbel" panose="020B0503020204020204" pitchFamily="34" charset="0"/>
              </a:rPr>
              <a:t>promue par les partenaires sociaux </a:t>
            </a:r>
            <a:r>
              <a:rPr lang="fr-FR" sz="1100" dirty="0">
                <a:solidFill>
                  <a:schemeClr val="tx1"/>
                </a:solidFill>
                <a:highlight>
                  <a:srgbClr val="FFFFFF"/>
                </a:highlight>
                <a:latin typeface="Corbel" panose="020B0503020204020204" pitchFamily="34" charset="0"/>
              </a:rPr>
              <a:t>dans l’Accord national interprofessionnel (ANI) du 9 décembre 2020. Il s’agit de permettre à tout le monde de faire du « bon travail » et de construire progressivement une </a:t>
            </a:r>
            <a:r>
              <a:rPr lang="fr-FR" sz="1200" b="1" dirty="0">
                <a:solidFill>
                  <a:schemeClr val="tx1"/>
                </a:solidFill>
                <a:highlight>
                  <a:srgbClr val="FFFFFF"/>
                </a:highlight>
                <a:latin typeface="Corbel" panose="020B0503020204020204" pitchFamily="34" charset="0"/>
              </a:rPr>
              <a:t>organisation de travail favorable </a:t>
            </a:r>
            <a:r>
              <a:rPr lang="fr-FR" sz="1100" dirty="0">
                <a:solidFill>
                  <a:schemeClr val="tx1"/>
                </a:solidFill>
                <a:highlight>
                  <a:srgbClr val="FFFFFF"/>
                </a:highlight>
                <a:latin typeface="Corbel" panose="020B0503020204020204" pitchFamily="34" charset="0"/>
              </a:rPr>
              <a:t>à la fois à </a:t>
            </a:r>
            <a:r>
              <a:rPr lang="fr-FR" sz="1200" b="1" dirty="0">
                <a:solidFill>
                  <a:schemeClr val="tx1"/>
                </a:solidFill>
                <a:highlight>
                  <a:srgbClr val="FFFFFF"/>
                </a:highlight>
                <a:latin typeface="Corbel" panose="020B0503020204020204" pitchFamily="34" charset="0"/>
              </a:rPr>
              <a:t>la santé des personnes et à la performance globale de l’entreprise. </a:t>
            </a:r>
            <a:r>
              <a:rPr lang="fr-FR" sz="1100" dirty="0">
                <a:solidFill>
                  <a:schemeClr val="tx1"/>
                </a:solidFill>
                <a:latin typeface="Corbel" panose="020B0503020204020204" pitchFamily="34" charset="0"/>
              </a:rPr>
              <a:t>Engager une démarche QVCT permet de renforcer  </a:t>
            </a:r>
            <a:r>
              <a:rPr lang="fr-FR" sz="1200" b="1" dirty="0">
                <a:solidFill>
                  <a:schemeClr val="tx1"/>
                </a:solidFill>
                <a:latin typeface="Corbel" panose="020B0503020204020204" pitchFamily="34" charset="0"/>
              </a:rPr>
              <a:t>l’attractivité de l’entreprise</a:t>
            </a:r>
            <a:r>
              <a:rPr lang="fr-FR" sz="1100" dirty="0">
                <a:solidFill>
                  <a:schemeClr val="tx1"/>
                </a:solidFill>
                <a:latin typeface="Corbel" panose="020B0503020204020204" pitchFamily="34" charset="0"/>
              </a:rPr>
              <a:t>, d’améliorer les recrutements et de favoriser la </a:t>
            </a:r>
            <a:r>
              <a:rPr lang="fr-FR" sz="1200" b="1" dirty="0">
                <a:solidFill>
                  <a:schemeClr val="tx1"/>
                </a:solidFill>
                <a:latin typeface="Corbel" panose="020B0503020204020204" pitchFamily="34" charset="0"/>
              </a:rPr>
              <a:t>fidélisation</a:t>
            </a:r>
            <a:r>
              <a:rPr lang="fr-FR" sz="1100" dirty="0">
                <a:solidFill>
                  <a:schemeClr val="tx1"/>
                </a:solidFill>
                <a:latin typeface="Corbel" panose="020B0503020204020204" pitchFamily="34" charset="0"/>
              </a:rPr>
              <a:t> des équipes. </a:t>
            </a:r>
          </a:p>
        </p:txBody>
      </p:sp>
      <p:sp>
        <p:nvSpPr>
          <p:cNvPr id="14" name="ZoneTexte 13">
            <a:extLst>
              <a:ext uri="{FF2B5EF4-FFF2-40B4-BE49-F238E27FC236}">
                <a16:creationId xmlns:a16="http://schemas.microsoft.com/office/drawing/2014/main" id="{1F3B8EF1-47EF-235B-E8B5-6CB1E4B5D550}"/>
              </a:ext>
            </a:extLst>
          </p:cNvPr>
          <p:cNvSpPr txBox="1"/>
          <p:nvPr/>
        </p:nvSpPr>
        <p:spPr>
          <a:xfrm>
            <a:off x="269835" y="1157323"/>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5" name="Ellipse 14">
            <a:extLst>
              <a:ext uri="{FF2B5EF4-FFF2-40B4-BE49-F238E27FC236}">
                <a16:creationId xmlns:a16="http://schemas.microsoft.com/office/drawing/2014/main" id="{79D196DE-03C4-F7FD-E404-33F191B5DA4F}"/>
              </a:ext>
            </a:extLst>
          </p:cNvPr>
          <p:cNvSpPr>
            <a:spLocks noChangeAspect="1"/>
          </p:cNvSpPr>
          <p:nvPr/>
        </p:nvSpPr>
        <p:spPr>
          <a:xfrm>
            <a:off x="191162" y="1016240"/>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6" name="Image 15">
            <a:extLst>
              <a:ext uri="{FF2B5EF4-FFF2-40B4-BE49-F238E27FC236}">
                <a16:creationId xmlns:a16="http://schemas.microsoft.com/office/drawing/2014/main" id="{954826C8-338B-A30E-AD1E-9828EA879030}"/>
              </a:ext>
            </a:extLst>
          </p:cNvPr>
          <p:cNvPicPr>
            <a:picLocks noChangeAspect="1"/>
          </p:cNvPicPr>
          <p:nvPr/>
        </p:nvPicPr>
        <p:blipFill>
          <a:blip r:embed="rId4">
            <a:duotone>
              <a:schemeClr val="accent3">
                <a:shade val="45000"/>
                <a:satMod val="135000"/>
              </a:schemeClr>
              <a:prstClr val="white"/>
            </a:duotone>
          </a:blip>
          <a:stretch>
            <a:fillRect/>
          </a:stretch>
        </p:blipFill>
        <p:spPr>
          <a:xfrm>
            <a:off x="2" y="914411"/>
            <a:ext cx="474934" cy="468000"/>
          </a:xfrm>
          <a:prstGeom prst="rect">
            <a:avLst/>
          </a:prstGeom>
        </p:spPr>
      </p:pic>
      <p:sp>
        <p:nvSpPr>
          <p:cNvPr id="17" name="ZoneTexte 16">
            <a:extLst>
              <a:ext uri="{FF2B5EF4-FFF2-40B4-BE49-F238E27FC236}">
                <a16:creationId xmlns:a16="http://schemas.microsoft.com/office/drawing/2014/main" id="{D71453FB-11BD-DE7D-B0CE-5278BFA2FF98}"/>
              </a:ext>
            </a:extLst>
          </p:cNvPr>
          <p:cNvSpPr txBox="1"/>
          <p:nvPr/>
        </p:nvSpPr>
        <p:spPr>
          <a:xfrm>
            <a:off x="4255502" y="2490444"/>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18" name="Ellipse 17">
            <a:extLst>
              <a:ext uri="{FF2B5EF4-FFF2-40B4-BE49-F238E27FC236}">
                <a16:creationId xmlns:a16="http://schemas.microsoft.com/office/drawing/2014/main" id="{5A23A8BF-26E5-15E0-818D-6491E3E0850E}"/>
              </a:ext>
            </a:extLst>
          </p:cNvPr>
          <p:cNvSpPr>
            <a:spLocks noChangeAspect="1"/>
          </p:cNvSpPr>
          <p:nvPr/>
        </p:nvSpPr>
        <p:spPr>
          <a:xfrm>
            <a:off x="6379403" y="2364846"/>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9" name="Image 18">
            <a:extLst>
              <a:ext uri="{FF2B5EF4-FFF2-40B4-BE49-F238E27FC236}">
                <a16:creationId xmlns:a16="http://schemas.microsoft.com/office/drawing/2014/main" id="{FBE2B26F-6370-0BDC-46B0-60695FF5EF7A}"/>
              </a:ext>
            </a:extLst>
          </p:cNvPr>
          <p:cNvPicPr>
            <a:picLocks noChangeAspect="1"/>
          </p:cNvPicPr>
          <p:nvPr/>
        </p:nvPicPr>
        <p:blipFill>
          <a:blip r:embed="rId5">
            <a:duotone>
              <a:schemeClr val="accent3">
                <a:shade val="45000"/>
                <a:satMod val="135000"/>
              </a:schemeClr>
              <a:prstClr val="white"/>
            </a:duotone>
          </a:blip>
          <a:stretch>
            <a:fillRect/>
          </a:stretch>
        </p:blipFill>
        <p:spPr>
          <a:xfrm>
            <a:off x="6794182" y="2317263"/>
            <a:ext cx="406675" cy="432000"/>
          </a:xfrm>
          <a:prstGeom prst="rect">
            <a:avLst/>
          </a:prstGeom>
        </p:spPr>
      </p:pic>
      <p:sp>
        <p:nvSpPr>
          <p:cNvPr id="21" name="Rectangle 20">
            <a:extLst>
              <a:ext uri="{FF2B5EF4-FFF2-40B4-BE49-F238E27FC236}">
                <a16:creationId xmlns:a16="http://schemas.microsoft.com/office/drawing/2014/main" id="{DA44E08E-A8A0-CC51-3FFF-F98A13E72BC1}"/>
              </a:ext>
            </a:extLst>
          </p:cNvPr>
          <p:cNvSpPr/>
          <p:nvPr/>
        </p:nvSpPr>
        <p:spPr>
          <a:xfrm>
            <a:off x="2896881" y="2746099"/>
            <a:ext cx="4165966"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Toute entreprise de toute taille et de tout secteur d’activité</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 priorité est donnée aux TPE et PME.</a:t>
            </a:r>
            <a:endParaRPr kumimoji="0" lang="fr-FR"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40" name="Connecteur droit 39">
            <a:extLst>
              <a:ext uri="{FF2B5EF4-FFF2-40B4-BE49-F238E27FC236}">
                <a16:creationId xmlns:a16="http://schemas.microsoft.com/office/drawing/2014/main" id="{E2A8D005-AEEF-2710-928C-FBF20F0F2EAF}"/>
              </a:ext>
            </a:extLst>
          </p:cNvPr>
          <p:cNvCxnSpPr>
            <a:cxnSpLocks/>
          </p:cNvCxnSpPr>
          <p:nvPr/>
        </p:nvCxnSpPr>
        <p:spPr>
          <a:xfrm>
            <a:off x="7229125"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ECA146AC-0165-82F1-6695-3DF2D3DA096C}"/>
              </a:ext>
            </a:extLst>
          </p:cNvPr>
          <p:cNvSpPr/>
          <p:nvPr/>
        </p:nvSpPr>
        <p:spPr>
          <a:xfrm>
            <a:off x="7335324" y="1334465"/>
            <a:ext cx="1538876" cy="1368000"/>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spcBef>
                <a:spcPts val="496"/>
              </a:spcBef>
            </a:pPr>
            <a:r>
              <a:rPr lang="fr-FR" sz="1100" dirty="0">
                <a:solidFill>
                  <a:schemeClr val="bg1"/>
                </a:solidFill>
                <a:latin typeface="Corbel" panose="020B0503020204020204" pitchFamily="34" charset="0"/>
                <a:cs typeface="Calibri" panose="020F0502020204030204" pitchFamily="34" charset="0"/>
              </a:rPr>
              <a:t>Adressez une demande sur le </a:t>
            </a:r>
            <a:r>
              <a:rPr lang="fr-FR" sz="1100" dirty="0">
                <a:solidFill>
                  <a:schemeClr val="bg1"/>
                </a:solidFill>
                <a:latin typeface="Corbel" panose="020B0503020204020204" pitchFamily="34" charset="0"/>
                <a:cs typeface="Calibri" panose="020F0502020204030204" pitchFamily="34" charset="0"/>
                <a:hlinkClick r:id="rId6"/>
              </a:rPr>
              <a:t>formulaire de contact </a:t>
            </a:r>
            <a:r>
              <a:rPr lang="fr-FR" sz="1100" dirty="0">
                <a:solidFill>
                  <a:schemeClr val="bg1"/>
                </a:solidFill>
                <a:latin typeface="Corbel" panose="020B0503020204020204" pitchFamily="34" charset="0"/>
                <a:cs typeface="Calibri" panose="020F0502020204030204" pitchFamily="34" charset="0"/>
              </a:rPr>
              <a:t> du site de l ’ANACT.</a:t>
            </a:r>
          </a:p>
        </p:txBody>
      </p:sp>
      <p:sp>
        <p:nvSpPr>
          <p:cNvPr id="43" name="Rectangle 42">
            <a:extLst>
              <a:ext uri="{FF2B5EF4-FFF2-40B4-BE49-F238E27FC236}">
                <a16:creationId xmlns:a16="http://schemas.microsoft.com/office/drawing/2014/main" id="{FCB6282B-DA65-3420-05CA-C738CE51C7F0}"/>
              </a:ext>
            </a:extLst>
          </p:cNvPr>
          <p:cNvSpPr/>
          <p:nvPr/>
        </p:nvSpPr>
        <p:spPr>
          <a:xfrm>
            <a:off x="7335323" y="2878941"/>
            <a:ext cx="1538877" cy="2018760"/>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pPr algn="ctr">
              <a:spcBef>
                <a:spcPts val="496"/>
              </a:spcBef>
            </a:pPr>
            <a:r>
              <a:rPr lang="fr-FR" sz="1100" b="1" dirty="0">
                <a:solidFill>
                  <a:schemeClr val="bg1"/>
                </a:solidFill>
                <a:latin typeface="Corbel" panose="020B0503020204020204" pitchFamily="34" charset="0"/>
                <a:cs typeface="Calibri" charset="0"/>
              </a:rPr>
              <a:t>Dès lors qu’une entreprise veut apporter une réponse concrète à ses problématiques d’organisation et de réalisation du travail.</a:t>
            </a:r>
            <a:endParaRPr lang="fr-FR" sz="1100" b="1" dirty="0">
              <a:solidFill>
                <a:schemeClr val="bg1"/>
              </a:solidFill>
              <a:latin typeface="Corbel" panose="020B050302020402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47972BB3-5A12-BDA4-6032-2A429B117CA8}"/>
              </a:ext>
            </a:extLst>
          </p:cNvPr>
          <p:cNvSpPr/>
          <p:nvPr/>
        </p:nvSpPr>
        <p:spPr>
          <a:xfrm>
            <a:off x="7335323" y="5074177"/>
            <a:ext cx="1538877" cy="1415571"/>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Rendez-vous sur le </a:t>
            </a:r>
            <a:r>
              <a:rPr lang="fr-FR" sz="1100" i="1" dirty="0">
                <a:solidFill>
                  <a:schemeClr val="bg1"/>
                </a:solidFill>
                <a:latin typeface="Corbel" panose="020B0503020204020204" pitchFamily="34" charset="0"/>
                <a:ea typeface="Calibri" charset="0"/>
                <a:cs typeface="Calibri" charset="0"/>
                <a:hlinkClick r:id="rId7"/>
              </a:rPr>
              <a:t>site</a:t>
            </a:r>
            <a:r>
              <a:rPr lang="fr-FR" sz="1100" i="1" dirty="0">
                <a:solidFill>
                  <a:schemeClr val="bg1"/>
                </a:solidFill>
                <a:latin typeface="Corbel" panose="020B0503020204020204" pitchFamily="34" charset="0"/>
                <a:ea typeface="Calibri" charset="0"/>
                <a:cs typeface="Calibri" charset="0"/>
              </a:rPr>
              <a:t> de l’ANACT et de l’ARACT Île-de-France</a:t>
            </a:r>
          </a:p>
        </p:txBody>
      </p:sp>
      <p:pic>
        <p:nvPicPr>
          <p:cNvPr id="52" name="Graphique 51" descr="Informations avec un remplissage uni">
            <a:extLst>
              <a:ext uri="{FF2B5EF4-FFF2-40B4-BE49-F238E27FC236}">
                <a16:creationId xmlns:a16="http://schemas.microsoft.com/office/drawing/2014/main" id="{4C9779CF-BE3F-A355-A920-93EB8FD9BB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232" y="2353453"/>
            <a:ext cx="351784" cy="351784"/>
          </a:xfrm>
          <a:prstGeom prst="rect">
            <a:avLst/>
          </a:prstGeom>
        </p:spPr>
      </p:pic>
      <p:sp>
        <p:nvSpPr>
          <p:cNvPr id="53" name="Rectangle 52">
            <a:extLst>
              <a:ext uri="{FF2B5EF4-FFF2-40B4-BE49-F238E27FC236}">
                <a16:creationId xmlns:a16="http://schemas.microsoft.com/office/drawing/2014/main" id="{651B9BD8-B39B-C47F-B888-E227DF53BD0D}"/>
              </a:ext>
            </a:extLst>
          </p:cNvPr>
          <p:cNvSpPr/>
          <p:nvPr/>
        </p:nvSpPr>
        <p:spPr>
          <a:xfrm>
            <a:off x="360835" y="2450137"/>
            <a:ext cx="2412000" cy="2628000"/>
          </a:xfrm>
          <a:prstGeom prst="rect">
            <a:avLst/>
          </a:prstGeom>
          <a:solidFill>
            <a:srgbClr val="895688">
              <a:alpha val="9804"/>
            </a:srgbClr>
          </a:solidFill>
          <a:ln>
            <a:noFill/>
            <a:prstDash val="sysDash"/>
          </a:ln>
        </p:spPr>
        <p:txBody>
          <a:bodyPr wrap="square" rtlCol="0">
            <a:spAutoFit/>
          </a:bodyPr>
          <a:lstStyle/>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400" b="1" i="0" u="none" strike="noStrike" kern="1200" cap="none" spc="0" normalizeH="0" baseline="0" noProof="0" dirty="0">
                <a:ln>
                  <a:noFill/>
                </a:ln>
                <a:solidFill>
                  <a:srgbClr val="895688"/>
                </a:solidFill>
                <a:effectLst/>
                <a:uLnTx/>
                <a:uFillTx/>
                <a:latin typeface="Century Gothic" panose="020B0502020202020204" pitchFamily="34" charset="0"/>
                <a:ea typeface="+mn-ea"/>
                <a:cs typeface="Calibri" charset="0"/>
              </a:rPr>
              <a:t>Des ressources gratuites :</a:t>
            </a:r>
          </a:p>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Calibri" charset="0"/>
              </a:rPr>
              <a:t>L’ANACT et l’ARACT proposent aux entreprises des ressources pour comprendre les principes de la démarche QVCT et la mettre en œuvre </a:t>
            </a:r>
            <a:r>
              <a:rPr kumimoji="0" lang="fr-FR" sz="1050" b="1" i="0" u="none" strike="noStrike" kern="1200" cap="none" spc="0" normalizeH="0" baseline="0" noProof="0" dirty="0">
                <a:ln>
                  <a:noFill/>
                </a:ln>
                <a:solidFill>
                  <a:srgbClr val="000000"/>
                </a:solidFill>
                <a:effectLst/>
                <a:uLnTx/>
                <a:uFillTx/>
                <a:latin typeface="Corbel" panose="020B0503020204020204" pitchFamily="34" charset="0"/>
                <a:ea typeface="+mn-ea"/>
                <a:cs typeface="Calibri" charset="0"/>
              </a:rPr>
              <a:t>:</a:t>
            </a:r>
          </a:p>
          <a:p>
            <a:pPr marL="171450" marR="0" lvl="0" indent="-171450" algn="l" defTabSz="914400" rtl="0" eaLnBrk="1" fontAlgn="auto" latinLnBrk="0" hangingPunct="1">
              <a:lnSpc>
                <a:spcPct val="100000"/>
              </a:lnSpc>
              <a:spcBef>
                <a:spcPts val="0"/>
              </a:spcBef>
              <a:spcAft>
                <a:spcPts val="300"/>
              </a:spcAft>
              <a:buClr>
                <a:srgbClr val="8C3C71"/>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rPr>
              <a:t> </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0">
                  <a:extLst>
                    <a:ext uri="{A12FA001-AC4F-418D-AE19-62706E023703}">
                      <ahyp:hlinkClr xmlns:ahyp="http://schemas.microsoft.com/office/drawing/2018/hyperlinkcolor" val="tx"/>
                    </a:ext>
                  </a:extLst>
                </a:hlinkClick>
              </a:rPr>
              <a:t>référentiel</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rPr>
              <a:t>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et «</a:t>
            </a:r>
            <a:r>
              <a:rPr kumimoji="0" lang="fr-FR" sz="1200" b="0" i="1" u="sng" strike="noStrike" kern="1200" cap="none" spc="0" normalizeH="0" baseline="0" noProof="0" dirty="0">
                <a:ln>
                  <a:noFill/>
                </a:ln>
                <a:solidFill>
                  <a:srgbClr val="8C3C71"/>
                </a:solidFill>
                <a:effectLst/>
                <a:uLnTx/>
                <a:uFillTx/>
                <a:latin typeface="Corbel" panose="020B0503020204020204" pitchFamily="34" charset="0"/>
                <a:ea typeface="+mn-ea"/>
                <a:cs typeface="+mn-cs"/>
              </a:rPr>
              <a:t> </a:t>
            </a:r>
            <a:r>
              <a:rPr kumimoji="0" lang="fr-FR" sz="1200" b="0" i="1" u="sng"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1">
                  <a:extLst>
                    <a:ext uri="{A12FA001-AC4F-418D-AE19-62706E023703}">
                      <ahyp:hlinkClr xmlns:ahyp="http://schemas.microsoft.com/office/drawing/2018/hyperlinkcolor" val="tx"/>
                    </a:ext>
                  </a:extLst>
                </a:hlinkClick>
              </a:rPr>
              <a:t>10 questions sur </a:t>
            </a:r>
            <a:r>
              <a:rPr kumimoji="0" lang="fr-FR" sz="1200" b="0" i="1" u="sng" strike="noStrike" kern="1200" cap="none" spc="0" normalizeH="0" baseline="0" noProof="0" dirty="0">
                <a:ln>
                  <a:noFill/>
                </a:ln>
                <a:solidFill>
                  <a:srgbClr val="8C3C71"/>
                </a:solidFill>
                <a:effectLst/>
                <a:uLnTx/>
                <a:uFillTx/>
                <a:latin typeface="Corbel" panose="020B0503020204020204" pitchFamily="34" charset="0"/>
                <a:ea typeface="+mn-ea"/>
                <a:cs typeface="+mn-cs"/>
              </a:rPr>
              <a:t>la mise en </a:t>
            </a:r>
            <a:r>
              <a:rPr kumimoji="0" lang="fr-FR" sz="1200" b="0" i="1" u="sng" strike="noStrike" kern="1200" cap="none" spc="0" normalizeH="0" baseline="0" noProof="0" dirty="0" err="1">
                <a:ln>
                  <a:noFill/>
                </a:ln>
                <a:solidFill>
                  <a:srgbClr val="8C3C71"/>
                </a:solidFill>
                <a:effectLst/>
                <a:uLnTx/>
                <a:uFillTx/>
                <a:latin typeface="Corbel" panose="020B0503020204020204" pitchFamily="34" charset="0"/>
                <a:ea typeface="+mn-ea"/>
                <a:cs typeface="+mn-cs"/>
              </a:rPr>
              <a:t>oeuvre</a:t>
            </a:r>
            <a:r>
              <a:rPr kumimoji="0" lang="fr-FR" sz="1200" b="0" i="1" u="sng" strike="noStrike" kern="1200" cap="none" spc="0" normalizeH="0" baseline="0" noProof="0" dirty="0">
                <a:ln>
                  <a:noFill/>
                </a:ln>
                <a:solidFill>
                  <a:srgbClr val="8C3C71"/>
                </a:solidFill>
                <a:effectLst/>
                <a:uLnTx/>
                <a:uFillTx/>
                <a:latin typeface="Corbel" panose="020B0503020204020204" pitchFamily="34" charset="0"/>
                <a:ea typeface="+mn-ea"/>
                <a:cs typeface="+mn-cs"/>
              </a:rPr>
              <a:t> de la QVCT</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171450" marR="0" lvl="0" indent="-171450" algn="l" defTabSz="914400" rtl="0" eaLnBrk="1" fontAlgn="auto" latinLnBrk="0" hangingPunct="1">
              <a:lnSpc>
                <a:spcPct val="100000"/>
              </a:lnSpc>
              <a:spcBef>
                <a:spcPts val="0"/>
              </a:spcBef>
              <a:spcAft>
                <a:spcPts val="300"/>
              </a:spcAft>
              <a:buClr>
                <a:srgbClr val="8C3C71"/>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Des </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2">
                  <a:extLst>
                    <a:ext uri="{A12FA001-AC4F-418D-AE19-62706E023703}">
                      <ahyp:hlinkClr xmlns:ahyp="http://schemas.microsoft.com/office/drawing/2018/hyperlinkcolor" val="tx"/>
                    </a:ext>
                  </a:extLst>
                </a:hlinkClick>
              </a:rPr>
              <a:t>formations catalogue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ou intra-entreprise</a:t>
            </a:r>
          </a:p>
          <a:p>
            <a:pPr marL="171450" marR="0" lvl="0" indent="-171450" algn="l" defTabSz="914400" rtl="0" eaLnBrk="1" fontAlgn="auto" latinLnBrk="0" hangingPunct="1">
              <a:lnSpc>
                <a:spcPct val="100000"/>
              </a:lnSpc>
              <a:spcBef>
                <a:spcPts val="0"/>
              </a:spcBef>
              <a:spcAft>
                <a:spcPts val="300"/>
              </a:spcAft>
              <a:buClr>
                <a:srgbClr val="8C3C71"/>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 </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3">
                  <a:extLst>
                    <a:ext uri="{A12FA001-AC4F-418D-AE19-62706E023703}">
                      <ahyp:hlinkClr xmlns:ahyp="http://schemas.microsoft.com/office/drawing/2018/hyperlinkcolor" val="tx"/>
                    </a:ext>
                  </a:extLst>
                </a:hlinkClick>
              </a:rPr>
              <a:t>autodiagnostic QVCT</a:t>
            </a:r>
            <a:endPar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endParaRPr>
          </a:p>
          <a:p>
            <a:pPr marL="171450" marR="0" lvl="0" indent="-171450" algn="l" defTabSz="914400" rtl="0" eaLnBrk="1" fontAlgn="auto" latinLnBrk="0" hangingPunct="1">
              <a:lnSpc>
                <a:spcPct val="100000"/>
              </a:lnSpc>
              <a:spcBef>
                <a:spcPts val="0"/>
              </a:spcBef>
              <a:spcAft>
                <a:spcPts val="300"/>
              </a:spcAft>
              <a:buClr>
                <a:srgbClr val="8C3C71"/>
              </a:buClr>
              <a:buSzTx/>
              <a:buFont typeface="Arial" panose="020B0604020202020204" pitchFamily="34" charset="0"/>
              <a:buChar char="•"/>
              <a:tabLst/>
              <a:defRPr/>
            </a:pP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Une gamme de jeux </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14">
                  <a:extLst>
                    <a:ext uri="{A12FA001-AC4F-418D-AE19-62706E023703}">
                      <ahyp:hlinkClr xmlns:ahyp="http://schemas.microsoft.com/office/drawing/2018/hyperlinkcolor" val="tx"/>
                    </a:ext>
                  </a:extLst>
                </a:hlinkClick>
              </a:rPr>
              <a:t>« </a:t>
            </a:r>
            <a:r>
              <a:rPr kumimoji="0" lang="fr-FR" sz="1200" b="0" i="1" u="none" strike="noStrike" kern="1200" cap="none" spc="0" normalizeH="0" baseline="0" noProof="0" dirty="0">
                <a:ln>
                  <a:noFill/>
                </a:ln>
                <a:solidFill>
                  <a:srgbClr val="8C3C71"/>
                </a:solidFill>
                <a:effectLst/>
                <a:uLnTx/>
                <a:uFillTx/>
                <a:latin typeface="Corbel" panose="020B0503020204020204" pitchFamily="34" charset="0"/>
                <a:ea typeface="+mn-ea"/>
                <a:cs typeface="+mn-cs"/>
                <a:hlinkClick r:id="rId14">
                  <a:extLst>
                    <a:ext uri="{A12FA001-AC4F-418D-AE19-62706E023703}">
                      <ahyp:hlinkClr xmlns:ahyp="http://schemas.microsoft.com/office/drawing/2018/hyperlinkcolor" val="tx"/>
                    </a:ext>
                  </a:extLst>
                </a:hlinkClick>
              </a:rPr>
              <a:t>les essentiels QCVT</a:t>
            </a:r>
            <a:r>
              <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14">
                  <a:extLst>
                    <a:ext uri="{A12FA001-AC4F-418D-AE19-62706E023703}">
                      <ahyp:hlinkClr xmlns:ahyp="http://schemas.microsoft.com/office/drawing/2018/hyperlinkcolor" val="tx"/>
                    </a:ext>
                  </a:extLst>
                </a:hlinkClick>
              </a:rPr>
              <a:t>»</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54" name="Image 53">
            <a:extLst>
              <a:ext uri="{FF2B5EF4-FFF2-40B4-BE49-F238E27FC236}">
                <a16:creationId xmlns:a16="http://schemas.microsoft.com/office/drawing/2014/main" id="{0D85D5D1-1417-43D6-61C0-07CBB735F2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88927" y="3922035"/>
            <a:ext cx="1381874" cy="972000"/>
          </a:xfrm>
          <a:prstGeom prst="rect">
            <a:avLst/>
          </a:prstGeom>
        </p:spPr>
      </p:pic>
      <p:sp>
        <p:nvSpPr>
          <p:cNvPr id="55" name="ZoneTexte 54">
            <a:extLst>
              <a:ext uri="{FF2B5EF4-FFF2-40B4-BE49-F238E27FC236}">
                <a16:creationId xmlns:a16="http://schemas.microsoft.com/office/drawing/2014/main" id="{23C5FB62-E532-394C-3321-C8E81B4A65DC}"/>
              </a:ext>
            </a:extLst>
          </p:cNvPr>
          <p:cNvSpPr txBox="1"/>
          <p:nvPr/>
        </p:nvSpPr>
        <p:spPr>
          <a:xfrm>
            <a:off x="2865665" y="4974135"/>
            <a:ext cx="1641698" cy="1138773"/>
          </a:xfrm>
          <a:prstGeom prst="rect">
            <a:avLst/>
          </a:prstGeom>
          <a:noFill/>
          <a:ln w="3175">
            <a:solidFill>
              <a:srgbClr val="099D4A"/>
            </a:solidFill>
          </a:ln>
        </p:spPr>
        <p:txBody>
          <a:bodyPr wrap="square" rIns="0">
            <a:spAutoFit/>
          </a:bodyPr>
          <a:lstStyle/>
          <a:p>
            <a:pPr marL="171450" indent="-171450">
              <a:spcBef>
                <a:spcPts val="200"/>
              </a:spcBef>
              <a:buClr>
                <a:srgbClr val="099D4A"/>
              </a:buClr>
              <a:buFont typeface="Arial" panose="020B0604020202020204" pitchFamily="34" charset="0"/>
              <a:buChar char="•"/>
            </a:pPr>
            <a:r>
              <a:rPr lang="fr-FR" sz="1050" noProof="0" dirty="0">
                <a:latin typeface="Corbel" panose="020B0503020204020204" pitchFamily="34" charset="0"/>
              </a:rPr>
              <a:t>Démarche partagée et paritaire (direction/RP/salariés)</a:t>
            </a:r>
          </a:p>
          <a:p>
            <a:pPr marL="171450" indent="-171450">
              <a:spcBef>
                <a:spcPts val="200"/>
              </a:spcBef>
              <a:buClr>
                <a:srgbClr val="099D4A"/>
              </a:buClr>
              <a:buFont typeface="Arial" panose="020B0604020202020204" pitchFamily="34" charset="0"/>
              <a:buChar char="•"/>
            </a:pPr>
            <a:r>
              <a:rPr lang="fr-FR" sz="1050" noProof="0" dirty="0">
                <a:latin typeface="Corbel" panose="020B0503020204020204" pitchFamily="34" charset="0"/>
              </a:rPr>
              <a:t>Discussion sur le travail</a:t>
            </a:r>
          </a:p>
          <a:p>
            <a:pPr marL="171450" indent="-171450">
              <a:spcBef>
                <a:spcPts val="200"/>
              </a:spcBef>
              <a:buClr>
                <a:srgbClr val="099D4A"/>
              </a:buClr>
              <a:buFont typeface="Arial" panose="020B0604020202020204" pitchFamily="34" charset="0"/>
              <a:buChar char="•"/>
            </a:pPr>
            <a:r>
              <a:rPr lang="fr-FR" sz="1050" noProof="0" dirty="0">
                <a:latin typeface="Corbel" panose="020B0503020204020204" pitchFamily="34" charset="0"/>
              </a:rPr>
              <a:t>Expérimentation</a:t>
            </a:r>
          </a:p>
          <a:p>
            <a:pPr marL="171450" indent="-171450">
              <a:spcBef>
                <a:spcPts val="200"/>
              </a:spcBef>
              <a:buClr>
                <a:srgbClr val="099D4A"/>
              </a:buClr>
              <a:buFont typeface="Arial" panose="020B0604020202020204" pitchFamily="34" charset="0"/>
              <a:buChar char="•"/>
            </a:pPr>
            <a:r>
              <a:rPr lang="fr-FR" sz="1050" noProof="0" dirty="0">
                <a:latin typeface="Corbel" panose="020B0503020204020204" pitchFamily="34" charset="0"/>
              </a:rPr>
              <a:t>Evaluation/ Valorisation</a:t>
            </a:r>
          </a:p>
        </p:txBody>
      </p:sp>
      <p:sp>
        <p:nvSpPr>
          <p:cNvPr id="56" name="ZoneTexte 55">
            <a:extLst>
              <a:ext uri="{FF2B5EF4-FFF2-40B4-BE49-F238E27FC236}">
                <a16:creationId xmlns:a16="http://schemas.microsoft.com/office/drawing/2014/main" id="{FDCC6A53-29C1-9BAB-28C7-9BD85ECE27A6}"/>
              </a:ext>
            </a:extLst>
          </p:cNvPr>
          <p:cNvSpPr txBox="1"/>
          <p:nvPr/>
        </p:nvSpPr>
        <p:spPr>
          <a:xfrm>
            <a:off x="4606504" y="5138543"/>
            <a:ext cx="2539482" cy="1300356"/>
          </a:xfrm>
          <a:prstGeom prst="rect">
            <a:avLst/>
          </a:prstGeom>
          <a:noFill/>
          <a:ln w="3175">
            <a:solidFill>
              <a:srgbClr val="F2913C"/>
            </a:solidFill>
          </a:ln>
        </p:spPr>
        <p:txBody>
          <a:bodyPr wrap="square" rIns="36000" numCol="2" spcCol="72000" rtlCol="0">
            <a:spAutoFit/>
          </a:bodyPr>
          <a:lstStyle/>
          <a:p>
            <a:pPr marL="171450" indent="-171450">
              <a:spcBef>
                <a:spcPts val="300"/>
              </a:spcBef>
              <a:buClr>
                <a:srgbClr val="F2913C"/>
              </a:buClr>
              <a:buFont typeface="Arial" panose="020B0604020202020204" pitchFamily="34" charset="0"/>
              <a:buChar char="•"/>
            </a:pPr>
            <a:r>
              <a:rPr lang="fr-FR" sz="1050" noProof="0" dirty="0">
                <a:latin typeface="Corbel" panose="020B0503020204020204" pitchFamily="34" charset="0"/>
              </a:rPr>
              <a:t>Projet d’entreprise et management </a:t>
            </a:r>
          </a:p>
          <a:p>
            <a:pPr marL="171450" indent="-171450">
              <a:spcBef>
                <a:spcPts val="300"/>
              </a:spcBef>
              <a:buClr>
                <a:srgbClr val="F2913C"/>
              </a:buClr>
              <a:buFont typeface="Arial" panose="020B0604020202020204" pitchFamily="34" charset="0"/>
              <a:buChar char="•"/>
            </a:pPr>
            <a:r>
              <a:rPr lang="fr-FR" sz="1050" noProof="0" dirty="0">
                <a:latin typeface="Corbel" panose="020B0503020204020204" pitchFamily="34" charset="0"/>
              </a:rPr>
              <a:t>Dialogue social et professionnel</a:t>
            </a:r>
          </a:p>
          <a:p>
            <a:pPr marL="171450" indent="-171450">
              <a:spcBef>
                <a:spcPts val="300"/>
              </a:spcBef>
              <a:buClr>
                <a:srgbClr val="F2913C"/>
              </a:buClr>
              <a:buFont typeface="Arial" panose="020B0604020202020204" pitchFamily="34" charset="0"/>
              <a:buChar char="•"/>
            </a:pPr>
            <a:r>
              <a:rPr lang="fr-FR" sz="1050" dirty="0">
                <a:latin typeface="Corbel" panose="020B0503020204020204" pitchFamily="34" charset="0"/>
              </a:rPr>
              <a:t>Compétences et parcours </a:t>
            </a:r>
          </a:p>
          <a:p>
            <a:pPr marL="171450" indent="-171450">
              <a:spcBef>
                <a:spcPts val="300"/>
              </a:spcBef>
              <a:buClr>
                <a:srgbClr val="F2913C"/>
              </a:buClr>
              <a:buFont typeface="Arial" panose="020B0604020202020204" pitchFamily="34" charset="0"/>
              <a:buChar char="•"/>
            </a:pPr>
            <a:r>
              <a:rPr lang="fr-FR" sz="1050" dirty="0">
                <a:latin typeface="Corbel" panose="020B0503020204020204" pitchFamily="34" charset="0"/>
              </a:rPr>
              <a:t>Santé et prévention</a:t>
            </a:r>
            <a:r>
              <a:rPr lang="fr-FR" sz="1050" noProof="0" dirty="0">
                <a:latin typeface="Corbel" panose="020B0503020204020204" pitchFamily="34" charset="0"/>
              </a:rPr>
              <a:t> </a:t>
            </a:r>
            <a:r>
              <a:rPr lang="fr-FR" sz="1050" dirty="0">
                <a:latin typeface="Corbel" panose="020B0503020204020204" pitchFamily="34" charset="0"/>
              </a:rPr>
              <a:t>des RPS</a:t>
            </a:r>
          </a:p>
          <a:p>
            <a:pPr marL="171450" indent="-171450">
              <a:spcBef>
                <a:spcPts val="300"/>
              </a:spcBef>
              <a:buClr>
                <a:srgbClr val="F2913C"/>
              </a:buClr>
              <a:buFont typeface="Arial" panose="020B0604020202020204" pitchFamily="34" charset="0"/>
              <a:buChar char="•"/>
            </a:pPr>
            <a:r>
              <a:rPr lang="fr-FR" sz="1050" noProof="0" dirty="0">
                <a:latin typeface="Corbel" panose="020B0503020204020204" pitchFamily="34" charset="0"/>
              </a:rPr>
              <a:t>Égalité au travail</a:t>
            </a:r>
          </a:p>
          <a:p>
            <a:pPr marL="171450" indent="-171450">
              <a:spcBef>
                <a:spcPts val="300"/>
              </a:spcBef>
              <a:buClr>
                <a:srgbClr val="F2913C"/>
              </a:buClr>
              <a:buFont typeface="Arial" panose="020B0604020202020204" pitchFamily="34" charset="0"/>
              <a:buChar char="•"/>
            </a:pPr>
            <a:r>
              <a:rPr lang="fr-FR" sz="1050" noProof="0" dirty="0">
                <a:latin typeface="Corbel" panose="020B0503020204020204" pitchFamily="34" charset="0"/>
              </a:rPr>
              <a:t>Organisation et contenu du travail</a:t>
            </a:r>
          </a:p>
        </p:txBody>
      </p:sp>
      <p:sp>
        <p:nvSpPr>
          <p:cNvPr id="57" name="ZoneTexte 56">
            <a:extLst>
              <a:ext uri="{FF2B5EF4-FFF2-40B4-BE49-F238E27FC236}">
                <a16:creationId xmlns:a16="http://schemas.microsoft.com/office/drawing/2014/main" id="{4FAB1F94-C3B7-C73E-5BA4-500B8E55E483}"/>
              </a:ext>
            </a:extLst>
          </p:cNvPr>
          <p:cNvSpPr txBox="1"/>
          <p:nvPr/>
        </p:nvSpPr>
        <p:spPr>
          <a:xfrm>
            <a:off x="5541498" y="3885183"/>
            <a:ext cx="1548000" cy="972000"/>
          </a:xfrm>
          <a:prstGeom prst="rect">
            <a:avLst/>
          </a:prstGeom>
          <a:noFill/>
          <a:ln w="3175">
            <a:solidFill>
              <a:srgbClr val="A777B1"/>
            </a:solidFill>
          </a:ln>
        </p:spPr>
        <p:txBody>
          <a:bodyPr wrap="square" lIns="72000" rIns="36000" rtlCol="0">
            <a:noAutofit/>
          </a:bodyPr>
          <a:lstStyle/>
          <a:p>
            <a:pPr marL="171450" indent="-171450">
              <a:spcBef>
                <a:spcPts val="300"/>
              </a:spcBef>
              <a:buClr>
                <a:srgbClr val="A777B1"/>
              </a:buClr>
              <a:buFont typeface="Arial" panose="020B0604020202020204" pitchFamily="34" charset="0"/>
              <a:buChar char="•"/>
            </a:pPr>
            <a:r>
              <a:rPr lang="fr-FR" sz="1050" dirty="0">
                <a:latin typeface="Corbel" panose="020B0503020204020204" pitchFamily="34" charset="0"/>
              </a:rPr>
              <a:t>Articuler santé et performance</a:t>
            </a:r>
          </a:p>
          <a:p>
            <a:pPr marL="171450" indent="-171450">
              <a:spcBef>
                <a:spcPts val="300"/>
              </a:spcBef>
              <a:buClr>
                <a:srgbClr val="A777B1"/>
              </a:buClr>
              <a:buFont typeface="Arial" panose="020B0604020202020204" pitchFamily="34" charset="0"/>
              <a:buChar char="•"/>
            </a:pPr>
            <a:r>
              <a:rPr lang="fr-FR" sz="1050" dirty="0">
                <a:latin typeface="Corbel" panose="020B0503020204020204" pitchFamily="34" charset="0"/>
              </a:rPr>
              <a:t>Développer la capacité d’agir sur le travail</a:t>
            </a:r>
          </a:p>
          <a:p>
            <a:pPr marL="171450" indent="-171450">
              <a:spcBef>
                <a:spcPts val="300"/>
              </a:spcBef>
              <a:buClr>
                <a:srgbClr val="A777B1"/>
              </a:buClr>
              <a:buFont typeface="Arial" panose="020B0604020202020204" pitchFamily="34" charset="0"/>
              <a:buChar char="•"/>
            </a:pPr>
            <a:r>
              <a:rPr lang="fr-FR" sz="1050" dirty="0">
                <a:latin typeface="Corbel" panose="020B0503020204020204" pitchFamily="34" charset="0"/>
              </a:rPr>
              <a:t>Améliorer le travail</a:t>
            </a:r>
          </a:p>
        </p:txBody>
      </p:sp>
      <p:sp>
        <p:nvSpPr>
          <p:cNvPr id="58" name="ZoneTexte 57">
            <a:extLst>
              <a:ext uri="{FF2B5EF4-FFF2-40B4-BE49-F238E27FC236}">
                <a16:creationId xmlns:a16="http://schemas.microsoft.com/office/drawing/2014/main" id="{37B14A18-F43C-839E-696D-4A9FB92ECDB6}"/>
              </a:ext>
            </a:extLst>
          </p:cNvPr>
          <p:cNvSpPr txBox="1"/>
          <p:nvPr/>
        </p:nvSpPr>
        <p:spPr>
          <a:xfrm>
            <a:off x="4722272" y="4833119"/>
            <a:ext cx="2007762" cy="307777"/>
          </a:xfrm>
          <a:prstGeom prst="rect">
            <a:avLst/>
          </a:prstGeom>
          <a:noFill/>
        </p:spPr>
        <p:txBody>
          <a:bodyPr wrap="square">
            <a:spAutoFit/>
          </a:bodyPr>
          <a:lstStyle/>
          <a:p>
            <a:pPr algn="ctr"/>
            <a:r>
              <a:rPr lang="fr-FR" sz="1400" b="1" cap="small" noProof="0" dirty="0">
                <a:solidFill>
                  <a:srgbClr val="F2913C"/>
                </a:solidFill>
                <a:latin typeface="Corbel" panose="020B0503020204020204" pitchFamily="34" charset="0"/>
              </a:rPr>
              <a:t>Sujets / Thématiques</a:t>
            </a:r>
          </a:p>
        </p:txBody>
      </p:sp>
      <p:sp>
        <p:nvSpPr>
          <p:cNvPr id="59" name="ZoneTexte 58">
            <a:extLst>
              <a:ext uri="{FF2B5EF4-FFF2-40B4-BE49-F238E27FC236}">
                <a16:creationId xmlns:a16="http://schemas.microsoft.com/office/drawing/2014/main" id="{B7BB5B5F-5C44-8AC2-680F-06BA7FA0D0A9}"/>
              </a:ext>
            </a:extLst>
          </p:cNvPr>
          <p:cNvSpPr txBox="1"/>
          <p:nvPr/>
        </p:nvSpPr>
        <p:spPr>
          <a:xfrm>
            <a:off x="3130921" y="4378726"/>
            <a:ext cx="1641698" cy="523220"/>
          </a:xfrm>
          <a:prstGeom prst="rect">
            <a:avLst/>
          </a:prstGeom>
          <a:noFill/>
        </p:spPr>
        <p:txBody>
          <a:bodyPr wrap="square">
            <a:spAutoFit/>
          </a:bodyPr>
          <a:lstStyle/>
          <a:p>
            <a:pPr algn="ctr"/>
            <a:r>
              <a:rPr lang="fr-FR" sz="1400" b="1" cap="small" noProof="0" dirty="0">
                <a:solidFill>
                  <a:srgbClr val="099D4A"/>
                </a:solidFill>
                <a:latin typeface="Corbel" panose="020B0503020204020204" pitchFamily="34" charset="0"/>
              </a:rPr>
              <a:t>Principes et méthodes</a:t>
            </a:r>
          </a:p>
        </p:txBody>
      </p:sp>
      <p:sp>
        <p:nvSpPr>
          <p:cNvPr id="60" name="Rectangle 59">
            <a:extLst>
              <a:ext uri="{FF2B5EF4-FFF2-40B4-BE49-F238E27FC236}">
                <a16:creationId xmlns:a16="http://schemas.microsoft.com/office/drawing/2014/main" id="{EEA5EE3F-D042-C673-C19E-7517A5B3052D}"/>
              </a:ext>
            </a:extLst>
          </p:cNvPr>
          <p:cNvSpPr/>
          <p:nvPr/>
        </p:nvSpPr>
        <p:spPr>
          <a:xfrm>
            <a:off x="314685" y="5612855"/>
            <a:ext cx="2463493" cy="953836"/>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rPr>
              <a:t>Sous certaines conditions, l’ARACT peut accompagner les entreprises dans leur démarches QVCT via des </a:t>
            </a:r>
            <a:r>
              <a:rPr lang="fr-FR" sz="1100" b="1" dirty="0">
                <a:solidFill>
                  <a:schemeClr val="tx1"/>
                </a:solidFill>
                <a:latin typeface="Corbel" panose="020B0503020204020204" pitchFamily="34" charset="0"/>
              </a:rPr>
              <a:t>actions financées</a:t>
            </a:r>
            <a:r>
              <a:rPr lang="fr-FR" sz="1100" dirty="0">
                <a:solidFill>
                  <a:schemeClr val="tx1"/>
                </a:solidFill>
                <a:latin typeface="Corbel" panose="020B0503020204020204" pitchFamily="34" charset="0"/>
              </a:rPr>
              <a:t>, notamment </a:t>
            </a:r>
            <a:r>
              <a:rPr lang="fr-FR" sz="1100" b="1" dirty="0">
                <a:solidFill>
                  <a:schemeClr val="tx1"/>
                </a:solidFill>
                <a:latin typeface="Corbel" panose="020B0503020204020204" pitchFamily="34" charset="0"/>
              </a:rPr>
              <a:t>par la DRIEETS</a:t>
            </a:r>
            <a:r>
              <a:rPr lang="fr-FR" sz="1100" dirty="0">
                <a:solidFill>
                  <a:schemeClr val="tx1"/>
                </a:solidFill>
                <a:latin typeface="Corbel" panose="020B0503020204020204" pitchFamily="34" charset="0"/>
              </a:rPr>
              <a:t>, ou des </a:t>
            </a:r>
            <a:r>
              <a:rPr lang="fr-FR" sz="1100" b="1" dirty="0">
                <a:solidFill>
                  <a:schemeClr val="tx1"/>
                </a:solidFill>
                <a:latin typeface="Corbel" panose="020B0503020204020204" pitchFamily="34" charset="0"/>
              </a:rPr>
              <a:t>prestations</a:t>
            </a:r>
            <a:r>
              <a:rPr lang="fr-FR" sz="1100" dirty="0">
                <a:solidFill>
                  <a:schemeClr val="tx1"/>
                </a:solidFill>
                <a:latin typeface="Corbel" panose="020B0503020204020204" pitchFamily="34" charset="0"/>
              </a:rPr>
              <a:t>.</a:t>
            </a:r>
          </a:p>
        </p:txBody>
      </p:sp>
      <p:sp>
        <p:nvSpPr>
          <p:cNvPr id="61" name="ZoneTexte 60">
            <a:extLst>
              <a:ext uri="{FF2B5EF4-FFF2-40B4-BE49-F238E27FC236}">
                <a16:creationId xmlns:a16="http://schemas.microsoft.com/office/drawing/2014/main" id="{3B9CA151-7779-6344-8EA4-A4E4C5D20DF0}"/>
              </a:ext>
            </a:extLst>
          </p:cNvPr>
          <p:cNvSpPr txBox="1"/>
          <p:nvPr/>
        </p:nvSpPr>
        <p:spPr>
          <a:xfrm>
            <a:off x="269835" y="5317771"/>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62" name="Image 61">
            <a:extLst>
              <a:ext uri="{FF2B5EF4-FFF2-40B4-BE49-F238E27FC236}">
                <a16:creationId xmlns:a16="http://schemas.microsoft.com/office/drawing/2014/main" id="{E91B5E7C-65D5-EE57-0E1F-B265657CFCA8}"/>
              </a:ext>
            </a:extLst>
          </p:cNvPr>
          <p:cNvPicPr>
            <a:picLocks noChangeAspect="1"/>
          </p:cNvPicPr>
          <p:nvPr/>
        </p:nvPicPr>
        <p:blipFill>
          <a:blip r:embed="rId16">
            <a:duotone>
              <a:schemeClr val="accent3">
                <a:shade val="45000"/>
                <a:satMod val="135000"/>
              </a:schemeClr>
              <a:prstClr val="white"/>
            </a:duotone>
          </a:blip>
          <a:stretch>
            <a:fillRect/>
          </a:stretch>
        </p:blipFill>
        <p:spPr>
          <a:xfrm>
            <a:off x="37115" y="5074178"/>
            <a:ext cx="394548" cy="360000"/>
          </a:xfrm>
          <a:prstGeom prst="rect">
            <a:avLst/>
          </a:prstGeom>
        </p:spPr>
      </p:pic>
      <p:sp>
        <p:nvSpPr>
          <p:cNvPr id="63" name="Ellipse 62">
            <a:extLst>
              <a:ext uri="{FF2B5EF4-FFF2-40B4-BE49-F238E27FC236}">
                <a16:creationId xmlns:a16="http://schemas.microsoft.com/office/drawing/2014/main" id="{E554810B-9DB3-BB81-44CD-847F0E673B15}"/>
              </a:ext>
            </a:extLst>
          </p:cNvPr>
          <p:cNvSpPr>
            <a:spLocks noChangeAspect="1"/>
          </p:cNvSpPr>
          <p:nvPr/>
        </p:nvSpPr>
        <p:spPr>
          <a:xfrm>
            <a:off x="190424" y="5161074"/>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64" name="ZoneTexte 63">
            <a:extLst>
              <a:ext uri="{FF2B5EF4-FFF2-40B4-BE49-F238E27FC236}">
                <a16:creationId xmlns:a16="http://schemas.microsoft.com/office/drawing/2014/main" id="{04996D1F-2F81-5BB0-F105-6EC85DD0BD1E}"/>
              </a:ext>
            </a:extLst>
          </p:cNvPr>
          <p:cNvSpPr txBox="1"/>
          <p:nvPr/>
        </p:nvSpPr>
        <p:spPr>
          <a:xfrm>
            <a:off x="3094825" y="3323950"/>
            <a:ext cx="3028770"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Engager une démarche QVCT :</a:t>
            </a:r>
          </a:p>
        </p:txBody>
      </p:sp>
      <p:pic>
        <p:nvPicPr>
          <p:cNvPr id="65" name="Image 64">
            <a:extLst>
              <a:ext uri="{FF2B5EF4-FFF2-40B4-BE49-F238E27FC236}">
                <a16:creationId xmlns:a16="http://schemas.microsoft.com/office/drawing/2014/main" id="{6681628A-3DB7-886F-BB8E-80F55C64A5C5}"/>
              </a:ext>
            </a:extLst>
          </p:cNvPr>
          <p:cNvPicPr>
            <a:picLocks noChangeAspect="1"/>
          </p:cNvPicPr>
          <p:nvPr/>
        </p:nvPicPr>
        <p:blipFill>
          <a:blip r:embed="rId17">
            <a:duotone>
              <a:schemeClr val="accent3">
                <a:shade val="45000"/>
                <a:satMod val="135000"/>
              </a:schemeClr>
              <a:prstClr val="white"/>
            </a:duotone>
          </a:blip>
          <a:stretch>
            <a:fillRect/>
          </a:stretch>
        </p:blipFill>
        <p:spPr>
          <a:xfrm>
            <a:off x="2909364" y="3100144"/>
            <a:ext cx="392727" cy="360000"/>
          </a:xfrm>
          <a:prstGeom prst="rect">
            <a:avLst/>
          </a:prstGeom>
        </p:spPr>
      </p:pic>
      <p:sp>
        <p:nvSpPr>
          <p:cNvPr id="66" name="Ellipse 65">
            <a:extLst>
              <a:ext uri="{FF2B5EF4-FFF2-40B4-BE49-F238E27FC236}">
                <a16:creationId xmlns:a16="http://schemas.microsoft.com/office/drawing/2014/main" id="{416F86ED-1397-C017-06BB-16EDF0A48E50}"/>
              </a:ext>
            </a:extLst>
          </p:cNvPr>
          <p:cNvSpPr>
            <a:spLocks noChangeAspect="1"/>
          </p:cNvSpPr>
          <p:nvPr/>
        </p:nvSpPr>
        <p:spPr>
          <a:xfrm>
            <a:off x="3015632" y="3177171"/>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68" name="ZoneTexte 67">
            <a:extLst>
              <a:ext uri="{FF2B5EF4-FFF2-40B4-BE49-F238E27FC236}">
                <a16:creationId xmlns:a16="http://schemas.microsoft.com/office/drawing/2014/main" id="{15858D48-2D50-6F5F-DB06-4DF4052C7ADE}"/>
              </a:ext>
            </a:extLst>
          </p:cNvPr>
          <p:cNvSpPr txBox="1"/>
          <p:nvPr/>
        </p:nvSpPr>
        <p:spPr>
          <a:xfrm>
            <a:off x="4092772" y="3608065"/>
            <a:ext cx="1848258" cy="307777"/>
          </a:xfrm>
          <a:prstGeom prst="rect">
            <a:avLst/>
          </a:prstGeom>
          <a:noFill/>
        </p:spPr>
        <p:txBody>
          <a:bodyPr wrap="square">
            <a:spAutoFit/>
          </a:bodyPr>
          <a:lstStyle/>
          <a:p>
            <a:r>
              <a:rPr lang="fr-FR" sz="1400" b="1" cap="small" noProof="0" dirty="0">
                <a:solidFill>
                  <a:srgbClr val="A777B1"/>
                </a:solidFill>
                <a:latin typeface="Corbel" panose="020B0503020204020204" pitchFamily="34" charset="0"/>
              </a:rPr>
              <a:t>Ambitions partagées</a:t>
            </a:r>
          </a:p>
        </p:txBody>
      </p:sp>
    </p:spTree>
    <p:extLst>
      <p:ext uri="{BB962C8B-B14F-4D97-AF65-F5344CB8AC3E}">
        <p14:creationId xmlns:p14="http://schemas.microsoft.com/office/powerpoint/2010/main" val="405046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863D-C936-07BA-4F0D-1D1BFE6D2AC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3CBD583-8C58-0F3A-49D2-02F600289736}"/>
              </a:ext>
            </a:extLst>
          </p:cNvPr>
          <p:cNvSpPr>
            <a:spLocks noGrp="1"/>
          </p:cNvSpPr>
          <p:nvPr>
            <p:ph type="title"/>
          </p:nvPr>
        </p:nvSpPr>
        <p:spPr>
          <a:xfrm>
            <a:off x="193333" y="152970"/>
            <a:ext cx="5942955" cy="580443"/>
          </a:xfrm>
        </p:spPr>
        <p:txBody>
          <a:bodyPr>
            <a:noAutofit/>
          </a:bodyPr>
          <a:lstStyle/>
          <a:p>
            <a:r>
              <a:rPr lang="fr-FR" sz="1800" b="0" dirty="0">
                <a:solidFill>
                  <a:srgbClr val="EE7CB6"/>
                </a:solidFill>
                <a:latin typeface="Century Gothic" panose="020B0502020202020204" pitchFamily="34" charset="0"/>
              </a:rPr>
              <a:t>Agence régionale pour l’amélioration des conditions de travail (ARACT) - ARESO</a:t>
            </a:r>
            <a:endParaRPr lang="fr-FR" sz="1800" b="0" dirty="0">
              <a:solidFill>
                <a:srgbClr val="9F2F5F"/>
              </a:solidFill>
              <a:latin typeface="Century Gothic" panose="020B0502020202020204" pitchFamily="34" charset="0"/>
            </a:endParaRPr>
          </a:p>
        </p:txBody>
      </p:sp>
      <p:sp>
        <p:nvSpPr>
          <p:cNvPr id="3" name="Bouton d'action : Retour 6">
            <a:hlinkClick r:id="rId3" action="ppaction://hlinksldjump" tooltip="Retour Cartographie globale"/>
            <a:extLst>
              <a:ext uri="{FF2B5EF4-FFF2-40B4-BE49-F238E27FC236}">
                <a16:creationId xmlns:a16="http://schemas.microsoft.com/office/drawing/2014/main" id="{91764486-CC0F-E851-EA93-85E39BFB6AC8}"/>
              </a:ext>
            </a:extLst>
          </p:cNvPr>
          <p:cNvSpPr/>
          <p:nvPr/>
        </p:nvSpPr>
        <p:spPr>
          <a:xfrm>
            <a:off x="8746435" y="6579704"/>
            <a:ext cx="190800" cy="188843"/>
          </a:xfrm>
          <a:prstGeom prst="actionButtonRetur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latin typeface="Calibri" charset="0"/>
              <a:ea typeface="Calibri" charset="0"/>
              <a:cs typeface="Calibri" charset="0"/>
            </a:endParaRPr>
          </a:p>
        </p:txBody>
      </p:sp>
      <p:sp>
        <p:nvSpPr>
          <p:cNvPr id="5" name="ZoneTexte 4">
            <a:extLst>
              <a:ext uri="{FF2B5EF4-FFF2-40B4-BE49-F238E27FC236}">
                <a16:creationId xmlns:a16="http://schemas.microsoft.com/office/drawing/2014/main" id="{5D53C19D-AE97-E5E8-53B6-6213AC34197A}"/>
              </a:ext>
            </a:extLst>
          </p:cNvPr>
          <p:cNvSpPr txBox="1"/>
          <p:nvPr/>
        </p:nvSpPr>
        <p:spPr>
          <a:xfrm>
            <a:off x="7335323" y="6579704"/>
            <a:ext cx="1411112" cy="215444"/>
          </a:xfrm>
          <a:prstGeom prst="rect">
            <a:avLst/>
          </a:prstGeom>
          <a:noFill/>
        </p:spPr>
        <p:txBody>
          <a:bodyPr wrap="square" rtlCol="0">
            <a:spAutoFit/>
          </a:bodyPr>
          <a:lstStyle/>
          <a:p>
            <a:pPr algn="r"/>
            <a:r>
              <a:rPr lang="fr-FR" sz="800" i="1" dirty="0"/>
              <a:t>Retour Cartographie globale</a:t>
            </a:r>
          </a:p>
        </p:txBody>
      </p:sp>
      <p:sp>
        <p:nvSpPr>
          <p:cNvPr id="6" name="Rectangle 5">
            <a:extLst>
              <a:ext uri="{FF2B5EF4-FFF2-40B4-BE49-F238E27FC236}">
                <a16:creationId xmlns:a16="http://schemas.microsoft.com/office/drawing/2014/main" id="{7B483300-B4F2-A88F-A9B6-F2101A5E15E9}"/>
              </a:ext>
            </a:extLst>
          </p:cNvPr>
          <p:cNvSpPr/>
          <p:nvPr/>
        </p:nvSpPr>
        <p:spPr>
          <a:xfrm>
            <a:off x="231473" y="1541773"/>
            <a:ext cx="6324161" cy="876550"/>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solidFill>
                <a:latin typeface="Corbel" panose="020B0503020204020204" pitchFamily="34" charset="0"/>
                <a:cs typeface="Calibri" charset="0"/>
              </a:rPr>
              <a:t>Le dispositif d’</a:t>
            </a:r>
            <a:r>
              <a:rPr lang="fr-FR" sz="1200" b="1" dirty="0">
                <a:solidFill>
                  <a:schemeClr val="tx1"/>
                </a:solidFill>
                <a:latin typeface="Corbel" panose="020B0503020204020204" pitchFamily="34" charset="0"/>
                <a:cs typeface="Calibri" charset="0"/>
              </a:rPr>
              <a:t>Appui aux Relations Sociales – ARESO</a:t>
            </a:r>
            <a:r>
              <a:rPr lang="fr-FR" sz="1100" dirty="0">
                <a:solidFill>
                  <a:schemeClr val="tx1"/>
                </a:solidFill>
                <a:latin typeface="Corbel" panose="020B0503020204020204" pitchFamily="34" charset="0"/>
                <a:cs typeface="Calibri" charset="0"/>
              </a:rPr>
              <a:t>, a pour vocation de construire les bases d’un </a:t>
            </a:r>
            <a:r>
              <a:rPr lang="fr-FR" sz="1200" b="1" dirty="0">
                <a:solidFill>
                  <a:schemeClr val="tx1"/>
                </a:solidFill>
                <a:latin typeface="Corbel" panose="020B0503020204020204" pitchFamily="34" charset="0"/>
                <a:cs typeface="Calibri" charset="0"/>
              </a:rPr>
              <a:t>dialogue social constructif et durable </a:t>
            </a:r>
            <a:r>
              <a:rPr lang="fr-FR" sz="1100" dirty="0">
                <a:solidFill>
                  <a:schemeClr val="tx1"/>
                </a:solidFill>
                <a:latin typeface="Corbel" panose="020B0503020204020204" pitchFamily="34" charset="0"/>
                <a:cs typeface="Calibri" charset="0"/>
              </a:rPr>
              <a:t>en aidant les </a:t>
            </a:r>
            <a:r>
              <a:rPr lang="fr-FR" sz="1200" b="1" dirty="0">
                <a:solidFill>
                  <a:schemeClr val="tx1"/>
                </a:solidFill>
                <a:latin typeface="Corbel" panose="020B0503020204020204" pitchFamily="34" charset="0"/>
                <a:cs typeface="Calibri" charset="0"/>
              </a:rPr>
              <a:t>acteurs de l’entreprise</a:t>
            </a:r>
            <a:r>
              <a:rPr lang="fr-FR" sz="1100" dirty="0">
                <a:solidFill>
                  <a:schemeClr val="tx1"/>
                </a:solidFill>
                <a:latin typeface="Corbel" panose="020B0503020204020204" pitchFamily="34" charset="0"/>
                <a:cs typeface="Calibri" charset="0"/>
              </a:rPr>
              <a:t> à </a:t>
            </a:r>
            <a:r>
              <a:rPr lang="fr-FR" sz="1200" b="1" dirty="0">
                <a:solidFill>
                  <a:schemeClr val="tx1"/>
                </a:solidFill>
                <a:latin typeface="Corbel" panose="020B0503020204020204" pitchFamily="34" charset="0"/>
                <a:cs typeface="Calibri" charset="0"/>
              </a:rPr>
              <a:t>améliorer la qualité de leurs relations sociales</a:t>
            </a:r>
            <a:r>
              <a:rPr lang="fr-FR" sz="1100" dirty="0">
                <a:solidFill>
                  <a:schemeClr val="tx1"/>
                </a:solidFill>
                <a:latin typeface="Corbel" panose="020B0503020204020204" pitchFamily="34" charset="0"/>
                <a:cs typeface="Calibri" charset="0"/>
              </a:rPr>
              <a:t>, à restaurer leur capacité à se parler du travail et à se considérer comme des interlocuteurs légitimes. </a:t>
            </a:r>
          </a:p>
          <a:p>
            <a:pPr algn="just"/>
            <a:r>
              <a:rPr lang="fr-FR" sz="1100" dirty="0">
                <a:solidFill>
                  <a:schemeClr val="tx1"/>
                </a:solidFill>
                <a:latin typeface="Corbel" panose="020B0503020204020204" pitchFamily="34" charset="0"/>
              </a:rPr>
              <a:t>Il s’agit d’un dispositif dans lequel un </a:t>
            </a:r>
            <a:r>
              <a:rPr lang="fr-FR" sz="1200" b="1" dirty="0">
                <a:solidFill>
                  <a:schemeClr val="tx1"/>
                </a:solidFill>
                <a:latin typeface="Corbel" panose="020B0503020204020204" pitchFamily="34" charset="0"/>
              </a:rPr>
              <a:t>binôme de facilitateurs</a:t>
            </a:r>
            <a:r>
              <a:rPr lang="fr-FR" sz="1100" dirty="0">
                <a:solidFill>
                  <a:schemeClr val="tx1"/>
                </a:solidFill>
                <a:latin typeface="Corbel" panose="020B0503020204020204" pitchFamily="34" charset="0"/>
              </a:rPr>
              <a:t>, constitué d’un chargé de mission de l’ANACT et d’un consultant indépendant ou d’un agent des services du travail, </a:t>
            </a:r>
            <a:r>
              <a:rPr lang="fr-FR" sz="1200" b="1" dirty="0">
                <a:solidFill>
                  <a:schemeClr val="tx1"/>
                </a:solidFill>
                <a:latin typeface="Corbel" panose="020B0503020204020204" pitchFamily="34" charset="0"/>
              </a:rPr>
              <a:t>intervient dans une posture de neutralité et impartialité entre les parties engagées</a:t>
            </a:r>
            <a:r>
              <a:rPr lang="fr-FR" sz="1100" dirty="0">
                <a:solidFill>
                  <a:schemeClr val="tx1"/>
                </a:solidFill>
                <a:latin typeface="Corbel" panose="020B0503020204020204" pitchFamily="34" charset="0"/>
              </a:rPr>
              <a:t>.</a:t>
            </a:r>
          </a:p>
        </p:txBody>
      </p:sp>
      <p:sp>
        <p:nvSpPr>
          <p:cNvPr id="11" name="ZoneTexte 10">
            <a:extLst>
              <a:ext uri="{FF2B5EF4-FFF2-40B4-BE49-F238E27FC236}">
                <a16:creationId xmlns:a16="http://schemas.microsoft.com/office/drawing/2014/main" id="{0DAA5D24-B163-C3FD-C009-FCA31DCD810E}"/>
              </a:ext>
            </a:extLst>
          </p:cNvPr>
          <p:cNvSpPr txBox="1"/>
          <p:nvPr/>
        </p:nvSpPr>
        <p:spPr>
          <a:xfrm>
            <a:off x="269835" y="1024971"/>
            <a:ext cx="1475003"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rPr>
              <a:t>C’est quoi ?</a:t>
            </a:r>
          </a:p>
        </p:txBody>
      </p:sp>
      <p:sp>
        <p:nvSpPr>
          <p:cNvPr id="12" name="Ellipse 11">
            <a:extLst>
              <a:ext uri="{FF2B5EF4-FFF2-40B4-BE49-F238E27FC236}">
                <a16:creationId xmlns:a16="http://schemas.microsoft.com/office/drawing/2014/main" id="{96E1B15E-52EC-F8A1-6D0A-38D89D1AFC45}"/>
              </a:ext>
            </a:extLst>
          </p:cNvPr>
          <p:cNvSpPr>
            <a:spLocks noChangeAspect="1"/>
          </p:cNvSpPr>
          <p:nvPr/>
        </p:nvSpPr>
        <p:spPr>
          <a:xfrm>
            <a:off x="191162" y="883888"/>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3" name="Image 12">
            <a:extLst>
              <a:ext uri="{FF2B5EF4-FFF2-40B4-BE49-F238E27FC236}">
                <a16:creationId xmlns:a16="http://schemas.microsoft.com/office/drawing/2014/main" id="{CB5B0B43-CB67-A3C4-F5FC-EE399992A656}"/>
              </a:ext>
            </a:extLst>
          </p:cNvPr>
          <p:cNvPicPr>
            <a:picLocks noChangeAspect="1"/>
          </p:cNvPicPr>
          <p:nvPr/>
        </p:nvPicPr>
        <p:blipFill>
          <a:blip r:embed="rId4">
            <a:duotone>
              <a:schemeClr val="accent3">
                <a:shade val="45000"/>
                <a:satMod val="135000"/>
              </a:schemeClr>
              <a:prstClr val="white"/>
            </a:duotone>
          </a:blip>
          <a:stretch>
            <a:fillRect/>
          </a:stretch>
        </p:blipFill>
        <p:spPr>
          <a:xfrm>
            <a:off x="2" y="782059"/>
            <a:ext cx="474934" cy="468000"/>
          </a:xfrm>
          <a:prstGeom prst="rect">
            <a:avLst/>
          </a:prstGeom>
        </p:spPr>
      </p:pic>
      <p:sp>
        <p:nvSpPr>
          <p:cNvPr id="14" name="ZoneTexte 13">
            <a:extLst>
              <a:ext uri="{FF2B5EF4-FFF2-40B4-BE49-F238E27FC236}">
                <a16:creationId xmlns:a16="http://schemas.microsoft.com/office/drawing/2014/main" id="{322AF733-A942-8E42-F0C3-9A29569268BE}"/>
              </a:ext>
            </a:extLst>
          </p:cNvPr>
          <p:cNvSpPr txBox="1"/>
          <p:nvPr/>
        </p:nvSpPr>
        <p:spPr>
          <a:xfrm>
            <a:off x="3729588" y="2708240"/>
            <a:ext cx="2644420" cy="307777"/>
          </a:xfrm>
          <a:prstGeom prst="rect">
            <a:avLst/>
          </a:prstGeom>
          <a:solidFill>
            <a:schemeClr val="bg1"/>
          </a:solidFill>
        </p:spPr>
        <p:txBody>
          <a:bodyPr wrap="square" lIns="90000" rtlCol="0">
            <a:spAutoFit/>
          </a:bodyPr>
          <a:lstStyle/>
          <a:p>
            <a:pPr algn="r"/>
            <a:r>
              <a:rPr lang="fr-FR" sz="1400" b="1" dirty="0">
                <a:solidFill>
                  <a:srgbClr val="895688"/>
                </a:solidFill>
                <a:latin typeface="Century Gothic" panose="020B0502020202020204" pitchFamily="34" charset="0"/>
              </a:rPr>
              <a:t>Qui peut en bénéficier ?</a:t>
            </a:r>
          </a:p>
        </p:txBody>
      </p:sp>
      <p:sp>
        <p:nvSpPr>
          <p:cNvPr id="15" name="Ellipse 14">
            <a:extLst>
              <a:ext uri="{FF2B5EF4-FFF2-40B4-BE49-F238E27FC236}">
                <a16:creationId xmlns:a16="http://schemas.microsoft.com/office/drawing/2014/main" id="{3105020C-F577-02B1-36C9-F2AB9E85823E}"/>
              </a:ext>
            </a:extLst>
          </p:cNvPr>
          <p:cNvSpPr>
            <a:spLocks noChangeAspect="1"/>
          </p:cNvSpPr>
          <p:nvPr/>
        </p:nvSpPr>
        <p:spPr>
          <a:xfrm>
            <a:off x="5853489" y="2582642"/>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pic>
        <p:nvPicPr>
          <p:cNvPr id="16" name="Image 15">
            <a:extLst>
              <a:ext uri="{FF2B5EF4-FFF2-40B4-BE49-F238E27FC236}">
                <a16:creationId xmlns:a16="http://schemas.microsoft.com/office/drawing/2014/main" id="{7F4670EB-F550-E28E-BAF5-9E8DA000229A}"/>
              </a:ext>
            </a:extLst>
          </p:cNvPr>
          <p:cNvPicPr>
            <a:picLocks noChangeAspect="1"/>
          </p:cNvPicPr>
          <p:nvPr/>
        </p:nvPicPr>
        <p:blipFill>
          <a:blip r:embed="rId5">
            <a:duotone>
              <a:schemeClr val="accent3">
                <a:shade val="45000"/>
                <a:satMod val="135000"/>
              </a:schemeClr>
              <a:prstClr val="white"/>
            </a:duotone>
          </a:blip>
          <a:stretch>
            <a:fillRect/>
          </a:stretch>
        </p:blipFill>
        <p:spPr>
          <a:xfrm>
            <a:off x="6268268" y="2535059"/>
            <a:ext cx="406675" cy="432000"/>
          </a:xfrm>
          <a:prstGeom prst="rect">
            <a:avLst/>
          </a:prstGeom>
        </p:spPr>
      </p:pic>
      <p:sp>
        <p:nvSpPr>
          <p:cNvPr id="17" name="Rectangle 16">
            <a:extLst>
              <a:ext uri="{FF2B5EF4-FFF2-40B4-BE49-F238E27FC236}">
                <a16:creationId xmlns:a16="http://schemas.microsoft.com/office/drawing/2014/main" id="{6C484227-CAFB-C981-8625-340862932757}"/>
              </a:ext>
            </a:extLst>
          </p:cNvPr>
          <p:cNvSpPr/>
          <p:nvPr/>
        </p:nvSpPr>
        <p:spPr>
          <a:xfrm>
            <a:off x="3370199" y="2987959"/>
            <a:ext cx="3178765" cy="425009"/>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Toute structure </a:t>
            </a:r>
            <a:r>
              <a:rPr kumimoji="0" lang="fr-FR"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(privée, publique, associative)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toute taille et de tout secteur d’activité</a:t>
            </a:r>
            <a:endParaRPr kumimoji="0" lang="fr-FR" sz="11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38" name="Graphique 37" descr="Informations avec un remplissage uni">
            <a:extLst>
              <a:ext uri="{FF2B5EF4-FFF2-40B4-BE49-F238E27FC236}">
                <a16:creationId xmlns:a16="http://schemas.microsoft.com/office/drawing/2014/main" id="{8F0529F2-8D67-3224-C261-56220F1ECC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232" y="2666275"/>
            <a:ext cx="351784" cy="351784"/>
          </a:xfrm>
          <a:prstGeom prst="rect">
            <a:avLst/>
          </a:prstGeom>
        </p:spPr>
      </p:pic>
      <p:sp>
        <p:nvSpPr>
          <p:cNvPr id="40" name="Rectangle 39">
            <a:extLst>
              <a:ext uri="{FF2B5EF4-FFF2-40B4-BE49-F238E27FC236}">
                <a16:creationId xmlns:a16="http://schemas.microsoft.com/office/drawing/2014/main" id="{75B19189-5E30-C1CB-5ECA-3E847416ACA4}"/>
              </a:ext>
            </a:extLst>
          </p:cNvPr>
          <p:cNvSpPr/>
          <p:nvPr/>
        </p:nvSpPr>
        <p:spPr>
          <a:xfrm>
            <a:off x="360834" y="2762959"/>
            <a:ext cx="2961237" cy="2880000"/>
          </a:xfrm>
          <a:prstGeom prst="rect">
            <a:avLst/>
          </a:prstGeom>
          <a:solidFill>
            <a:srgbClr val="895688">
              <a:alpha val="9804"/>
            </a:srgbClr>
          </a:solidFill>
          <a:ln>
            <a:noFill/>
            <a:prstDash val="sysDash"/>
          </a:ln>
        </p:spPr>
        <p:txBody>
          <a:bodyPr wrap="square" rtlCol="0">
            <a:spAutoFit/>
          </a:bodyPr>
          <a:lstStyle/>
          <a:p>
            <a:pPr marL="36000" marR="0" lvl="0" indent="0" algn="just" defTabSz="914400" rtl="0" eaLnBrk="1" fontAlgn="auto" latinLnBrk="0" hangingPunct="1">
              <a:lnSpc>
                <a:spcPct val="100000"/>
              </a:lnSpc>
              <a:spcBef>
                <a:spcPts val="0"/>
              </a:spcBef>
              <a:spcAft>
                <a:spcPts val="400"/>
              </a:spcAft>
              <a:buClr>
                <a:srgbClr val="895688"/>
              </a:buClr>
              <a:buSzPct val="120000"/>
              <a:buFontTx/>
              <a:buNone/>
              <a:tabLst/>
              <a:defRPr/>
            </a:pPr>
            <a:r>
              <a:rPr kumimoji="0" lang="fr-FR" sz="1400" b="1" i="0" u="none" strike="noStrike" kern="1200" cap="none" spc="0" normalizeH="0" baseline="0" noProof="0" dirty="0">
                <a:ln>
                  <a:noFill/>
                </a:ln>
                <a:solidFill>
                  <a:srgbClr val="895688"/>
                </a:solidFill>
                <a:effectLst/>
                <a:uLnTx/>
                <a:uFillTx/>
                <a:latin typeface="Century Gothic" panose="020B0502020202020204" pitchFamily="34" charset="0"/>
                <a:ea typeface="+mn-ea"/>
                <a:cs typeface="Calibri" charset="0"/>
              </a:rPr>
              <a:t>Concrètement :</a:t>
            </a:r>
          </a:p>
          <a:p>
            <a:pPr marL="207450" indent="-171450" algn="just">
              <a:spcAft>
                <a:spcPts val="400"/>
              </a:spcAft>
              <a:buClr>
                <a:srgbClr val="895688"/>
              </a:buClr>
              <a:buSzPct val="120000"/>
              <a:buFont typeface="Arial" panose="020B0604020202020204" pitchFamily="34" charset="0"/>
              <a:buChar char="•"/>
            </a:pPr>
            <a:r>
              <a:rPr lang="fr-FR" sz="1200" b="1" dirty="0">
                <a:latin typeface="Corbel" panose="020B0503020204020204" pitchFamily="34" charset="0"/>
                <a:cs typeface="Calibri" charset="0"/>
              </a:rPr>
              <a:t>L’accompagnement se déroule en trois phases : </a:t>
            </a:r>
            <a:r>
              <a:rPr lang="fr-FR" sz="1100" b="1" dirty="0">
                <a:latin typeface="Corbel" panose="020B0503020204020204" pitchFamily="34" charset="0"/>
                <a:cs typeface="Calibri" charset="0"/>
              </a:rPr>
              <a:t>(1)</a:t>
            </a:r>
            <a:r>
              <a:rPr lang="fr-FR" sz="1100" dirty="0">
                <a:latin typeface="Corbel" panose="020B0503020204020204" pitchFamily="34" charset="0"/>
                <a:cs typeface="Calibri" charset="0"/>
              </a:rPr>
              <a:t> Une présentation du dispositif à toutes les parties,</a:t>
            </a:r>
            <a:r>
              <a:rPr kumimoji="0" lang="fr-FR"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Calibri" charset="0"/>
              </a:rPr>
              <a:t> (2)</a:t>
            </a:r>
            <a:r>
              <a:rPr lang="fr-FR" sz="1100" dirty="0">
                <a:latin typeface="Corbel" panose="020B0503020204020204" pitchFamily="34" charset="0"/>
                <a:cs typeface="Calibri" charset="0"/>
              </a:rPr>
              <a:t> la construction d’un engagement dans la démarche, et</a:t>
            </a:r>
            <a:r>
              <a:rPr lang="fr-FR" sz="1100" b="1" dirty="0">
                <a:latin typeface="Corbel" panose="020B0503020204020204" pitchFamily="34" charset="0"/>
                <a:cs typeface="Calibri" charset="0"/>
              </a:rPr>
              <a:t> (3) </a:t>
            </a:r>
            <a:r>
              <a:rPr lang="fr-FR" sz="1100" dirty="0">
                <a:latin typeface="Corbel" panose="020B0503020204020204" pitchFamily="34" charset="0"/>
                <a:cs typeface="Calibri" charset="0"/>
              </a:rPr>
              <a:t>la restauration de la confiance par le travail de facilitation.</a:t>
            </a:r>
          </a:p>
          <a:p>
            <a:pPr marL="207450" indent="-171450" algn="just">
              <a:spcAft>
                <a:spcPts val="400"/>
              </a:spcAft>
              <a:buClr>
                <a:srgbClr val="895688"/>
              </a:buClr>
              <a:buSzPct val="120000"/>
              <a:buFont typeface="Arial" panose="020B0604020202020204" pitchFamily="34" charset="0"/>
              <a:buChar char="•"/>
            </a:pPr>
            <a:r>
              <a:rPr lang="fr-FR" sz="1100" dirty="0">
                <a:latin typeface="Corbel" panose="020B0503020204020204" pitchFamily="34" charset="0"/>
                <a:cs typeface="Calibri" charset="0"/>
              </a:rPr>
              <a:t>La </a:t>
            </a:r>
            <a:r>
              <a:rPr lang="fr-FR" sz="1200" b="1" dirty="0">
                <a:latin typeface="Corbel" panose="020B0503020204020204" pitchFamily="34" charset="0"/>
                <a:cs typeface="Calibri" charset="0"/>
              </a:rPr>
              <a:t>durée de l’appui </a:t>
            </a:r>
            <a:r>
              <a:rPr lang="fr-FR" sz="1100" dirty="0">
                <a:latin typeface="Corbel" panose="020B0503020204020204" pitchFamily="34" charset="0"/>
                <a:cs typeface="Calibri" charset="0"/>
              </a:rPr>
              <a:t>aux relations sociales peut varier de </a:t>
            </a:r>
            <a:r>
              <a:rPr lang="fr-FR" sz="1200" b="1" dirty="0">
                <a:latin typeface="Corbel" panose="020B0503020204020204" pitchFamily="34" charset="0"/>
                <a:cs typeface="Calibri" charset="0"/>
              </a:rPr>
              <a:t>3 à 12 mois</a:t>
            </a:r>
            <a:r>
              <a:rPr lang="fr-FR" sz="1100" dirty="0">
                <a:latin typeface="Corbel" panose="020B0503020204020204" pitchFamily="34" charset="0"/>
                <a:cs typeface="Calibri" charset="0"/>
              </a:rPr>
              <a:t> selon le besoin et le contexte.</a:t>
            </a:r>
          </a:p>
          <a:p>
            <a:pPr marL="207450" indent="-171450" algn="just">
              <a:buClr>
                <a:srgbClr val="895688"/>
              </a:buClr>
              <a:buSzPct val="120000"/>
              <a:buFont typeface="Arial" panose="020B0604020202020204" pitchFamily="34" charset="0"/>
              <a:buChar char="•"/>
            </a:pPr>
            <a:r>
              <a:rPr lang="fr-FR" sz="1100" dirty="0">
                <a:latin typeface="Corbel" panose="020B0503020204020204" pitchFamily="34" charset="0"/>
                <a:cs typeface="Calibri" charset="0"/>
              </a:rPr>
              <a:t>L’accompagnement engage nécessairement la </a:t>
            </a:r>
            <a:r>
              <a:rPr lang="fr-FR" sz="1200" b="1" dirty="0">
                <a:latin typeface="Corbel" panose="020B0503020204020204" pitchFamily="34" charset="0"/>
                <a:cs typeface="Calibri" charset="0"/>
              </a:rPr>
              <a:t>direction</a:t>
            </a:r>
            <a:r>
              <a:rPr lang="fr-FR" sz="1100" dirty="0">
                <a:latin typeface="Corbel" panose="020B0503020204020204" pitchFamily="34" charset="0"/>
                <a:cs typeface="Calibri" charset="0"/>
              </a:rPr>
              <a:t> et les </a:t>
            </a:r>
            <a:r>
              <a:rPr lang="fr-FR" sz="1200" b="1" dirty="0">
                <a:latin typeface="Corbel" panose="020B0503020204020204" pitchFamily="34" charset="0"/>
                <a:cs typeface="Calibri" charset="0"/>
              </a:rPr>
              <a:t>représentants du personnel</a:t>
            </a:r>
            <a:r>
              <a:rPr lang="fr-FR" sz="1100" dirty="0">
                <a:latin typeface="Corbel" panose="020B0503020204020204" pitchFamily="34" charset="0"/>
                <a:cs typeface="Calibri" charset="0"/>
              </a:rPr>
              <a:t>, voire les managers et les salariés non encadrants selon la problématique.</a:t>
            </a:r>
          </a:p>
        </p:txBody>
      </p:sp>
      <p:sp>
        <p:nvSpPr>
          <p:cNvPr id="50" name="Rectangle 49">
            <a:extLst>
              <a:ext uri="{FF2B5EF4-FFF2-40B4-BE49-F238E27FC236}">
                <a16:creationId xmlns:a16="http://schemas.microsoft.com/office/drawing/2014/main" id="{5EA0C96F-A0D4-5B89-AF8E-5D6C7F478B4E}"/>
              </a:ext>
            </a:extLst>
          </p:cNvPr>
          <p:cNvSpPr/>
          <p:nvPr/>
        </p:nvSpPr>
        <p:spPr>
          <a:xfrm>
            <a:off x="314685" y="6046657"/>
            <a:ext cx="3078868" cy="664415"/>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0" dirty="0">
                <a:solidFill>
                  <a:schemeClr val="tx1"/>
                </a:solidFill>
                <a:effectLst/>
                <a:highlight>
                  <a:srgbClr val="FFFFFF"/>
                </a:highlight>
                <a:latin typeface="Corbel" panose="020B0503020204020204" pitchFamily="34" charset="0"/>
              </a:rPr>
              <a:t>Un </a:t>
            </a:r>
            <a:r>
              <a:rPr lang="fr-FR" sz="1100" b="1" dirty="0">
                <a:solidFill>
                  <a:schemeClr val="tx1"/>
                </a:solidFill>
                <a:effectLst/>
                <a:highlight>
                  <a:srgbClr val="FFFFFF"/>
                </a:highlight>
                <a:latin typeface="Corbel" panose="020B0503020204020204" pitchFamily="34" charset="0"/>
              </a:rPr>
              <a:t>co-financement</a:t>
            </a:r>
            <a:r>
              <a:rPr lang="fr-FR" sz="1100" b="0" dirty="0">
                <a:solidFill>
                  <a:schemeClr val="tx1"/>
                </a:solidFill>
                <a:effectLst/>
                <a:highlight>
                  <a:srgbClr val="FFFFFF"/>
                </a:highlight>
                <a:latin typeface="Corbel" panose="020B0503020204020204" pitchFamily="34" charset="0"/>
              </a:rPr>
              <a:t> est possible </a:t>
            </a:r>
            <a:r>
              <a:rPr lang="fr-FR" sz="1100" b="1" dirty="0">
                <a:solidFill>
                  <a:schemeClr val="tx1"/>
                </a:solidFill>
                <a:effectLst/>
                <a:highlight>
                  <a:srgbClr val="FFFFFF"/>
                </a:highlight>
                <a:latin typeface="Corbel" panose="020B0503020204020204" pitchFamily="34" charset="0"/>
              </a:rPr>
              <a:t>pour les structures du secteur privé </a:t>
            </a:r>
            <a:r>
              <a:rPr lang="fr-FR" sz="1100" b="0" dirty="0">
                <a:solidFill>
                  <a:schemeClr val="tx1"/>
                </a:solidFill>
                <a:effectLst/>
                <a:highlight>
                  <a:srgbClr val="FFFFFF"/>
                </a:highlight>
                <a:latin typeface="Corbel" panose="020B0503020204020204" pitchFamily="34" charset="0"/>
              </a:rPr>
              <a:t>et </a:t>
            </a:r>
            <a:r>
              <a:rPr lang="fr-FR" sz="1100" b="1" dirty="0">
                <a:solidFill>
                  <a:schemeClr val="tx1"/>
                </a:solidFill>
                <a:effectLst/>
                <a:highlight>
                  <a:srgbClr val="FFFFFF"/>
                </a:highlight>
                <a:latin typeface="Corbel" panose="020B0503020204020204" pitchFamily="34" charset="0"/>
              </a:rPr>
              <a:t>associatif</a:t>
            </a:r>
            <a:r>
              <a:rPr lang="fr-FR" sz="1100" b="0" dirty="0">
                <a:solidFill>
                  <a:schemeClr val="tx1"/>
                </a:solidFill>
                <a:effectLst/>
                <a:highlight>
                  <a:srgbClr val="FFFFFF"/>
                </a:highlight>
                <a:latin typeface="Corbel" panose="020B0503020204020204" pitchFamily="34" charset="0"/>
              </a:rPr>
              <a:t> de </a:t>
            </a:r>
            <a:r>
              <a:rPr lang="fr-FR" sz="1100" b="1" dirty="0">
                <a:solidFill>
                  <a:schemeClr val="tx1"/>
                </a:solidFill>
                <a:effectLst/>
                <a:highlight>
                  <a:srgbClr val="FFFFFF"/>
                </a:highlight>
                <a:latin typeface="Corbel" panose="020B0503020204020204" pitchFamily="34" charset="0"/>
              </a:rPr>
              <a:t>moins de 250 salariés</a:t>
            </a:r>
            <a:r>
              <a:rPr lang="fr-FR" sz="1100" b="0" dirty="0">
                <a:solidFill>
                  <a:schemeClr val="tx1"/>
                </a:solidFill>
                <a:effectLst/>
                <a:highlight>
                  <a:srgbClr val="FFFFFF"/>
                </a:highlight>
                <a:latin typeface="Corbel" panose="020B0503020204020204" pitchFamily="34" charset="0"/>
              </a:rPr>
              <a:t>. </a:t>
            </a:r>
          </a:p>
        </p:txBody>
      </p:sp>
      <p:sp>
        <p:nvSpPr>
          <p:cNvPr id="51" name="ZoneTexte 50">
            <a:extLst>
              <a:ext uri="{FF2B5EF4-FFF2-40B4-BE49-F238E27FC236}">
                <a16:creationId xmlns:a16="http://schemas.microsoft.com/office/drawing/2014/main" id="{1A5F0952-71BF-D568-1264-BDC612E2CBAB}"/>
              </a:ext>
            </a:extLst>
          </p:cNvPr>
          <p:cNvSpPr txBox="1"/>
          <p:nvPr/>
        </p:nvSpPr>
        <p:spPr>
          <a:xfrm>
            <a:off x="269835" y="5847167"/>
            <a:ext cx="2248555" cy="307777"/>
          </a:xfrm>
          <a:prstGeom prst="rect">
            <a:avLst/>
          </a:prstGeom>
          <a:no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Bon à savoir</a:t>
            </a:r>
          </a:p>
        </p:txBody>
      </p:sp>
      <p:pic>
        <p:nvPicPr>
          <p:cNvPr id="52" name="Image 51">
            <a:extLst>
              <a:ext uri="{FF2B5EF4-FFF2-40B4-BE49-F238E27FC236}">
                <a16:creationId xmlns:a16="http://schemas.microsoft.com/office/drawing/2014/main" id="{07D82116-D36B-18AE-C072-D6C3FD3DCFB8}"/>
              </a:ext>
            </a:extLst>
          </p:cNvPr>
          <p:cNvPicPr>
            <a:picLocks noChangeAspect="1"/>
          </p:cNvPicPr>
          <p:nvPr/>
        </p:nvPicPr>
        <p:blipFill>
          <a:blip r:embed="rId8">
            <a:duotone>
              <a:schemeClr val="accent3">
                <a:shade val="45000"/>
                <a:satMod val="135000"/>
              </a:schemeClr>
              <a:prstClr val="white"/>
            </a:duotone>
          </a:blip>
          <a:stretch>
            <a:fillRect/>
          </a:stretch>
        </p:blipFill>
        <p:spPr>
          <a:xfrm>
            <a:off x="37115" y="5603574"/>
            <a:ext cx="394548" cy="360000"/>
          </a:xfrm>
          <a:prstGeom prst="rect">
            <a:avLst/>
          </a:prstGeom>
        </p:spPr>
      </p:pic>
      <p:sp>
        <p:nvSpPr>
          <p:cNvPr id="53" name="Ellipse 52">
            <a:extLst>
              <a:ext uri="{FF2B5EF4-FFF2-40B4-BE49-F238E27FC236}">
                <a16:creationId xmlns:a16="http://schemas.microsoft.com/office/drawing/2014/main" id="{6E009A3A-DA59-F423-C621-5270F71F8F17}"/>
              </a:ext>
            </a:extLst>
          </p:cNvPr>
          <p:cNvSpPr>
            <a:spLocks noChangeAspect="1"/>
          </p:cNvSpPr>
          <p:nvPr/>
        </p:nvSpPr>
        <p:spPr>
          <a:xfrm>
            <a:off x="190424" y="5690470"/>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a:solidFill>
                <a:schemeClr val="bg1"/>
              </a:solidFill>
              <a:latin typeface="Calibri" charset="0"/>
              <a:ea typeface="Calibri" charset="0"/>
              <a:cs typeface="Calibri" charset="0"/>
            </a:endParaRPr>
          </a:p>
        </p:txBody>
      </p:sp>
      <p:sp>
        <p:nvSpPr>
          <p:cNvPr id="54" name="ZoneTexte 53">
            <a:extLst>
              <a:ext uri="{FF2B5EF4-FFF2-40B4-BE49-F238E27FC236}">
                <a16:creationId xmlns:a16="http://schemas.microsoft.com/office/drawing/2014/main" id="{42194057-68F8-D4BF-6D05-C850F0898BFD}"/>
              </a:ext>
            </a:extLst>
          </p:cNvPr>
          <p:cNvSpPr txBox="1"/>
          <p:nvPr/>
        </p:nvSpPr>
        <p:spPr>
          <a:xfrm>
            <a:off x="3624215" y="3612710"/>
            <a:ext cx="3028770" cy="307777"/>
          </a:xfrm>
          <a:prstGeom prst="rect">
            <a:avLst/>
          </a:prstGeom>
          <a:solidFill>
            <a:schemeClr val="bg1"/>
          </a:solidFill>
        </p:spPr>
        <p:txBody>
          <a:bodyPr wrap="square" rtlCol="0">
            <a:spAutoFit/>
          </a:bodyPr>
          <a:lstStyle/>
          <a:p>
            <a:r>
              <a:rPr lang="fr-FR" sz="1400" b="1" dirty="0">
                <a:solidFill>
                  <a:srgbClr val="895688"/>
                </a:solidFill>
                <a:latin typeface="Century Gothic" panose="020B0502020202020204" pitchFamily="34" charset="0"/>
                <a:ea typeface="Calibri" charset="0"/>
                <a:cs typeface="Calibri" charset="0"/>
              </a:rPr>
              <a:t>Quelles conditions ?</a:t>
            </a:r>
          </a:p>
        </p:txBody>
      </p:sp>
      <p:pic>
        <p:nvPicPr>
          <p:cNvPr id="55" name="Image 54">
            <a:extLst>
              <a:ext uri="{FF2B5EF4-FFF2-40B4-BE49-F238E27FC236}">
                <a16:creationId xmlns:a16="http://schemas.microsoft.com/office/drawing/2014/main" id="{8648B054-429E-16E1-F551-DA53BD8B36A9}"/>
              </a:ext>
            </a:extLst>
          </p:cNvPr>
          <p:cNvPicPr>
            <a:picLocks noChangeAspect="1"/>
          </p:cNvPicPr>
          <p:nvPr/>
        </p:nvPicPr>
        <p:blipFill>
          <a:blip r:embed="rId9">
            <a:duotone>
              <a:schemeClr val="accent3">
                <a:shade val="45000"/>
                <a:satMod val="135000"/>
              </a:schemeClr>
              <a:prstClr val="white"/>
            </a:duotone>
          </a:blip>
          <a:stretch>
            <a:fillRect/>
          </a:stretch>
        </p:blipFill>
        <p:spPr>
          <a:xfrm>
            <a:off x="3438754" y="3388904"/>
            <a:ext cx="392727" cy="360000"/>
          </a:xfrm>
          <a:prstGeom prst="rect">
            <a:avLst/>
          </a:prstGeom>
        </p:spPr>
      </p:pic>
      <p:sp>
        <p:nvSpPr>
          <p:cNvPr id="56" name="Ellipse 55">
            <a:extLst>
              <a:ext uri="{FF2B5EF4-FFF2-40B4-BE49-F238E27FC236}">
                <a16:creationId xmlns:a16="http://schemas.microsoft.com/office/drawing/2014/main" id="{59216C65-277A-9F07-F83B-14CC3AE619FC}"/>
              </a:ext>
            </a:extLst>
          </p:cNvPr>
          <p:cNvSpPr>
            <a:spLocks noChangeAspect="1"/>
          </p:cNvSpPr>
          <p:nvPr/>
        </p:nvSpPr>
        <p:spPr>
          <a:xfrm>
            <a:off x="3545022" y="3465931"/>
            <a:ext cx="539072" cy="540000"/>
          </a:xfrm>
          <a:prstGeom prst="ellipse">
            <a:avLst/>
          </a:prstGeom>
          <a:solidFill>
            <a:schemeClr val="accent3">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92" b="1" dirty="0">
              <a:solidFill>
                <a:schemeClr val="bg1"/>
              </a:solidFill>
              <a:latin typeface="Calibri" charset="0"/>
              <a:ea typeface="Calibri" charset="0"/>
              <a:cs typeface="Calibri" charset="0"/>
            </a:endParaRPr>
          </a:p>
        </p:txBody>
      </p:sp>
      <p:sp>
        <p:nvSpPr>
          <p:cNvPr id="59" name="Rectangle 58">
            <a:extLst>
              <a:ext uri="{FF2B5EF4-FFF2-40B4-BE49-F238E27FC236}">
                <a16:creationId xmlns:a16="http://schemas.microsoft.com/office/drawing/2014/main" id="{405D8D03-EEEA-F4F0-EB8A-C8FDE5878C93}"/>
              </a:ext>
            </a:extLst>
          </p:cNvPr>
          <p:cNvSpPr/>
          <p:nvPr/>
        </p:nvSpPr>
        <p:spPr>
          <a:xfrm>
            <a:off x="3446332" y="4205692"/>
            <a:ext cx="3109302" cy="2117924"/>
          </a:xfrm>
          <a:prstGeom prst="rect">
            <a:avLst/>
          </a:prstGeom>
          <a:solidFill>
            <a:schemeClr val="bg1">
              <a:alpha val="9804"/>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400"/>
              </a:spcAft>
              <a:buClr>
                <a:srgbClr val="8C3C71"/>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 dispositif répond aux besoins des structures qui rencontrent des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conflits récurrents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volet curatif</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ou qui souhaitent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améliorer la qualité des relations sociales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volet préventif</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171450" marR="0" lvl="0" indent="-171450" algn="just" defTabSz="914400" rtl="0" eaLnBrk="1" fontAlgn="auto" latinLnBrk="0" hangingPunct="1">
              <a:lnSpc>
                <a:spcPct val="100000"/>
              </a:lnSpc>
              <a:spcBef>
                <a:spcPts val="0"/>
              </a:spcBef>
              <a:spcAft>
                <a:spcPts val="0"/>
              </a:spcAft>
              <a:buClr>
                <a:srgbClr val="8C3C71"/>
              </a:buClr>
              <a:buSzTx/>
              <a:buFont typeface="Arial" panose="020B0604020202020204" pitchFamily="34" charset="0"/>
              <a:buChar char="•"/>
              <a:tabLst/>
              <a:defRPr/>
            </a:pP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L’accompagnement nécessite :</a:t>
            </a:r>
          </a:p>
          <a:p>
            <a:pPr marL="171450" marR="0" lvl="0" indent="-171450" algn="just" defTabSz="914400" rtl="0" eaLnBrk="1" fontAlgn="auto" latinLnBrk="0" hangingPunct="1">
              <a:lnSpc>
                <a:spcPct val="100000"/>
              </a:lnSpc>
              <a:spcBef>
                <a:spcPts val="0"/>
              </a:spcBef>
              <a:spcAft>
                <a:spcPts val="40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engagement volontaire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des parties dans cet objectif de construction de relations de qualité,</a:t>
            </a:r>
          </a:p>
          <a:p>
            <a:pPr marL="171450" marR="0" lvl="0" indent="-171450" algn="just" defTabSz="914400" rtl="0" eaLnBrk="1" fontAlgn="auto" latinLnBrk="0" hangingPunct="1">
              <a:lnSpc>
                <a:spcPct val="100000"/>
              </a:lnSpc>
              <a:spcBef>
                <a:spcPts val="0"/>
              </a:spcBef>
              <a:spcAft>
                <a:spcPts val="40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 </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engagement actif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des parties en présence dans la démarche,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Un</a:t>
            </a:r>
            <a:r>
              <a:rPr kumimoji="0" lang="fr-FR"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investissement temporel interne </a:t>
            </a:r>
            <a:r>
              <a:rPr kumimoji="0" lang="fr-FR"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entre 5  et 10 jours selon la taille de la structure et l’objet de l’intervention.</a:t>
            </a:r>
          </a:p>
        </p:txBody>
      </p:sp>
      <p:cxnSp>
        <p:nvCxnSpPr>
          <p:cNvPr id="60" name="Connecteur droit 59">
            <a:extLst>
              <a:ext uri="{FF2B5EF4-FFF2-40B4-BE49-F238E27FC236}">
                <a16:creationId xmlns:a16="http://schemas.microsoft.com/office/drawing/2014/main" id="{F77101A1-0CF4-74B5-052C-FF8B02E037A0}"/>
              </a:ext>
            </a:extLst>
          </p:cNvPr>
          <p:cNvCxnSpPr>
            <a:cxnSpLocks/>
          </p:cNvCxnSpPr>
          <p:nvPr/>
        </p:nvCxnSpPr>
        <p:spPr>
          <a:xfrm>
            <a:off x="6639573" y="1287704"/>
            <a:ext cx="0" cy="5292000"/>
          </a:xfrm>
          <a:prstGeom prst="line">
            <a:avLst/>
          </a:prstGeom>
          <a:ln w="6350" cmpd="sng">
            <a:solidFill>
              <a:srgbClr val="26242C"/>
            </a:solidFill>
          </a:ln>
          <a:effectLst/>
        </p:spPr>
        <p:style>
          <a:lnRef idx="2">
            <a:schemeClr val="accent1"/>
          </a:lnRef>
          <a:fillRef idx="0">
            <a:schemeClr val="accent1"/>
          </a:fillRef>
          <a:effectRef idx="1">
            <a:schemeClr val="accent1"/>
          </a:effectRef>
          <a:fontRef idx="minor">
            <a:schemeClr val="tx1"/>
          </a:fontRef>
        </p:style>
      </p:cxnSp>
      <p:sp>
        <p:nvSpPr>
          <p:cNvPr id="61" name="Rectangle 60">
            <a:extLst>
              <a:ext uri="{FF2B5EF4-FFF2-40B4-BE49-F238E27FC236}">
                <a16:creationId xmlns:a16="http://schemas.microsoft.com/office/drawing/2014/main" id="{5460F12B-33CE-E849-55A2-1BB45B0B832B}"/>
              </a:ext>
            </a:extLst>
          </p:cNvPr>
          <p:cNvSpPr/>
          <p:nvPr/>
        </p:nvSpPr>
        <p:spPr>
          <a:xfrm>
            <a:off x="6746054" y="1334465"/>
            <a:ext cx="2128146" cy="1401265"/>
          </a:xfrm>
          <a:prstGeom prst="rect">
            <a:avLst/>
          </a:prstGeom>
          <a:solidFill>
            <a:srgbClr val="399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200"/>
              </a:spcAft>
            </a:pPr>
            <a:r>
              <a:rPr lang="fr-FR" sz="1400" b="1" dirty="0">
                <a:solidFill>
                  <a:schemeClr val="bg1"/>
                </a:solidFill>
                <a:latin typeface="Corbel" panose="020B0503020204020204" pitchFamily="34" charset="0"/>
                <a:cs typeface="Calibri" panose="020F0502020204030204" pitchFamily="34" charset="0"/>
              </a:rPr>
              <a:t>Comment faire la demande ?</a:t>
            </a:r>
          </a:p>
          <a:p>
            <a:pPr algn="ctr"/>
            <a:r>
              <a:rPr lang="fr-FR" sz="1100" dirty="0">
                <a:solidFill>
                  <a:schemeClr val="bg1"/>
                </a:solidFill>
                <a:latin typeface="Corbel" panose="020B0503020204020204" pitchFamily="34" charset="0"/>
                <a:cs typeface="Calibri" panose="020F0502020204030204" pitchFamily="34" charset="0"/>
              </a:rPr>
              <a:t>Adressez une demande d’intervention ARESO à la coordinatrice du dispositif Marylène Coppi :  </a:t>
            </a:r>
            <a:r>
              <a:rPr lang="fr-FR" sz="1100" i="1" dirty="0">
                <a:solidFill>
                  <a:schemeClr val="bg1"/>
                </a:solidFill>
                <a:latin typeface="Corbel" panose="020B0503020204020204" pitchFamily="34" charset="0"/>
                <a:cs typeface="Calibri" panose="020F0502020204030204" pitchFamily="34" charset="0"/>
                <a:hlinkClick r:id="rId10"/>
              </a:rPr>
              <a:t>m.coppi@anact.fr</a:t>
            </a:r>
            <a:r>
              <a:rPr lang="fr-FR" sz="1100" i="1" dirty="0">
                <a:solidFill>
                  <a:schemeClr val="bg1"/>
                </a:solidFill>
                <a:latin typeface="Corbel" panose="020B0503020204020204" pitchFamily="34" charset="0"/>
                <a:cs typeface="Calibri" panose="020F0502020204030204" pitchFamily="34" charset="0"/>
              </a:rPr>
              <a:t>  </a:t>
            </a:r>
          </a:p>
        </p:txBody>
      </p:sp>
      <p:sp>
        <p:nvSpPr>
          <p:cNvPr id="62" name="Rectangle 61">
            <a:extLst>
              <a:ext uri="{FF2B5EF4-FFF2-40B4-BE49-F238E27FC236}">
                <a16:creationId xmlns:a16="http://schemas.microsoft.com/office/drawing/2014/main" id="{5D01E6E3-B428-1B48-80A6-C73E034B0785}"/>
              </a:ext>
            </a:extLst>
          </p:cNvPr>
          <p:cNvSpPr/>
          <p:nvPr/>
        </p:nvSpPr>
        <p:spPr>
          <a:xfrm>
            <a:off x="6746053" y="2786297"/>
            <a:ext cx="2128147" cy="2282591"/>
          </a:xfrm>
          <a:prstGeom prst="rect">
            <a:avLst/>
          </a:prstGeom>
          <a:solidFill>
            <a:srgbClr val="8956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600"/>
              </a:spcBef>
              <a:spcAft>
                <a:spcPts val="200"/>
              </a:spcAft>
            </a:pPr>
            <a:r>
              <a:rPr lang="fr-FR" sz="1400" b="1" dirty="0">
                <a:solidFill>
                  <a:schemeClr val="bg1"/>
                </a:solidFill>
                <a:latin typeface="Corbel" panose="020B0503020204020204" pitchFamily="34" charset="0"/>
                <a:ea typeface="Calibri" charset="0"/>
                <a:cs typeface="Calibri" panose="020F0502020204030204" pitchFamily="34" charset="0"/>
              </a:rPr>
              <a:t>Quand faire la demande ?</a:t>
            </a:r>
          </a:p>
          <a:p>
            <a:r>
              <a:rPr lang="fr-FR" sz="1100" b="1" dirty="0">
                <a:solidFill>
                  <a:schemeClr val="bg1"/>
                </a:solidFill>
                <a:latin typeface="Corbel" panose="020B0503020204020204" pitchFamily="34" charset="0"/>
                <a:cs typeface="Calibri" charset="0"/>
              </a:rPr>
              <a:t>Dès lors que :</a:t>
            </a:r>
          </a:p>
          <a:p>
            <a:pPr marL="171450" indent="-171450">
              <a:spcAft>
                <a:spcPts val="200"/>
              </a:spcAft>
              <a:buFont typeface="Arial" panose="020B0604020202020204" pitchFamily="34" charset="0"/>
              <a:buChar char="•"/>
            </a:pPr>
            <a:r>
              <a:rPr lang="fr-FR" sz="1100" b="1" dirty="0">
                <a:solidFill>
                  <a:schemeClr val="bg1"/>
                </a:solidFill>
                <a:latin typeface="Corbel" panose="020B0503020204020204" pitchFamily="34" charset="0"/>
                <a:cs typeface="Calibri" charset="0"/>
              </a:rPr>
              <a:t>des tensions internes empêchent  le CSE de mener à bien ses missions,</a:t>
            </a:r>
          </a:p>
          <a:p>
            <a:pPr marL="171450" indent="-171450">
              <a:spcAft>
                <a:spcPts val="200"/>
              </a:spcAft>
              <a:buFont typeface="Arial" panose="020B0604020202020204" pitchFamily="34" charset="0"/>
              <a:buChar char="•"/>
            </a:pPr>
            <a:r>
              <a:rPr lang="fr-FR" sz="1100" b="1" dirty="0">
                <a:solidFill>
                  <a:schemeClr val="bg1"/>
                </a:solidFill>
                <a:latin typeface="Corbel" panose="020B0503020204020204" pitchFamily="34" charset="0"/>
                <a:cs typeface="Calibri" charset="0"/>
              </a:rPr>
              <a:t>les relations collectives de travail sont perturbées,</a:t>
            </a:r>
          </a:p>
          <a:p>
            <a:pPr marL="171450" indent="-171450">
              <a:spcAft>
                <a:spcPts val="200"/>
              </a:spcAft>
              <a:buFont typeface="Arial" panose="020B0604020202020204" pitchFamily="34" charset="0"/>
              <a:buChar char="•"/>
            </a:pPr>
            <a:r>
              <a:rPr lang="fr-FR" sz="1100" b="1" dirty="0">
                <a:solidFill>
                  <a:schemeClr val="bg1"/>
                </a:solidFill>
                <a:latin typeface="Corbel" panose="020B0503020204020204" pitchFamily="34" charset="0"/>
                <a:cs typeface="Calibri" charset="0"/>
              </a:rPr>
              <a:t>vous souhaitez construire les bases d’un dialogue social de qualité avant une négociation, un projet ambitieux.</a:t>
            </a:r>
            <a:endParaRPr lang="fr-FR" sz="1100" b="1" dirty="0">
              <a:solidFill>
                <a:schemeClr val="bg1"/>
              </a:solidFill>
              <a:latin typeface="Corbel" panose="020B050302020402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8FCB1C6D-EFF2-D0DA-4289-20F3D471CB44}"/>
              </a:ext>
            </a:extLst>
          </p:cNvPr>
          <p:cNvSpPr/>
          <p:nvPr/>
        </p:nvSpPr>
        <p:spPr>
          <a:xfrm>
            <a:off x="6746053" y="5119455"/>
            <a:ext cx="2128147" cy="1379529"/>
          </a:xfrm>
          <a:prstGeom prst="rect">
            <a:avLst/>
          </a:prstGeom>
          <a:solidFill>
            <a:srgbClr val="B3C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200" b="1" dirty="0">
                <a:solidFill>
                  <a:schemeClr val="bg1"/>
                </a:solidFill>
                <a:latin typeface="Corbel" panose="020B0503020204020204" pitchFamily="34" charset="0"/>
                <a:ea typeface="Calibri" charset="0"/>
                <a:cs typeface="Calibri" charset="0"/>
              </a:rPr>
              <a:t>Pour plus d’informations </a:t>
            </a:r>
            <a:r>
              <a:rPr lang="fr-FR" sz="1200" dirty="0">
                <a:solidFill>
                  <a:schemeClr val="bg1"/>
                </a:solidFill>
                <a:latin typeface="Corbel" panose="020B0503020204020204" pitchFamily="34" charset="0"/>
                <a:ea typeface="Calibri" charset="0"/>
                <a:cs typeface="Calibri" charset="0"/>
              </a:rPr>
              <a:t>:</a:t>
            </a:r>
          </a:p>
          <a:p>
            <a:pPr algn="ctr">
              <a:spcBef>
                <a:spcPts val="496"/>
              </a:spcBef>
            </a:pPr>
            <a:r>
              <a:rPr lang="fr-FR" sz="1100" i="1" dirty="0">
                <a:solidFill>
                  <a:schemeClr val="bg1"/>
                </a:solidFill>
                <a:latin typeface="Corbel" panose="020B0503020204020204" pitchFamily="34" charset="0"/>
                <a:ea typeface="Calibri" charset="0"/>
                <a:cs typeface="Calibri" charset="0"/>
              </a:rPr>
              <a:t>Contactez les trois facilitatrices en Île-de-France :</a:t>
            </a:r>
          </a:p>
          <a:p>
            <a:pPr algn="ctr">
              <a:spcBef>
                <a:spcPts val="496"/>
              </a:spcBef>
            </a:pPr>
            <a:r>
              <a:rPr lang="fr-FR" sz="1100" i="1" dirty="0">
                <a:solidFill>
                  <a:schemeClr val="bg1"/>
                </a:solidFill>
                <a:latin typeface="Corbel" panose="020B0503020204020204" pitchFamily="34" charset="0"/>
                <a:ea typeface="Calibri" charset="0"/>
                <a:cs typeface="Calibri" charset="0"/>
                <a:hlinkClick r:id="rId11"/>
              </a:rPr>
              <a:t>s.moukah-bellil@anact.fr</a:t>
            </a:r>
            <a:endParaRPr lang="fr-FR" sz="1100" i="1" dirty="0">
              <a:solidFill>
                <a:schemeClr val="bg1"/>
              </a:solidFill>
              <a:latin typeface="Corbel" panose="020B0503020204020204" pitchFamily="34" charset="0"/>
              <a:ea typeface="Calibri" charset="0"/>
              <a:cs typeface="Calibri" charset="0"/>
            </a:endParaRPr>
          </a:p>
          <a:p>
            <a:pPr algn="ctr">
              <a:spcBef>
                <a:spcPts val="496"/>
              </a:spcBef>
            </a:pPr>
            <a:r>
              <a:rPr lang="fr-FR" sz="1100" i="1" dirty="0">
                <a:solidFill>
                  <a:schemeClr val="bg1"/>
                </a:solidFill>
                <a:latin typeface="Corbel" panose="020B0503020204020204" pitchFamily="34" charset="0"/>
                <a:ea typeface="Calibri" charset="0"/>
                <a:cs typeface="Calibri" charset="0"/>
                <a:hlinkClick r:id="rId12"/>
              </a:rPr>
              <a:t>p.simon@anact.fr</a:t>
            </a:r>
            <a:endParaRPr lang="fr-FR" sz="1100" i="1" dirty="0">
              <a:solidFill>
                <a:schemeClr val="bg1"/>
              </a:solidFill>
              <a:latin typeface="Corbel" panose="020B0503020204020204" pitchFamily="34" charset="0"/>
              <a:ea typeface="Calibri" charset="0"/>
              <a:cs typeface="Calibri" charset="0"/>
            </a:endParaRPr>
          </a:p>
          <a:p>
            <a:pPr algn="ctr">
              <a:spcBef>
                <a:spcPts val="496"/>
              </a:spcBef>
            </a:pPr>
            <a:r>
              <a:rPr lang="fr-FR" sz="1100" i="1" dirty="0">
                <a:solidFill>
                  <a:schemeClr val="bg1"/>
                </a:solidFill>
                <a:latin typeface="Corbel" panose="020B0503020204020204" pitchFamily="34" charset="0"/>
                <a:ea typeface="Calibri" charset="0"/>
                <a:cs typeface="Calibri" charset="0"/>
                <a:hlinkClick r:id="rId13"/>
              </a:rPr>
              <a:t>l.shaap@anact.fr</a:t>
            </a:r>
            <a:r>
              <a:rPr lang="fr-FR" sz="1100" i="1" dirty="0">
                <a:solidFill>
                  <a:schemeClr val="bg1"/>
                </a:solidFill>
                <a:latin typeface="Corbel" panose="020B0503020204020204" pitchFamily="34" charset="0"/>
                <a:ea typeface="Calibri" charset="0"/>
                <a:cs typeface="Calibri" charset="0"/>
              </a:rPr>
              <a:t> </a:t>
            </a:r>
          </a:p>
        </p:txBody>
      </p:sp>
    </p:spTree>
    <p:extLst>
      <p:ext uri="{BB962C8B-B14F-4D97-AF65-F5344CB8AC3E}">
        <p14:creationId xmlns:p14="http://schemas.microsoft.com/office/powerpoint/2010/main" val="1865534812"/>
      </p:ext>
    </p:extLst>
  </p:cSld>
  <p:clrMapOvr>
    <a:masterClrMapping/>
  </p:clrMapOvr>
</p:sld>
</file>

<file path=ppt/theme/theme1.xml><?xml version="1.0" encoding="utf-8"?>
<a:theme xmlns:a="http://schemas.openxmlformats.org/drawingml/2006/main" name="Thème LMDL">
  <a:themeElements>
    <a:clrScheme name="LMDL vrai">
      <a:dk1>
        <a:srgbClr val="000000"/>
      </a:dk1>
      <a:lt1>
        <a:srgbClr val="FFFFFF"/>
      </a:lt1>
      <a:dk2>
        <a:srgbClr val="7EBF38"/>
      </a:dk2>
      <a:lt2>
        <a:srgbClr val="CCCCCC"/>
      </a:lt2>
      <a:accent1>
        <a:srgbClr val="3F1366"/>
      </a:accent1>
      <a:accent2>
        <a:srgbClr val="660066"/>
      </a:accent2>
      <a:accent3>
        <a:srgbClr val="8C3C71"/>
      </a:accent3>
      <a:accent4>
        <a:srgbClr val="659631"/>
      </a:accent4>
      <a:accent5>
        <a:srgbClr val="7EBF38"/>
      </a:accent5>
      <a:accent6>
        <a:srgbClr val="CD0066"/>
      </a:accent6>
      <a:hlink>
        <a:srgbClr val="7A1979"/>
      </a:hlink>
      <a:folHlink>
        <a:srgbClr val="517827"/>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spPr>
      <a:bodyPr rtlCol="0" anchor="ctr"/>
      <a:lstStyle>
        <a:defPPr algn="ctr">
          <a:defRPr sz="1200" b="1" dirty="0" smtClean="0">
            <a:solidFill>
              <a:schemeClr val="bg1"/>
            </a:solidFill>
            <a:latin typeface="Calibri" charset="0"/>
            <a:ea typeface="Calibri" charset="0"/>
            <a:cs typeface="Calibri"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100" dirty="0" smtClean="0"/>
        </a:defPPr>
      </a:lstStyle>
    </a:txDef>
  </a:objectDefaults>
  <a:extraClrSchemeLst/>
  <a:extLst>
    <a:ext uri="{05A4C25C-085E-4340-85A3-A5531E510DB2}">
      <thm15:themeFamily xmlns:thm15="http://schemas.microsoft.com/office/thememl/2012/main" name="Thème LMDL" id="{7FA44EF4-FDA7-3642-AC95-F73273F5A39F}" vid="{D83F91D2-8980-784C-A42A-E9EFF5DD1B3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FEDDDFF675E444A8C3013FFE3D9ABC" ma:contentTypeVersion="17" ma:contentTypeDescription="Create a new document." ma:contentTypeScope="" ma:versionID="5b03059f788c30ced0074d8ff11a37d3">
  <xsd:schema xmlns:xsd="http://www.w3.org/2001/XMLSchema" xmlns:xs="http://www.w3.org/2001/XMLSchema" xmlns:p="http://schemas.microsoft.com/office/2006/metadata/properties" xmlns:ns2="841362a7-b387-41fd-90c6-5738af8af745" xmlns:ns3="a974f2c3-454c-4c48-8536-5d55a307b524" targetNamespace="http://schemas.microsoft.com/office/2006/metadata/properties" ma:root="true" ma:fieldsID="06e032cce7fff9784fbd6c02a0bd6d01" ns2:_="" ns3:_="">
    <xsd:import namespace="841362a7-b387-41fd-90c6-5738af8af745"/>
    <xsd:import namespace="a974f2c3-454c-4c48-8536-5d55a307b5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362a7-b387-41fd-90c6-5738af8af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74f2c3-454c-4c48-8536-5d55a307b5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998ee0-b645-4b7d-924d-409861a923ef}" ma:internalName="TaxCatchAll" ma:showField="CatchAllData" ma:web="a974f2c3-454c-4c48-8536-5d55a307b5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1362a7-b387-41fd-90c6-5738af8af745">
      <Terms xmlns="http://schemas.microsoft.com/office/infopath/2007/PartnerControls"/>
    </lcf76f155ced4ddcb4097134ff3c332f>
    <TaxCatchAll xmlns="a974f2c3-454c-4c48-8536-5d55a307b524" xsi:nil="true"/>
  </documentManagement>
</p:properties>
</file>

<file path=customXml/itemProps1.xml><?xml version="1.0" encoding="utf-8"?>
<ds:datastoreItem xmlns:ds="http://schemas.openxmlformats.org/officeDocument/2006/customXml" ds:itemID="{90B79F6B-7390-4067-91C5-242C9D5CF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362a7-b387-41fd-90c6-5738af8af745"/>
    <ds:schemaRef ds:uri="a974f2c3-454c-4c48-8536-5d55a307b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11B8C-6BCC-402A-8B44-85FE0683757B}">
  <ds:schemaRefs>
    <ds:schemaRef ds:uri="http://schemas.microsoft.com/sharepoint/v3/contenttype/forms"/>
  </ds:schemaRefs>
</ds:datastoreItem>
</file>

<file path=customXml/itemProps3.xml><?xml version="1.0" encoding="utf-8"?>
<ds:datastoreItem xmlns:ds="http://schemas.openxmlformats.org/officeDocument/2006/customXml" ds:itemID="{00ACA019-CF86-437C-BF31-76524429E0FA}">
  <ds:schemaRefs>
    <ds:schemaRef ds:uri="http://purl.org/dc/dcmitype/"/>
    <ds:schemaRef ds:uri="http://schemas.microsoft.com/office/2006/documentManagement/types"/>
    <ds:schemaRef ds:uri="http://www.w3.org/XML/1998/namespace"/>
    <ds:schemaRef ds:uri="77032bcc-2186-46b6-8721-1b67a31fd18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aa0895d-73e2-4ae4-b418-df51207ffc74"/>
    <ds:schemaRef ds:uri="http://purl.org/dc/terms/"/>
    <ds:schemaRef ds:uri="841362a7-b387-41fd-90c6-5738af8af745"/>
    <ds:schemaRef ds:uri="a974f2c3-454c-4c48-8536-5d55a307b524"/>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Thème LMDL</Template>
  <TotalTime>3612</TotalTime>
  <Words>5637</Words>
  <Application>Microsoft Office PowerPoint</Application>
  <PresentationFormat>Affichage à l'écran (4:3)</PresentationFormat>
  <Paragraphs>522</Paragraphs>
  <Slides>17</Slides>
  <Notes>12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.AppleSystemUIFont</vt:lpstr>
      <vt:lpstr>Arial</vt:lpstr>
      <vt:lpstr>Bariol Regular</vt:lpstr>
      <vt:lpstr>Bariol-Regular</vt:lpstr>
      <vt:lpstr>Calibri</vt:lpstr>
      <vt:lpstr>Calibri Courant</vt:lpstr>
      <vt:lpstr>Calibri Light</vt:lpstr>
      <vt:lpstr>Century Gothic</vt:lpstr>
      <vt:lpstr>Corbel</vt:lpstr>
      <vt:lpstr>Courier New</vt:lpstr>
      <vt:lpstr>Wingdings</vt:lpstr>
      <vt:lpstr>Thème LMDL</vt:lpstr>
      <vt:lpstr>Présentation PowerPoint</vt:lpstr>
      <vt:lpstr>Présentation PowerPoint</vt:lpstr>
      <vt:lpstr>Les délégués à l’accompagnement des entreprises et des parcours professionnels (DARP)</vt:lpstr>
      <vt:lpstr>Prestations de Conseil en Ressources Humaines (PCRH)</vt:lpstr>
      <vt:lpstr>Groupement d’Entreprises pour l’Insertion et la Qualification (GEIQ)</vt:lpstr>
      <vt:lpstr>Transitions collectives (Transco)</vt:lpstr>
      <vt:lpstr>Transco-congé de mobilité</vt:lpstr>
      <vt:lpstr>Agence régionale pour l’amélioration des conditions de travail (ARACT) – engager une démarche QVCT</vt:lpstr>
      <vt:lpstr>Agence régionale pour l’amélioration des conditions de travail (ARACT) - ARESO</vt:lpstr>
      <vt:lpstr>Conseil en évolution professionnelle (CEP)</vt:lpstr>
      <vt:lpstr>Les Commissaires aux Restructurations et à la Prévention des difficultés des entreprises (CRP)</vt:lpstr>
      <vt:lpstr>Activité Partielle de Droit Commun (AP)</vt:lpstr>
      <vt:lpstr>Activité Partielle Longue Durée Rebond (APLD-R)</vt:lpstr>
      <vt:lpstr>Présentation PowerPoint</vt:lpstr>
      <vt:lpstr>Aide 2025 aux employeurs qui recrutent en apprentissage</vt:lpstr>
      <vt:lpstr>Aide à l’embauche en contrat d'apprentissage ou de professionnalisation d’une personne handicapée</vt:lpstr>
      <vt:lpstr>Aide à l'accueil, à l'intégration et à l'évolution professionnelle des personnes handicapées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LALEU</dc:creator>
  <cp:lastModifiedBy>PINCON, Celia (DRIEETS-IDF)</cp:lastModifiedBy>
  <cp:revision>516</cp:revision>
  <dcterms:created xsi:type="dcterms:W3CDTF">2020-12-01T15:27:11Z</dcterms:created>
  <dcterms:modified xsi:type="dcterms:W3CDTF">2025-07-17T09:49:54Z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0x01010059FEDDDFF675E444A8C3013FFE3D9ABC</vt:lpwstr>
  </property>
  <property fmtid="{D5CDD505-2E9C-101B-9397-08002B2CF9AE}" pid="3" name="MediaServiceImageTags">
    <vt:lpwstr/>
  </property>
</Properties>
</file>