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9" r:id="rId6"/>
    <p:sldId id="266" r:id="rId7"/>
    <p:sldId id="270" r:id="rId8"/>
    <p:sldId id="267" r:id="rId9"/>
    <p:sldId id="273" r:id="rId10"/>
    <p:sldId id="277" r:id="rId11"/>
    <p:sldId id="275" r:id="rId12"/>
    <p:sldId id="268" r:id="rId13"/>
    <p:sldId id="27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116" autoAdjust="0"/>
  </p:normalViewPr>
  <p:slideViewPr>
    <p:cSldViewPr snapToGrid="0" showGuides="1">
      <p:cViewPr>
        <p:scale>
          <a:sx n="100" d="100"/>
          <a:sy n="100" d="100"/>
        </p:scale>
        <p:origin x="852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141C8-F7AE-456D-97D7-50270EEA06D1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CD0AF-ED23-421B-8A4F-1DEE61C860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39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D0AF-ED23-421B-8A4F-1DEE61C8605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512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D0AF-ED23-421B-8A4F-1DEE61C8605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06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D0AF-ED23-421B-8A4F-1DEE61C8605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83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D0AF-ED23-421B-8A4F-1DEE61C8605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386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D0AF-ED23-421B-8A4F-1DEE61C8605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131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D0AF-ED23-421B-8A4F-1DEE61C8605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97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D0AF-ED23-421B-8A4F-1DEE61C8605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326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D0AF-ED23-421B-8A4F-1DEE61C8605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780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D0AF-ED23-421B-8A4F-1DEE61C8605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661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D0AF-ED23-421B-8A4F-1DEE61C8605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19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11A6-831E-49A3-9E85-45C0C50917EC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45DB-7CEA-4D9E-A386-507F3D0DCA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3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11A6-831E-49A3-9E85-45C0C50917EC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45DB-7CEA-4D9E-A386-507F3D0DCA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84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11A6-831E-49A3-9E85-45C0C50917EC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45DB-7CEA-4D9E-A386-507F3D0DCA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26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11A6-831E-49A3-9E85-45C0C50917EC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45DB-7CEA-4D9E-A386-507F3D0DCA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11A6-831E-49A3-9E85-45C0C50917EC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45DB-7CEA-4D9E-A386-507F3D0DCA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4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11A6-831E-49A3-9E85-45C0C50917EC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45DB-7CEA-4D9E-A386-507F3D0DCA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50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11A6-831E-49A3-9E85-45C0C50917EC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45DB-7CEA-4D9E-A386-507F3D0DCA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59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11A6-831E-49A3-9E85-45C0C50917EC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45DB-7CEA-4D9E-A386-507F3D0DCA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70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11A6-831E-49A3-9E85-45C0C50917EC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45DB-7CEA-4D9E-A386-507F3D0DCA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65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11A6-831E-49A3-9E85-45C0C50917EC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45DB-7CEA-4D9E-A386-507F3D0DCA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67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11A6-831E-49A3-9E85-45C0C50917EC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45DB-7CEA-4D9E-A386-507F3D0DCA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5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011A6-831E-49A3-9E85-45C0C50917EC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45DB-7CEA-4D9E-A386-507F3D0DCA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33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df.drieets.gouv.fr/Liste-des-defenseurs-syndicaux-d-Ile-de-Franc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20505"/>
          </a:xfrm>
        </p:spPr>
        <p:txBody>
          <a:bodyPr>
            <a:normAutofit/>
          </a:bodyPr>
          <a:lstStyle/>
          <a:p>
            <a:r>
              <a:rPr lang="fr-FR" sz="3600" dirty="0"/>
              <a:t>REUNION D’INFORMATION </a:t>
            </a:r>
            <a:br>
              <a:rPr lang="fr-FR" sz="3600" dirty="0"/>
            </a:br>
            <a:r>
              <a:rPr lang="fr-FR" sz="3600" dirty="0"/>
              <a:t>DU 11 JANVIER 2024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278037"/>
            <a:ext cx="9348158" cy="1871933"/>
          </a:xfrm>
        </p:spPr>
        <p:txBody>
          <a:bodyPr>
            <a:normAutofit/>
          </a:bodyPr>
          <a:lstStyle/>
          <a:p>
            <a:r>
              <a:rPr lang="fr-FR" sz="3600" dirty="0"/>
              <a:t>PROCEDURE DE RENOUVELLEMENT </a:t>
            </a:r>
          </a:p>
          <a:p>
            <a:r>
              <a:rPr lang="fr-FR" sz="3600" dirty="0"/>
              <a:t>DE L’ARRÊTÉ PREFECTORAL DE DESIGNATION </a:t>
            </a:r>
          </a:p>
          <a:p>
            <a:r>
              <a:rPr lang="fr-FR" sz="3600" dirty="0"/>
              <a:t> DES DEFENSEURS SYNDICAUX D’ILE-DE-FRANCE</a:t>
            </a: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0179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8918" t="4279" r="29209" b="52506"/>
          <a:stretch/>
        </p:blipFill>
        <p:spPr>
          <a:xfrm>
            <a:off x="1600200" y="1571624"/>
            <a:ext cx="4372197" cy="4646427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subTitle" idx="1"/>
          </p:nvPr>
        </p:nvSpPr>
        <p:spPr>
          <a:xfrm>
            <a:off x="1600200" y="331788"/>
            <a:ext cx="9144000" cy="1135062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prstClr val="black"/>
                </a:solidFill>
              </a:rPr>
              <a:t>RENOUVELLEMENT DE LA LISTE :</a:t>
            </a:r>
            <a:br>
              <a:rPr lang="fr-FR" sz="3200" b="1" dirty="0">
                <a:solidFill>
                  <a:prstClr val="black"/>
                </a:solidFill>
              </a:rPr>
            </a:br>
            <a:r>
              <a:rPr lang="fr-FR" sz="3200" b="1" dirty="0">
                <a:solidFill>
                  <a:prstClr val="black"/>
                </a:solidFill>
              </a:rPr>
              <a:t>FORMULAIRE (6/9)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397926" y="1526804"/>
            <a:ext cx="5381083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Si l’option </a:t>
            </a:r>
            <a:r>
              <a:rPr lang="fr-FR" sz="1400" dirty="0"/>
              <a:t>«</a:t>
            </a:r>
            <a:r>
              <a:rPr lang="fr-FR" sz="1400" i="1" dirty="0"/>
              <a:t> salarié du secteur privé</a:t>
            </a:r>
            <a:r>
              <a:rPr lang="fr-FR" sz="1400" dirty="0"/>
              <a:t> » ou « </a:t>
            </a:r>
            <a:r>
              <a:rPr lang="fr-FR" sz="1400" i="1" dirty="0"/>
              <a:t>fonctionnaire ou assimilé</a:t>
            </a:r>
            <a:r>
              <a:rPr lang="fr-FR" sz="1400" dirty="0"/>
              <a:t> » </a:t>
            </a:r>
            <a:r>
              <a:rPr lang="fr-FR" sz="1400" dirty="0" smtClean="0"/>
              <a:t>est coché, les </a:t>
            </a:r>
            <a:r>
              <a:rPr lang="fr-FR" sz="1400" dirty="0"/>
              <a:t>champs spécifiques </a:t>
            </a:r>
            <a:r>
              <a:rPr lang="fr-FR" sz="1400" dirty="0" smtClean="0"/>
              <a:t>suivants apparaissent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6352458" y="2217411"/>
            <a:ext cx="5381083" cy="3077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Profession </a:t>
            </a:r>
            <a:r>
              <a:rPr lang="fr-FR" sz="1400" dirty="0"/>
              <a:t>exercée par le candidat (information  figurant sur l’arrêté)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412836" y="3039640"/>
            <a:ext cx="5397802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Informations </a:t>
            </a:r>
            <a:r>
              <a:rPr lang="fr-FR" sz="1400" dirty="0"/>
              <a:t>sur son employeur </a:t>
            </a:r>
            <a:r>
              <a:rPr lang="fr-FR" sz="1400" dirty="0" smtClean="0"/>
              <a:t>(nécessaire pour l’informer </a:t>
            </a:r>
            <a:r>
              <a:rPr lang="fr-FR" sz="1400" dirty="0"/>
              <a:t>de la désignation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5649840" y="3193018"/>
            <a:ext cx="748086" cy="1082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5592336" y="2212307"/>
            <a:ext cx="760122" cy="1021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600200" y="2212307"/>
            <a:ext cx="1181100" cy="7499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2301789">
            <a:off x="2642668" y="3262204"/>
            <a:ext cx="3788424" cy="684130"/>
          </a:xfrm>
          <a:prstGeom prst="rightArrow">
            <a:avLst>
              <a:gd name="adj1" fmla="val 51601"/>
              <a:gd name="adj2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412836" y="3894838"/>
            <a:ext cx="5397802" cy="16004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NOUVEAUTE 2024 !!!</a:t>
            </a:r>
          </a:p>
          <a:p>
            <a:endParaRPr lang="fr-FR" sz="1400" dirty="0"/>
          </a:p>
          <a:p>
            <a:r>
              <a:rPr lang="fr-FR" sz="1400" dirty="0" smtClean="0"/>
              <a:t>Le champ « </a:t>
            </a:r>
            <a:r>
              <a:rPr lang="fr-FR" sz="1400" b="1" i="1" dirty="0" smtClean="0"/>
              <a:t>nombre d’employeur</a:t>
            </a:r>
            <a:r>
              <a:rPr lang="fr-FR" sz="1400" dirty="0" smtClean="0"/>
              <a:t> » permet de </a:t>
            </a:r>
            <a:r>
              <a:rPr lang="fr-FR" sz="1400" dirty="0" smtClean="0"/>
              <a:t>dupliquer la partie du questionnaire relatif à l’employeur en cas de pluralité d’employeur.</a:t>
            </a:r>
          </a:p>
          <a:p>
            <a:endParaRPr lang="fr-FR" sz="1400" dirty="0"/>
          </a:p>
          <a:p>
            <a:r>
              <a:rPr lang="fr-FR" sz="1400" dirty="0" smtClean="0"/>
              <a:t>Les informations requises peuvent désormais être reportées sur le formulaire</a:t>
            </a:r>
            <a:r>
              <a:rPr lang="fr-FR" sz="1400" dirty="0"/>
              <a:t> pour chacun d’entre </a:t>
            </a:r>
            <a:r>
              <a:rPr lang="fr-FR" sz="1400" dirty="0" smtClean="0"/>
              <a:t>eux.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65990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4" grpId="0" animBg="1"/>
      <p:bldP spid="1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306" y="380600"/>
            <a:ext cx="10515600" cy="1325563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prstClr val="black"/>
                </a:solidFill>
              </a:rPr>
              <a:t>RENOUVELLEMENT DE LA LISTE :</a:t>
            </a:r>
            <a:br>
              <a:rPr lang="fr-FR" sz="3200" b="1" dirty="0">
                <a:solidFill>
                  <a:prstClr val="black"/>
                </a:solidFill>
              </a:rPr>
            </a:br>
            <a:r>
              <a:rPr lang="fr-FR" sz="3200" b="1" dirty="0">
                <a:solidFill>
                  <a:prstClr val="black"/>
                </a:solidFill>
              </a:rPr>
              <a:t>FORMULAIRE (7/9)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247932" y="1831858"/>
            <a:ext cx="54753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6247933" y="1925619"/>
            <a:ext cx="5475364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Préciser le périmètre d’intervention du défenseur syndical en cochant  la case correspondante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14917" y="4006917"/>
            <a:ext cx="5381083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Si l‘option « </a:t>
            </a:r>
            <a:r>
              <a:rPr lang="fr-FR" sz="1400" i="1" dirty="0"/>
              <a:t>Toute juridiction prud’homale d’</a:t>
            </a:r>
            <a:r>
              <a:rPr lang="fr-FR" sz="1400" i="1" dirty="0" err="1"/>
              <a:t>lle</a:t>
            </a:r>
            <a:r>
              <a:rPr lang="fr-FR" sz="1400" i="1" dirty="0"/>
              <a:t>-de-France à l’exception de celle(s) listées ci-dessous</a:t>
            </a:r>
            <a:r>
              <a:rPr lang="fr-FR" sz="1400" dirty="0"/>
              <a:t> » est cochée un menu contextuel apparaît. 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06" y="1706163"/>
            <a:ext cx="5126654" cy="1485351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 rotWithShape="1">
          <a:blip r:embed="rId4"/>
          <a:srcRect l="29503" t="64179" r="28020" b="13188"/>
          <a:stretch/>
        </p:blipFill>
        <p:spPr bwMode="auto">
          <a:xfrm>
            <a:off x="6342213" y="3573601"/>
            <a:ext cx="5011587" cy="2623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714917" y="5059768"/>
            <a:ext cx="5381083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Il convient d’y préciser le ou les juridictions </a:t>
            </a:r>
            <a:r>
              <a:rPr lang="fr-FR" sz="1400" b="1" u="sng" dirty="0"/>
              <a:t>EXCLUE(S)</a:t>
            </a:r>
            <a:r>
              <a:rPr lang="fr-FR" sz="1400" dirty="0"/>
              <a:t> du périmètre d’intervention du défenseur syndical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875388" y="3031726"/>
            <a:ext cx="221892" cy="97519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6096000" y="5059768"/>
            <a:ext cx="337073" cy="573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70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b="1" dirty="0">
                <a:solidFill>
                  <a:prstClr val="black"/>
                </a:solidFill>
              </a:rPr>
              <a:t>RENOUVELLEMENT DE LA LISTE :</a:t>
            </a:r>
            <a:br>
              <a:rPr lang="fr-FR" sz="3200" b="1" dirty="0">
                <a:solidFill>
                  <a:prstClr val="black"/>
                </a:solidFill>
              </a:rPr>
            </a:br>
            <a:r>
              <a:rPr lang="fr-FR" sz="3200" b="1" dirty="0">
                <a:solidFill>
                  <a:prstClr val="black"/>
                </a:solidFill>
              </a:rPr>
              <a:t>FORMULAIRE (8/9)</a:t>
            </a:r>
            <a:endParaRPr lang="fr-FR" dirty="0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2" y="1538344"/>
            <a:ext cx="5062342" cy="51294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281596" y="1538344"/>
            <a:ext cx="5267662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Mentionner les coordonnées publiées sur l’arrêté préfectoral pour permettre à l’usager de contacter le défenseur syndical.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1596" y="3908649"/>
            <a:ext cx="5267662" cy="646331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ATTENTION !!! </a:t>
            </a:r>
          </a:p>
          <a:p>
            <a:pPr algn="just"/>
            <a:r>
              <a:rPr lang="fr-FR" dirty="0"/>
              <a:t>Au moins l’une de ces données doit être mentionnée</a:t>
            </a:r>
          </a:p>
        </p:txBody>
      </p:sp>
      <p:sp>
        <p:nvSpPr>
          <p:cNvPr id="7" name="Rectangle 6"/>
          <p:cNvSpPr/>
          <p:nvPr/>
        </p:nvSpPr>
        <p:spPr>
          <a:xfrm>
            <a:off x="6281596" y="2584997"/>
            <a:ext cx="5267662" cy="1200329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dirty="0"/>
              <a:t>Il peut s’agir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d’une adresse postale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d’une adresse de messagerie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d’une numéro de téléphone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281597" y="5007429"/>
            <a:ext cx="5267662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Possibilité d’indiquer les coordonnées personnelles du défenseur syndical, de l’organisation </a:t>
            </a:r>
            <a:r>
              <a:rPr lang="fr-FR" dirty="0" err="1"/>
              <a:t>désignatrice</a:t>
            </a:r>
            <a:r>
              <a:rPr lang="fr-FR" dirty="0"/>
              <a:t> ou même toute autre donnée (champ libre)</a:t>
            </a:r>
          </a:p>
        </p:txBody>
      </p:sp>
    </p:spTree>
    <p:extLst>
      <p:ext uri="{BB962C8B-B14F-4D97-AF65-F5344CB8AC3E}">
        <p14:creationId xmlns:p14="http://schemas.microsoft.com/office/powerpoint/2010/main" val="287268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b="1" dirty="0">
                <a:solidFill>
                  <a:prstClr val="black"/>
                </a:solidFill>
              </a:rPr>
              <a:t>RENOUVELLEMENT DE LA LISTE :</a:t>
            </a:r>
            <a:br>
              <a:rPr lang="fr-FR" sz="3200" b="1" dirty="0">
                <a:solidFill>
                  <a:prstClr val="black"/>
                </a:solidFill>
              </a:rPr>
            </a:br>
            <a:r>
              <a:rPr lang="fr-FR" sz="3200" b="1" dirty="0">
                <a:solidFill>
                  <a:prstClr val="black"/>
                </a:solidFill>
              </a:rPr>
              <a:t>FORMULAIRE (9/9)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09" y="1690688"/>
            <a:ext cx="5080728" cy="17383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31862" t="6262" r="35119" b="52540"/>
          <a:stretch/>
        </p:blipFill>
        <p:spPr>
          <a:xfrm>
            <a:off x="6775269" y="1690688"/>
            <a:ext cx="3363415" cy="472101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81308" y="3997234"/>
            <a:ext cx="5144725" cy="13542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ATTENTION !!!</a:t>
            </a:r>
          </a:p>
          <a:p>
            <a:endParaRPr lang="fr-FR" sz="1000" dirty="0"/>
          </a:p>
          <a:p>
            <a:pPr algn="ctr"/>
            <a:r>
              <a:rPr lang="fr-FR" dirty="0"/>
              <a:t>L’ATTESTATION SUR L’HONNEUR, RENSEIGNEE ET SIGNEE PAR LE CANDIDAT, DOIT OBLIGATOIREMENT ETRE JOINTE </a:t>
            </a:r>
            <a:r>
              <a:rPr lang="fr-FR"/>
              <a:t>AU FORMULAIRE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556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/>
              <a:t>RENOUVELLEMENT DE LA LISTE</a:t>
            </a:r>
            <a:br>
              <a:rPr lang="fr-FR" sz="3200" b="1" dirty="0"/>
            </a:br>
            <a:r>
              <a:rPr lang="fr-FR" sz="3200" b="1" dirty="0"/>
              <a:t>DES DEFENSEURS SYNDICAUX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POURQUOI RENOUVELER ?</a:t>
            </a:r>
          </a:p>
          <a:p>
            <a:pPr marL="0" indent="0">
              <a:buNone/>
            </a:pPr>
            <a:r>
              <a:rPr lang="fr-FR" dirty="0"/>
              <a:t>« </a:t>
            </a:r>
            <a:r>
              <a:rPr lang="fr-FR" i="1" dirty="0"/>
              <a:t>La liste des défenseurs syndicaux est révisée tous les quatre ans</a:t>
            </a:r>
            <a:r>
              <a:rPr lang="fr-FR" dirty="0"/>
              <a:t> »</a:t>
            </a:r>
          </a:p>
          <a:p>
            <a:pPr marL="0" indent="0" algn="r">
              <a:buNone/>
            </a:pPr>
            <a:r>
              <a:rPr lang="fr-FR" sz="2000" dirty="0"/>
              <a:t>Art. D1453-2-5 du code du travail (extrait)</a:t>
            </a:r>
          </a:p>
          <a:p>
            <a:pPr marL="0" indent="0">
              <a:buNone/>
            </a:pPr>
            <a:endParaRPr lang="fr-FR" u="sng" dirty="0"/>
          </a:p>
          <a:p>
            <a:pPr marL="0" indent="0">
              <a:buNone/>
            </a:pPr>
            <a:endParaRPr lang="fr-FR" u="sng" dirty="0"/>
          </a:p>
          <a:p>
            <a:pPr marL="0" indent="0">
              <a:buNone/>
            </a:pPr>
            <a:r>
              <a:rPr lang="fr-FR" sz="2600" u="sng" dirty="0"/>
              <a:t>30 juillet 2020</a:t>
            </a:r>
            <a:r>
              <a:rPr lang="fr-FR" sz="2600" dirty="0"/>
              <a:t>:  date de l’arrêté de désignation des défenseurs syndicaux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600" u="sng" dirty="0"/>
              <a:t>31 juillet 2024:</a:t>
            </a:r>
            <a:r>
              <a:rPr lang="fr-FR" sz="2600" dirty="0"/>
              <a:t> date de fin des mandats des défenseurs syndicaux désignés</a:t>
            </a:r>
          </a:p>
        </p:txBody>
      </p:sp>
    </p:spTree>
    <p:extLst>
      <p:ext uri="{BB962C8B-B14F-4D97-AF65-F5344CB8AC3E}">
        <p14:creationId xmlns:p14="http://schemas.microsoft.com/office/powerpoint/2010/main" val="330461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9553" y="4292301"/>
            <a:ext cx="10327341" cy="1635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800" dirty="0"/>
          </a:p>
          <a:p>
            <a:pPr marL="0" indent="0" algn="ctr">
              <a:buNone/>
            </a:pPr>
            <a:r>
              <a:rPr lang="fr-FR" dirty="0"/>
              <a:t>COMME</a:t>
            </a:r>
            <a:br>
              <a:rPr lang="fr-FR" dirty="0"/>
            </a:br>
            <a:r>
              <a:rPr lang="fr-FR" dirty="0"/>
              <a:t>CEUX ajoutés à la liste à l’occasion de ses mises à jour ultérieures</a:t>
            </a:r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1294" y="5139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/>
              <a:t>RENOUVELLEMENT DE LA LISTE :</a:t>
            </a:r>
            <a:br>
              <a:rPr lang="fr-FR" sz="3200" b="1" dirty="0"/>
            </a:br>
            <a:r>
              <a:rPr lang="fr-FR" sz="3200" b="1" dirty="0"/>
              <a:t>DEFENSEURS SYNDICAUX CONCERNES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7082" y="1923843"/>
            <a:ext cx="9312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TOUS LES DEFENSEURS SYNDICAUX sont concernés </a:t>
            </a:r>
          </a:p>
          <a:p>
            <a:pPr algn="ctr"/>
            <a:r>
              <a:rPr lang="fr-FR" sz="2800" dirty="0"/>
              <a:t>quelle que soit la date de leur inscription sur la liste préfectorale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9859" y="3421679"/>
            <a:ext cx="10174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CEUX investis par l’arrêté  préfectoral originel du 30 juillet 2020</a:t>
            </a:r>
          </a:p>
        </p:txBody>
      </p:sp>
    </p:spTree>
    <p:extLst>
      <p:ext uri="{BB962C8B-B14F-4D97-AF65-F5344CB8AC3E}">
        <p14:creationId xmlns:p14="http://schemas.microsoft.com/office/powerpoint/2010/main" val="244943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b="1" dirty="0">
                <a:solidFill>
                  <a:prstClr val="black"/>
                </a:solidFill>
              </a:rPr>
              <a:t>RENOUVELLEMENT DE LA LISTE:</a:t>
            </a:r>
            <a:br>
              <a:rPr lang="fr-FR" sz="3200" b="1" dirty="0">
                <a:solidFill>
                  <a:prstClr val="black"/>
                </a:solidFill>
              </a:rPr>
            </a:br>
            <a:r>
              <a:rPr lang="fr-FR" sz="3200" b="1" dirty="0">
                <a:solidFill>
                  <a:prstClr val="black"/>
                </a:solidFill>
              </a:rPr>
              <a:t>CALENDRIER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9218" y="1690688"/>
            <a:ext cx="10507428" cy="47211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3400" b="1" u="sng" dirty="0">
                <a:solidFill>
                  <a:srgbClr val="FF0000"/>
                </a:solidFill>
              </a:rPr>
              <a:t>Du 15 janvier 2024 au 31 mai 2024 :</a:t>
            </a:r>
            <a:r>
              <a:rPr lang="fr-FR" sz="3400" b="1" u="sng" dirty="0">
                <a:solidFill>
                  <a:schemeClr val="bg1"/>
                </a:solidFill>
              </a:rPr>
              <a:t> </a:t>
            </a:r>
            <a:r>
              <a:rPr lang="fr-FR" sz="3400" b="1" dirty="0"/>
              <a:t>Dépôt des candidatures</a:t>
            </a:r>
          </a:p>
          <a:p>
            <a:pPr marL="457200" lvl="1" indent="0">
              <a:lnSpc>
                <a:spcPts val="2000"/>
              </a:lnSpc>
              <a:spcBef>
                <a:spcPts val="1000"/>
              </a:spcBef>
              <a:spcAft>
                <a:spcPts val="500"/>
              </a:spcAft>
              <a:buNone/>
            </a:pPr>
            <a:r>
              <a:rPr lang="fr-FR" dirty="0"/>
              <a:t>1) Envoi des formulaires dématérialisés « démarche simplifiée » par les OS/OP</a:t>
            </a:r>
          </a:p>
          <a:p>
            <a:pPr marL="457200" lvl="1" indent="0">
              <a:lnSpc>
                <a:spcPts val="2000"/>
              </a:lnSpc>
              <a:spcBef>
                <a:spcPts val="1000"/>
              </a:spcBef>
              <a:spcAft>
                <a:spcPts val="500"/>
              </a:spcAft>
              <a:buNone/>
            </a:pPr>
            <a:r>
              <a:rPr lang="fr-FR" dirty="0"/>
              <a:t>2) Pré-instruction des demandes au fil de leur réception (examen de la complétude, contrôle de cohérence,…)</a:t>
            </a:r>
          </a:p>
          <a:p>
            <a:pPr marL="0" indent="0">
              <a:buNone/>
            </a:pPr>
            <a:r>
              <a:rPr lang="fr-FR" sz="3400" b="1" u="sng" dirty="0">
                <a:solidFill>
                  <a:srgbClr val="FF0000"/>
                </a:solidFill>
              </a:rPr>
              <a:t>Du 03 juin au 28 juin 2024 :</a:t>
            </a:r>
            <a:r>
              <a:rPr lang="fr-FR" sz="3400" b="1" dirty="0">
                <a:solidFill>
                  <a:srgbClr val="FF0000"/>
                </a:solidFill>
              </a:rPr>
              <a:t> </a:t>
            </a:r>
            <a:r>
              <a:rPr lang="fr-FR" sz="3400" b="1" dirty="0"/>
              <a:t>instruction des candidatures</a:t>
            </a:r>
          </a:p>
          <a:p>
            <a:pPr marL="715963" indent="-266700">
              <a:lnSpc>
                <a:spcPts val="2000"/>
              </a:lnSpc>
              <a:spcAft>
                <a:spcPts val="500"/>
              </a:spcAft>
              <a:buNone/>
            </a:pPr>
            <a:r>
              <a:rPr lang="fr-FR" sz="2400" dirty="0"/>
              <a:t>1) Etablissement du fichier des DS sur la base des candidatures reçues</a:t>
            </a:r>
          </a:p>
          <a:p>
            <a:pPr marL="715963" indent="-266700">
              <a:lnSpc>
                <a:spcPts val="2000"/>
              </a:lnSpc>
              <a:spcAft>
                <a:spcPts val="500"/>
              </a:spcAft>
              <a:buNone/>
            </a:pPr>
            <a:r>
              <a:rPr lang="fr-FR" sz="2400" dirty="0"/>
              <a:t>2) Envoi aux référents de l’extrait du fichier concernant les candidats de son OS/OP</a:t>
            </a:r>
          </a:p>
          <a:p>
            <a:pPr marL="715963" indent="-266700">
              <a:lnSpc>
                <a:spcPts val="2000"/>
              </a:lnSpc>
              <a:spcAft>
                <a:spcPts val="500"/>
              </a:spcAft>
              <a:buNone/>
            </a:pPr>
            <a:r>
              <a:rPr lang="fr-FR" sz="2400" dirty="0"/>
              <a:t>3) Vérification et validation des données par les référents concernés</a:t>
            </a:r>
          </a:p>
          <a:p>
            <a:pPr marL="715963" indent="-266700">
              <a:lnSpc>
                <a:spcPts val="2000"/>
              </a:lnSpc>
              <a:spcAft>
                <a:spcPts val="500"/>
              </a:spcAft>
              <a:buNone/>
            </a:pPr>
            <a:r>
              <a:rPr lang="fr-FR" sz="2400" dirty="0"/>
              <a:t>4) Correction du fichier en fonction des retours des OS/OP</a:t>
            </a:r>
          </a:p>
          <a:p>
            <a:pPr marL="0" indent="0">
              <a:buNone/>
            </a:pPr>
            <a:r>
              <a:rPr lang="fr-FR" sz="3400" b="1" u="sng" dirty="0">
                <a:solidFill>
                  <a:srgbClr val="FF0000"/>
                </a:solidFill>
              </a:rPr>
              <a:t>Lundi 1</a:t>
            </a:r>
            <a:r>
              <a:rPr lang="fr-FR" sz="3400" b="1" u="sng" baseline="30000" dirty="0">
                <a:solidFill>
                  <a:srgbClr val="FF0000"/>
                </a:solidFill>
              </a:rPr>
              <a:t>er</a:t>
            </a:r>
            <a:r>
              <a:rPr lang="fr-FR" sz="3400" b="1" u="sng" dirty="0">
                <a:solidFill>
                  <a:srgbClr val="FF0000"/>
                </a:solidFill>
              </a:rPr>
              <a:t> juillet 2024 :</a:t>
            </a:r>
            <a:r>
              <a:rPr lang="fr-FR" sz="3400" b="1" u="sng" dirty="0">
                <a:solidFill>
                  <a:schemeClr val="bg1"/>
                </a:solidFill>
              </a:rPr>
              <a:t> </a:t>
            </a:r>
            <a:r>
              <a:rPr lang="fr-FR" sz="3400" b="1" dirty="0"/>
              <a:t>publication de l’arrêté 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b="1" dirty="0">
                <a:solidFill>
                  <a:prstClr val="black"/>
                </a:solidFill>
              </a:rPr>
              <a:t>RENOUVELLEMENT DE LA LISTE: </a:t>
            </a:r>
            <a:br>
              <a:rPr lang="fr-FR" sz="3200" b="1" dirty="0">
                <a:solidFill>
                  <a:prstClr val="black"/>
                </a:solidFill>
              </a:rPr>
            </a:br>
            <a:r>
              <a:rPr lang="fr-FR" sz="3200" b="1" dirty="0">
                <a:solidFill>
                  <a:prstClr val="black"/>
                </a:solidFill>
              </a:rPr>
              <a:t>FORMULAIRE (1/9)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7794" t="50507"/>
          <a:stretch/>
        </p:blipFill>
        <p:spPr>
          <a:xfrm>
            <a:off x="774440" y="1954989"/>
            <a:ext cx="6777428" cy="409261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723991" y="1954989"/>
            <a:ext cx="3629809" cy="38976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dirty="0"/>
              <a:t>FORMULAIRE DE CANDIDATURE </a:t>
            </a:r>
          </a:p>
          <a:p>
            <a:pPr marL="0" indent="0" algn="ctr">
              <a:buNone/>
            </a:pPr>
            <a:r>
              <a:rPr lang="fr-FR" sz="2000" dirty="0"/>
              <a:t>accessible à partir du 15/01/24 sur le site de la DRIEETS IDF</a:t>
            </a:r>
          </a:p>
          <a:p>
            <a:pPr marL="0" indent="0" algn="just">
              <a:buNone/>
            </a:pPr>
            <a:r>
              <a:rPr lang="fr-FR" sz="2000" dirty="0">
                <a:hlinkClick r:id="rId3"/>
              </a:rPr>
              <a:t>Liste des défenseurs syndicaux d'Île-de-France - Direction régionale interdépartementale de l'économie, de l'emploi, du travail et des solidarités (DREETS) (drieets.gouv.fr)</a:t>
            </a:r>
            <a:endParaRPr lang="fr-FR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275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b="1" dirty="0">
                <a:solidFill>
                  <a:prstClr val="black"/>
                </a:solidFill>
              </a:rPr>
              <a:t>RENOUVELLEMENT DE LA LISTE :</a:t>
            </a:r>
            <a:br>
              <a:rPr lang="fr-FR" sz="3200" b="1" dirty="0">
                <a:solidFill>
                  <a:prstClr val="black"/>
                </a:solidFill>
              </a:rPr>
            </a:br>
            <a:r>
              <a:rPr lang="fr-FR" sz="3200" b="1" dirty="0">
                <a:solidFill>
                  <a:prstClr val="black"/>
                </a:solidFill>
              </a:rPr>
              <a:t>FORMULAIRE (2/9)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470614" y="2136338"/>
            <a:ext cx="4581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1991" t="56194" r="30739" b="5239"/>
          <a:stretch/>
        </p:blipFill>
        <p:spPr>
          <a:xfrm>
            <a:off x="1609373" y="1690688"/>
            <a:ext cx="3844754" cy="447598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271708" y="2463502"/>
            <a:ext cx="5082092" cy="203132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Conseil : Cocher la case « pour moi » dans tous les cas ( pour les formulaires renseignés directement par le candidat comme pour ceux établis par le référent)</a:t>
            </a:r>
          </a:p>
          <a:p>
            <a:endParaRPr lang="fr-FR" dirty="0"/>
          </a:p>
          <a:p>
            <a:r>
              <a:rPr lang="fr-FR" dirty="0"/>
              <a:t>L’option  « pour un bénéficiaire »  ne présente pas d’intérêt pour ce formulaire.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347012" y="4787153"/>
            <a:ext cx="4862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NB: l’autocomplétion des champs permet de ne pas avoir à ressaisir des informations déjà renseignées dans un précédent formulaire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5142155" y="3184264"/>
            <a:ext cx="1129553" cy="24473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28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1710" y="298466"/>
            <a:ext cx="10515600" cy="1325563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prstClr val="black"/>
                </a:solidFill>
              </a:rPr>
              <a:t>RENOUVELLEMENT DE LA LISTE :</a:t>
            </a:r>
            <a:br>
              <a:rPr lang="fr-FR" sz="3200" b="1" dirty="0">
                <a:solidFill>
                  <a:prstClr val="black"/>
                </a:solidFill>
              </a:rPr>
            </a:br>
            <a:r>
              <a:rPr lang="fr-FR" sz="3200" b="1" dirty="0">
                <a:solidFill>
                  <a:prstClr val="black"/>
                </a:solidFill>
              </a:rPr>
              <a:t>FORMULAIRE (3/9)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-297" b="11540"/>
          <a:stretch/>
        </p:blipFill>
        <p:spPr>
          <a:xfrm>
            <a:off x="735703" y="1636919"/>
            <a:ext cx="5284994" cy="473054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648226" y="4525889"/>
            <a:ext cx="5120638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Nom de l’organisation telle qu’il figure sur ses statuts ( Union locale …., Union départementale….)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648226" y="1460793"/>
            <a:ext cx="5120639" cy="26776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ATTENTION !!!</a:t>
            </a:r>
          </a:p>
          <a:p>
            <a:pPr algn="ctr"/>
            <a:endParaRPr lang="fr-FR" sz="1200" b="1" dirty="0">
              <a:solidFill>
                <a:srgbClr val="FF0000"/>
              </a:solidFill>
            </a:endParaRPr>
          </a:p>
          <a:p>
            <a:r>
              <a:rPr lang="fr-FR" dirty="0"/>
              <a:t>Le retrait d’un défenseur syndical ne peut être demandé que par l’organisation à l’origine de son inscription </a:t>
            </a:r>
          </a:p>
          <a:p>
            <a:endParaRPr lang="fr-FR" sz="1200" dirty="0"/>
          </a:p>
          <a:p>
            <a:r>
              <a:rPr lang="fr-FR" dirty="0"/>
              <a:t>(ex:  dans un même syndicat, l’UR ne peut demander le retrait d’un défenseur syndical présenté par une UL et inversement)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648226" y="5309370"/>
            <a:ext cx="5120638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Mentionner le n° SIRET ou le n° d’ordre DGT si l’organisation en dispose (champ non bloquant)  </a:t>
            </a:r>
          </a:p>
        </p:txBody>
      </p:sp>
      <p:cxnSp>
        <p:nvCxnSpPr>
          <p:cNvPr id="8" name="Connecteur droit avec flèche 7"/>
          <p:cNvCxnSpPr>
            <a:stCxn id="6" idx="1"/>
          </p:cNvCxnSpPr>
          <p:nvPr/>
        </p:nvCxnSpPr>
        <p:spPr>
          <a:xfrm flipH="1" flipV="1">
            <a:off x="5690795" y="4163209"/>
            <a:ext cx="957431" cy="6858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2979867" y="5316358"/>
            <a:ext cx="3668359" cy="2185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76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4991"/>
            <a:ext cx="10515600" cy="1325563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prstClr val="black"/>
                </a:solidFill>
              </a:rPr>
              <a:t>RENOUVELLEMENT DE LA LISTE :</a:t>
            </a:r>
            <a:br>
              <a:rPr lang="fr-FR" sz="3200" b="1" dirty="0">
                <a:solidFill>
                  <a:prstClr val="black"/>
                </a:solidFill>
              </a:rPr>
            </a:br>
            <a:r>
              <a:rPr lang="fr-FR" sz="3200" b="1" dirty="0">
                <a:solidFill>
                  <a:prstClr val="black"/>
                </a:solidFill>
              </a:rPr>
              <a:t>FORMULAIRE (4/9)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247932" y="3557174"/>
            <a:ext cx="51530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les relances adressées aux défenseurs syndicaux n’ayant pas justifié d’interventions dans les 12 derniers mois (pour information).</a:t>
            </a:r>
          </a:p>
          <a:p>
            <a:endParaRPr lang="fr-FR" dirty="0"/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3" t="10371" r="28571" b="57138"/>
          <a:stretch>
            <a:fillRect/>
          </a:stretch>
        </p:blipFill>
        <p:spPr bwMode="auto">
          <a:xfrm>
            <a:off x="905888" y="1690554"/>
            <a:ext cx="5057948" cy="42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302963" y="4685807"/>
            <a:ext cx="5616510" cy="9541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Les statuts de l’organisation, le récépissé de leur dépôt en mairie ainsi que les conditions générales d’exercice des fonctions de défenseur syndical ne doivent être joints qu’à </a:t>
            </a:r>
            <a:r>
              <a:rPr lang="fr-FR" sz="1400" b="1" u="sng" dirty="0"/>
              <a:t>la première demande d’inscription</a:t>
            </a:r>
            <a:r>
              <a:rPr lang="fr-FR" sz="1400" dirty="0"/>
              <a:t> présentée par l’organisation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7932" y="1770441"/>
            <a:ext cx="5475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/>
              <a:t>Le référent est l’interlocuteur de la DRIEETS dans le cadre de l’établissement de la liste</a:t>
            </a:r>
          </a:p>
        </p:txBody>
      </p:sp>
      <p:sp>
        <p:nvSpPr>
          <p:cNvPr id="8" name="Rectangle 7"/>
          <p:cNvSpPr/>
          <p:nvPr/>
        </p:nvSpPr>
        <p:spPr>
          <a:xfrm>
            <a:off x="6233812" y="2467811"/>
            <a:ext cx="37415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/>
              <a:t>C’est à lui que seront transmises par courriel :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3812" y="2796530"/>
            <a:ext cx="533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1" indent="-268288" algn="just">
              <a:buFont typeface="Arial" panose="020B0604020202020204" pitchFamily="34" charset="0"/>
              <a:buChar char="•"/>
            </a:pPr>
            <a:r>
              <a:rPr lang="fr-FR" sz="1400" dirty="0"/>
              <a:t>la liste des candidats présentés par son organisation avant publication (pour validation) ;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33812" y="3263648"/>
            <a:ext cx="5606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les demandes de modification reçues directement des défenseurs syndicaux de son organisation (pour information et/ou validation) ;</a:t>
            </a:r>
          </a:p>
        </p:txBody>
      </p:sp>
    </p:spTree>
    <p:extLst>
      <p:ext uri="{BB962C8B-B14F-4D97-AF65-F5344CB8AC3E}">
        <p14:creationId xmlns:p14="http://schemas.microsoft.com/office/powerpoint/2010/main" val="39975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5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7869" y="263538"/>
            <a:ext cx="10515600" cy="1325563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prstClr val="black"/>
                </a:solidFill>
              </a:rPr>
              <a:t>RENOUVELLEMENT DE LA LISTE :</a:t>
            </a:r>
            <a:br>
              <a:rPr lang="fr-FR" sz="3200" b="1" dirty="0">
                <a:solidFill>
                  <a:prstClr val="black"/>
                </a:solidFill>
              </a:rPr>
            </a:br>
            <a:r>
              <a:rPr lang="fr-FR" sz="3200" b="1" dirty="0">
                <a:solidFill>
                  <a:prstClr val="black"/>
                </a:solidFill>
              </a:rPr>
              <a:t>FORMULAIRE (5/9)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247932" y="1831858"/>
            <a:ext cx="54753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</p:txBody>
      </p:sp>
      <p:pic>
        <p:nvPicPr>
          <p:cNvPr id="11" name="Image 10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97" y="1831858"/>
            <a:ext cx="4606615" cy="43481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3062964"/>
            <a:ext cx="5242941" cy="738664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400" dirty="0"/>
              <a:t>Les coordonnées personnelles ne figureront pas sur l’arrêté sauf si elles sont désignées comme les coordonnées de contact du défenseur syndical (cf. infra)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105525" y="4005927"/>
            <a:ext cx="5327469" cy="22467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Le menu déroulant du champs « situation professionnelle » offre </a:t>
            </a:r>
            <a:r>
              <a:rPr lang="fr-FR" sz="1400" dirty="0" smtClean="0"/>
              <a:t>6 </a:t>
            </a:r>
            <a:r>
              <a:rPr lang="fr-FR" sz="1400" dirty="0"/>
              <a:t>options</a:t>
            </a:r>
            <a:r>
              <a:rPr lang="fr-FR" sz="14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salarié </a:t>
            </a:r>
            <a:r>
              <a:rPr lang="fr-FR" sz="1400" dirty="0"/>
              <a:t>du secteur privé</a:t>
            </a:r>
            <a:r>
              <a:rPr lang="fr-FR" sz="1400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fonctionnaire </a:t>
            </a:r>
            <a:r>
              <a:rPr lang="fr-FR" sz="1400" dirty="0"/>
              <a:t>ou assimilé</a:t>
            </a:r>
            <a:r>
              <a:rPr lang="fr-FR" sz="1400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demandeur d’emploi,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retraité,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étudiant,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artisan, </a:t>
            </a:r>
            <a:r>
              <a:rPr lang="fr-FR" sz="1400" dirty="0" err="1" smtClean="0"/>
              <a:t>auto-entrepreneur</a:t>
            </a:r>
            <a:r>
              <a:rPr lang="fr-FR" sz="1400" dirty="0" smtClean="0"/>
              <a:t>, chef d’entreprise, </a:t>
            </a:r>
            <a:r>
              <a:rPr lang="fr-FR" sz="1400" dirty="0" smtClean="0"/>
              <a:t> travailleur indépendant,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sans </a:t>
            </a:r>
            <a:r>
              <a:rPr lang="fr-FR" sz="1400" dirty="0"/>
              <a:t>profession.</a:t>
            </a:r>
          </a:p>
        </p:txBody>
      </p:sp>
    </p:spTree>
    <p:extLst>
      <p:ext uri="{BB962C8B-B14F-4D97-AF65-F5344CB8AC3E}">
        <p14:creationId xmlns:p14="http://schemas.microsoft.com/office/powerpoint/2010/main" val="32475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952</Words>
  <Application>Microsoft Office PowerPoint</Application>
  <PresentationFormat>Grand écran</PresentationFormat>
  <Paragraphs>114</Paragraphs>
  <Slides>13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REUNION D’INFORMATION  DU 11 JANVIER 2024</vt:lpstr>
      <vt:lpstr>RENOUVELLEMENT DE LA LISTE DES DEFENSEURS SYNDICAUX</vt:lpstr>
      <vt:lpstr>RENOUVELLEMENT DE LA LISTE : DEFENSEURS SYNDICAUX CONCERNES</vt:lpstr>
      <vt:lpstr>RENOUVELLEMENT DE LA LISTE: CALENDRIER  </vt:lpstr>
      <vt:lpstr>RENOUVELLEMENT DE LA LISTE:  FORMULAIRE (1/9)</vt:lpstr>
      <vt:lpstr>RENOUVELLEMENT DE LA LISTE : FORMULAIRE (2/9)</vt:lpstr>
      <vt:lpstr>RENOUVELLEMENT DE LA LISTE : FORMULAIRE (3/9)</vt:lpstr>
      <vt:lpstr>RENOUVELLEMENT DE LA LISTE : FORMULAIRE (4/9)</vt:lpstr>
      <vt:lpstr>RENOUVELLEMENT DE LA LISTE : FORMULAIRE (5/9)</vt:lpstr>
      <vt:lpstr>Présentation PowerPoint</vt:lpstr>
      <vt:lpstr>RENOUVELLEMENT DE LA LISTE : FORMULAIRE (7/9)</vt:lpstr>
      <vt:lpstr>RENOUVELLEMENT DE LA LISTE : FORMULAIRE (8/9)</vt:lpstr>
      <vt:lpstr>RENOUVELLEMENT DE LA LISTE : FORMULAIRE (9/9)</vt:lpstr>
    </vt:vector>
  </TitlesOfParts>
  <Company>Ministères Chargés des Affaires Sociales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 D’INFORMATION  DU 11 JANVIER 2024</dc:title>
  <dc:creator>BERTHREU, Patrice (DR-IDF)</dc:creator>
  <cp:lastModifiedBy>BERTHREU, Patrice (DR-IDF)</cp:lastModifiedBy>
  <cp:revision>61</cp:revision>
  <dcterms:created xsi:type="dcterms:W3CDTF">2023-12-19T15:43:28Z</dcterms:created>
  <dcterms:modified xsi:type="dcterms:W3CDTF">2024-01-15T11:44:14Z</dcterms:modified>
</cp:coreProperties>
</file>