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06" r:id="rId5"/>
    <p:sldId id="2503" r:id="rId6"/>
    <p:sldId id="2502" r:id="rId7"/>
    <p:sldId id="2508" r:id="rId8"/>
    <p:sldId id="2512" r:id="rId9"/>
    <p:sldId id="2509" r:id="rId10"/>
    <p:sldId id="265" r:id="rId11"/>
    <p:sldId id="2510" r:id="rId12"/>
    <p:sldId id="2511" r:id="rId13"/>
    <p:sldId id="2498" r:id="rId14"/>
    <p:sldId id="268" r:id="rId15"/>
    <p:sldId id="269" r:id="rId16"/>
    <p:sldId id="270" r:id="rId17"/>
    <p:sldId id="2513" r:id="rId18"/>
    <p:sldId id="273" r:id="rId19"/>
    <p:sldId id="27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4C7A"/>
    <a:srgbClr val="BA6D40"/>
    <a:srgbClr val="9F2F5F"/>
    <a:srgbClr val="3992A5"/>
    <a:srgbClr val="105841"/>
    <a:srgbClr val="895588"/>
    <a:srgbClr val="8C3C71"/>
    <a:srgbClr val="B3C737"/>
    <a:srgbClr val="8956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02D12-4186-4E4F-AB32-28CD5414BD72}" v="8" dt="2023-01-18T11:02:09.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7"/>
    <p:restoredTop sz="95707"/>
  </p:normalViewPr>
  <p:slideViewPr>
    <p:cSldViewPr snapToGrid="0" snapToObjects="1">
      <p:cViewPr>
        <p:scale>
          <a:sx n="98" d="100"/>
          <a:sy n="98" d="100"/>
        </p:scale>
        <p:origin x="2136" y="4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LALEU" userId="af25462b-e761-4d13-aea3-572f9bb48d30" providerId="ADAL" clId="{4B002D12-4186-4E4F-AB32-28CD5414BD72}"/>
    <pc:docChg chg="undo custSel delSld modSld">
      <pc:chgData name="Marie LALEU" userId="af25462b-e761-4d13-aea3-572f9bb48d30" providerId="ADAL" clId="{4B002D12-4186-4E4F-AB32-28CD5414BD72}" dt="2023-01-18T11:04:52.089" v="96" actId="1036"/>
      <pc:docMkLst>
        <pc:docMk/>
      </pc:docMkLst>
      <pc:sldChg chg="del">
        <pc:chgData name="Marie LALEU" userId="af25462b-e761-4d13-aea3-572f9bb48d30" providerId="ADAL" clId="{4B002D12-4186-4E4F-AB32-28CD5414BD72}" dt="2023-01-18T10:56:56.688" v="78" actId="2696"/>
        <pc:sldMkLst>
          <pc:docMk/>
          <pc:sldMk cId="352015215" sldId="267"/>
        </pc:sldMkLst>
      </pc:sldChg>
      <pc:sldChg chg="modSp mod">
        <pc:chgData name="Marie LALEU" userId="af25462b-e761-4d13-aea3-572f9bb48d30" providerId="ADAL" clId="{4B002D12-4186-4E4F-AB32-28CD5414BD72}" dt="2023-01-18T10:49:11.445" v="41" actId="1036"/>
        <pc:sldMkLst>
          <pc:docMk/>
          <pc:sldMk cId="3227860960" sldId="268"/>
        </pc:sldMkLst>
        <pc:spChg chg="mod">
          <ac:chgData name="Marie LALEU" userId="af25462b-e761-4d13-aea3-572f9bb48d30" providerId="ADAL" clId="{4B002D12-4186-4E4F-AB32-28CD5414BD72}" dt="2023-01-18T10:49:11.445" v="41" actId="1036"/>
          <ac:spMkLst>
            <pc:docMk/>
            <pc:sldMk cId="3227860960" sldId="268"/>
            <ac:spMk id="2" creationId="{C210CF50-F9B2-E247-89DC-349D8E221065}"/>
          </ac:spMkLst>
        </pc:spChg>
        <pc:spChg chg="mod">
          <ac:chgData name="Marie LALEU" userId="af25462b-e761-4d13-aea3-572f9bb48d30" providerId="ADAL" clId="{4B002D12-4186-4E4F-AB32-28CD5414BD72}" dt="2023-01-18T10:49:07.938" v="38" actId="403"/>
          <ac:spMkLst>
            <pc:docMk/>
            <pc:sldMk cId="3227860960" sldId="268"/>
            <ac:spMk id="4" creationId="{00D5E3AC-84E7-694D-8729-1F611044AFD8}"/>
          </ac:spMkLst>
        </pc:spChg>
        <pc:spChg chg="mod">
          <ac:chgData name="Marie LALEU" userId="af25462b-e761-4d13-aea3-572f9bb48d30" providerId="ADAL" clId="{4B002D12-4186-4E4F-AB32-28CD5414BD72}" dt="2023-01-06T14:58:29.759" v="19" actId="14100"/>
          <ac:spMkLst>
            <pc:docMk/>
            <pc:sldMk cId="3227860960" sldId="268"/>
            <ac:spMk id="19" creationId="{794B414E-B2D9-804C-8280-57183B7EEB8E}"/>
          </ac:spMkLst>
        </pc:spChg>
        <pc:spChg chg="mod">
          <ac:chgData name="Marie LALEU" userId="af25462b-e761-4d13-aea3-572f9bb48d30" providerId="ADAL" clId="{4B002D12-4186-4E4F-AB32-28CD5414BD72}" dt="2023-01-06T14:59:23.658" v="23"/>
          <ac:spMkLst>
            <pc:docMk/>
            <pc:sldMk cId="3227860960" sldId="268"/>
            <ac:spMk id="25" creationId="{667AE784-F1D4-004C-9457-42D356631FE4}"/>
          </ac:spMkLst>
        </pc:spChg>
        <pc:spChg chg="mod">
          <ac:chgData name="Marie LALEU" userId="af25462b-e761-4d13-aea3-572f9bb48d30" providerId="ADAL" clId="{4B002D12-4186-4E4F-AB32-28CD5414BD72}" dt="2023-01-06T14:57:25.816" v="4" actId="14100"/>
          <ac:spMkLst>
            <pc:docMk/>
            <pc:sldMk cId="3227860960" sldId="268"/>
            <ac:spMk id="28" creationId="{3C11594A-0F7C-BE43-90DA-CD60B72DBC27}"/>
          </ac:spMkLst>
        </pc:spChg>
        <pc:spChg chg="mod">
          <ac:chgData name="Marie LALEU" userId="af25462b-e761-4d13-aea3-572f9bb48d30" providerId="ADAL" clId="{4B002D12-4186-4E4F-AB32-28CD5414BD72}" dt="2023-01-06T14:58:52.788" v="22" actId="20577"/>
          <ac:spMkLst>
            <pc:docMk/>
            <pc:sldMk cId="3227860960" sldId="268"/>
            <ac:spMk id="32" creationId="{7FFF1633-4AEF-6B4C-9AC4-42A8649DF278}"/>
          </ac:spMkLst>
        </pc:spChg>
      </pc:sldChg>
      <pc:sldChg chg="addSp delSp modSp mod">
        <pc:chgData name="Marie LALEU" userId="af25462b-e761-4d13-aea3-572f9bb48d30" providerId="ADAL" clId="{4B002D12-4186-4E4F-AB32-28CD5414BD72}" dt="2023-01-18T10:49:34.001" v="77" actId="465"/>
        <pc:sldMkLst>
          <pc:docMk/>
          <pc:sldMk cId="2658039555" sldId="2498"/>
        </pc:sldMkLst>
        <pc:spChg chg="mod">
          <ac:chgData name="Marie LALEU" userId="af25462b-e761-4d13-aea3-572f9bb48d30" providerId="ADAL" clId="{4B002D12-4186-4E4F-AB32-28CD5414BD72}" dt="2023-01-18T10:49:34.001" v="77" actId="465"/>
          <ac:spMkLst>
            <pc:docMk/>
            <pc:sldMk cId="2658039555" sldId="2498"/>
            <ac:spMk id="2" creationId="{9C91E6E6-206B-3D1C-A7B7-DCAB3B202598}"/>
          </ac:spMkLst>
        </pc:spChg>
        <pc:spChg chg="mod">
          <ac:chgData name="Marie LALEU" userId="af25462b-e761-4d13-aea3-572f9bb48d30" providerId="ADAL" clId="{4B002D12-4186-4E4F-AB32-28CD5414BD72}" dt="2023-01-18T10:49:34.001" v="77" actId="465"/>
          <ac:spMkLst>
            <pc:docMk/>
            <pc:sldMk cId="2658039555" sldId="2498"/>
            <ac:spMk id="10" creationId="{388BA6E4-C818-EE4E-B8BA-8F78993F3D71}"/>
          </ac:spMkLst>
        </pc:spChg>
        <pc:spChg chg="mod">
          <ac:chgData name="Marie LALEU" userId="af25462b-e761-4d13-aea3-572f9bb48d30" providerId="ADAL" clId="{4B002D12-4186-4E4F-AB32-28CD5414BD72}" dt="2023-01-18T10:49:34.001" v="77" actId="465"/>
          <ac:spMkLst>
            <pc:docMk/>
            <pc:sldMk cId="2658039555" sldId="2498"/>
            <ac:spMk id="11" creationId="{DD1FC33D-0C09-CD4C-8A62-EDB5A13E64C7}"/>
          </ac:spMkLst>
        </pc:spChg>
        <pc:spChg chg="mod">
          <ac:chgData name="Marie LALEU" userId="af25462b-e761-4d13-aea3-572f9bb48d30" providerId="ADAL" clId="{4B002D12-4186-4E4F-AB32-28CD5414BD72}" dt="2023-01-18T10:49:34.001" v="77" actId="465"/>
          <ac:spMkLst>
            <pc:docMk/>
            <pc:sldMk cId="2658039555" sldId="2498"/>
            <ac:spMk id="12" creationId="{415BB1EC-B268-0145-9E70-D1A5D829BA19}"/>
          </ac:spMkLst>
        </pc:spChg>
        <pc:spChg chg="mod">
          <ac:chgData name="Marie LALEU" userId="af25462b-e761-4d13-aea3-572f9bb48d30" providerId="ADAL" clId="{4B002D12-4186-4E4F-AB32-28CD5414BD72}" dt="2023-01-18T10:49:34.001" v="77" actId="465"/>
          <ac:spMkLst>
            <pc:docMk/>
            <pc:sldMk cId="2658039555" sldId="2498"/>
            <ac:spMk id="14" creationId="{B02814B0-D2D0-8642-BE61-38F9DC4BFCCE}"/>
          </ac:spMkLst>
        </pc:spChg>
        <pc:spChg chg="mod">
          <ac:chgData name="Marie LALEU" userId="af25462b-e761-4d13-aea3-572f9bb48d30" providerId="ADAL" clId="{4B002D12-4186-4E4F-AB32-28CD5414BD72}" dt="2023-01-18T10:49:34.001" v="77" actId="465"/>
          <ac:spMkLst>
            <pc:docMk/>
            <pc:sldMk cId="2658039555" sldId="2498"/>
            <ac:spMk id="16" creationId="{C6710ED6-9338-114B-9E66-364B67390CE3}"/>
          </ac:spMkLst>
        </pc:spChg>
        <pc:spChg chg="add del">
          <ac:chgData name="Marie LALEU" userId="af25462b-e761-4d13-aea3-572f9bb48d30" providerId="ADAL" clId="{4B002D12-4186-4E4F-AB32-28CD5414BD72}" dt="2023-01-18T10:49:19.358" v="44" actId="478"/>
          <ac:spMkLst>
            <pc:docMk/>
            <pc:sldMk cId="2658039555" sldId="2498"/>
            <ac:spMk id="18" creationId="{578530CF-4291-0249-BD08-B11F95AE51DD}"/>
          </ac:spMkLst>
        </pc:spChg>
      </pc:sldChg>
      <pc:sldChg chg="modSp mod">
        <pc:chgData name="Marie LALEU" userId="af25462b-e761-4d13-aea3-572f9bb48d30" providerId="ADAL" clId="{4B002D12-4186-4E4F-AB32-28CD5414BD72}" dt="2023-01-18T11:04:52.089" v="96" actId="1036"/>
        <pc:sldMkLst>
          <pc:docMk/>
          <pc:sldMk cId="1800993792" sldId="2508"/>
        </pc:sldMkLst>
        <pc:cxnChg chg="mod">
          <ac:chgData name="Marie LALEU" userId="af25462b-e761-4d13-aea3-572f9bb48d30" providerId="ADAL" clId="{4B002D12-4186-4E4F-AB32-28CD5414BD72}" dt="2023-01-18T11:04:52.089" v="96" actId="1036"/>
          <ac:cxnSpMkLst>
            <pc:docMk/>
            <pc:sldMk cId="1800993792" sldId="2508"/>
            <ac:cxnSpMk id="28" creationId="{9D636EA6-12D0-9247-B2AD-7CEB4D9BE7A0}"/>
          </ac:cxnSpMkLst>
        </pc:cxnChg>
      </pc:sldChg>
      <pc:sldChg chg="addSp delSp modSp mod">
        <pc:chgData name="Marie LALEU" userId="af25462b-e761-4d13-aea3-572f9bb48d30" providerId="ADAL" clId="{4B002D12-4186-4E4F-AB32-28CD5414BD72}" dt="2023-01-18T11:00:55.445" v="80" actId="478"/>
        <pc:sldMkLst>
          <pc:docMk/>
          <pc:sldMk cId="2275654352" sldId="2512"/>
        </pc:sldMkLst>
        <pc:spChg chg="add del mod">
          <ac:chgData name="Marie LALEU" userId="af25462b-e761-4d13-aea3-572f9bb48d30" providerId="ADAL" clId="{4B002D12-4186-4E4F-AB32-28CD5414BD72}" dt="2023-01-18T11:00:55.445" v="80" actId="478"/>
          <ac:spMkLst>
            <pc:docMk/>
            <pc:sldMk cId="2275654352" sldId="2512"/>
            <ac:spMk id="2" creationId="{5DD9416C-F104-A5A9-CCC1-E7333C029C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419BF-92F9-924F-9E4B-635BC8C28FBF}" type="datetimeFigureOut">
              <a:rPr lang="fr-FR" smtClean="0"/>
              <a:t>18/01/2023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D381-06E2-F14E-BED6-A11496A3F3A0}" type="slidenum">
              <a:rPr lang="fr-FR" smtClean="0"/>
              <a:t>‹N°›</a:t>
            </a:fld>
            <a:endParaRPr lang="fr-FR"/>
          </a:p>
        </p:txBody>
      </p:sp>
    </p:spTree>
    <p:extLst>
      <p:ext uri="{BB962C8B-B14F-4D97-AF65-F5344CB8AC3E}">
        <p14:creationId xmlns:p14="http://schemas.microsoft.com/office/powerpoint/2010/main" val="186633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2</a:t>
            </a:fld>
            <a:endParaRPr lang="fr-FR"/>
          </a:p>
        </p:txBody>
      </p:sp>
    </p:spTree>
    <p:extLst>
      <p:ext uri="{BB962C8B-B14F-4D97-AF65-F5344CB8AC3E}">
        <p14:creationId xmlns:p14="http://schemas.microsoft.com/office/powerpoint/2010/main" val="339524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13</a:t>
            </a:fld>
            <a:endParaRPr lang="fr-FR"/>
          </a:p>
        </p:txBody>
      </p:sp>
    </p:spTree>
    <p:extLst>
      <p:ext uri="{BB962C8B-B14F-4D97-AF65-F5344CB8AC3E}">
        <p14:creationId xmlns:p14="http://schemas.microsoft.com/office/powerpoint/2010/main" val="107842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14</a:t>
            </a:fld>
            <a:endParaRPr lang="fr-FR"/>
          </a:p>
        </p:txBody>
      </p:sp>
    </p:spTree>
    <p:extLst>
      <p:ext uri="{BB962C8B-B14F-4D97-AF65-F5344CB8AC3E}">
        <p14:creationId xmlns:p14="http://schemas.microsoft.com/office/powerpoint/2010/main" val="51822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3</a:t>
            </a:fld>
            <a:endParaRPr lang="fr-FR"/>
          </a:p>
        </p:txBody>
      </p:sp>
    </p:spTree>
    <p:extLst>
      <p:ext uri="{BB962C8B-B14F-4D97-AF65-F5344CB8AC3E}">
        <p14:creationId xmlns:p14="http://schemas.microsoft.com/office/powerpoint/2010/main" val="108839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4</a:t>
            </a:fld>
            <a:endParaRPr lang="fr-FR"/>
          </a:p>
        </p:txBody>
      </p:sp>
    </p:spTree>
    <p:extLst>
      <p:ext uri="{BB962C8B-B14F-4D97-AF65-F5344CB8AC3E}">
        <p14:creationId xmlns:p14="http://schemas.microsoft.com/office/powerpoint/2010/main" val="165745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5</a:t>
            </a:fld>
            <a:endParaRPr lang="fr-FR"/>
          </a:p>
        </p:txBody>
      </p:sp>
    </p:spTree>
    <p:extLst>
      <p:ext uri="{BB962C8B-B14F-4D97-AF65-F5344CB8AC3E}">
        <p14:creationId xmlns:p14="http://schemas.microsoft.com/office/powerpoint/2010/main" val="287207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6</a:t>
            </a:fld>
            <a:endParaRPr lang="fr-FR"/>
          </a:p>
        </p:txBody>
      </p:sp>
    </p:spTree>
    <p:extLst>
      <p:ext uri="{BB962C8B-B14F-4D97-AF65-F5344CB8AC3E}">
        <p14:creationId xmlns:p14="http://schemas.microsoft.com/office/powerpoint/2010/main" val="115493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8</a:t>
            </a:fld>
            <a:endParaRPr lang="fr-FR"/>
          </a:p>
        </p:txBody>
      </p:sp>
    </p:spTree>
    <p:extLst>
      <p:ext uri="{BB962C8B-B14F-4D97-AF65-F5344CB8AC3E}">
        <p14:creationId xmlns:p14="http://schemas.microsoft.com/office/powerpoint/2010/main" val="670915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9</a:t>
            </a:fld>
            <a:endParaRPr lang="fr-FR"/>
          </a:p>
        </p:txBody>
      </p:sp>
    </p:spTree>
    <p:extLst>
      <p:ext uri="{BB962C8B-B14F-4D97-AF65-F5344CB8AC3E}">
        <p14:creationId xmlns:p14="http://schemas.microsoft.com/office/powerpoint/2010/main" val="160800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11</a:t>
            </a:fld>
            <a:endParaRPr lang="fr-FR"/>
          </a:p>
        </p:txBody>
      </p:sp>
    </p:spTree>
    <p:extLst>
      <p:ext uri="{BB962C8B-B14F-4D97-AF65-F5344CB8AC3E}">
        <p14:creationId xmlns:p14="http://schemas.microsoft.com/office/powerpoint/2010/main" val="209295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12</a:t>
            </a:fld>
            <a:endParaRPr lang="fr-FR"/>
          </a:p>
        </p:txBody>
      </p:sp>
    </p:spTree>
    <p:extLst>
      <p:ext uri="{BB962C8B-B14F-4D97-AF65-F5344CB8AC3E}">
        <p14:creationId xmlns:p14="http://schemas.microsoft.com/office/powerpoint/2010/main" val="36037943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13" name="Image 12"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14" name="Image 13"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16" name="Image 15"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17" name="Image 16"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18" name="Image 17"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20" name="Image 19"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21" name="Image 20"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23" name="Image 22"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24" name="Image 23"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26" name="Image 25"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31" name="Image 30"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34" name="Image 33" descr="Logo LMD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241" y="450855"/>
            <a:ext cx="1354341" cy="1476107"/>
          </a:xfrm>
          <a:prstGeom prst="rect">
            <a:avLst/>
          </a:prstGeom>
        </p:spPr>
      </p:pic>
      <p:sp>
        <p:nvSpPr>
          <p:cNvPr id="41" name="Espace réservé du texte 40"/>
          <p:cNvSpPr>
            <a:spLocks noGrp="1"/>
          </p:cNvSpPr>
          <p:nvPr>
            <p:ph type="body" sz="quarter" idx="11" hasCustomPrompt="1"/>
          </p:nvPr>
        </p:nvSpPr>
        <p:spPr>
          <a:xfrm>
            <a:off x="597046" y="2608677"/>
            <a:ext cx="7763972" cy="736487"/>
          </a:xfrm>
        </p:spPr>
        <p:txBody>
          <a:bodyPr>
            <a:normAutofit/>
          </a:bodyPr>
          <a:lstStyle>
            <a:lvl1pPr marL="0" indent="0">
              <a:buNone/>
              <a:defRPr sz="3265" b="0" i="0" baseline="0">
                <a:solidFill>
                  <a:srgbClr val="3F1366"/>
                </a:solidFill>
                <a:latin typeface="Calibri" charset="0"/>
                <a:ea typeface="Calibri" charset="0"/>
                <a:cs typeface="Calibri" charset="0"/>
              </a:defRPr>
            </a:lvl1pPr>
          </a:lstStyle>
          <a:p>
            <a:pPr lvl="0"/>
            <a:r>
              <a:rPr lang="fr-FR" dirty="0"/>
              <a:t>PROPOSITION DE SERVICE</a:t>
            </a:r>
          </a:p>
        </p:txBody>
      </p:sp>
      <p:sp>
        <p:nvSpPr>
          <p:cNvPr id="19" name="Espace réservé du texte 2"/>
          <p:cNvSpPr>
            <a:spLocks noGrp="1"/>
          </p:cNvSpPr>
          <p:nvPr>
            <p:ph type="body" sz="quarter" idx="13" hasCustomPrompt="1"/>
          </p:nvPr>
        </p:nvSpPr>
        <p:spPr>
          <a:xfrm>
            <a:off x="6614756" y="5778274"/>
            <a:ext cx="1746261" cy="345537"/>
          </a:xfrm>
        </p:spPr>
        <p:txBody>
          <a:bodyPr>
            <a:normAutofit/>
          </a:bodyPr>
          <a:lstStyle>
            <a:lvl1pPr marL="0" indent="0" algn="l">
              <a:buNone/>
              <a:defRPr sz="1224" baseline="0">
                <a:solidFill>
                  <a:srgbClr val="3F137F"/>
                </a:solidFill>
                <a:latin typeface="Calibri" charset="0"/>
                <a:ea typeface="Calibri" charset="0"/>
                <a:cs typeface="Calibri" charset="0"/>
              </a:defRPr>
            </a:lvl1pPr>
          </a:lstStyle>
          <a:p>
            <a:pPr lvl="0"/>
            <a:r>
              <a:rPr lang="fr-FR" dirty="0"/>
              <a:t>Date</a:t>
            </a:r>
          </a:p>
        </p:txBody>
      </p:sp>
      <p:pic>
        <p:nvPicPr>
          <p:cNvPr id="27" name="Image 26"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28" name="Image 27"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29" name="Image 28"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30" name="Image 29"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32" name="Image 31"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33" name="Image 32"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35" name="Image 34"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36" name="Image 35"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37" name="Image 36"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38" name="Image 37"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40" name="Image 39"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43" name="Image 42"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44" name="Image 43" descr="Logo LMD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241" y="450855"/>
            <a:ext cx="1354341" cy="1476107"/>
          </a:xfrm>
          <a:prstGeom prst="rect">
            <a:avLst/>
          </a:prstGeom>
        </p:spPr>
      </p:pic>
      <p:sp>
        <p:nvSpPr>
          <p:cNvPr id="49" name="ZoneTexte 48"/>
          <p:cNvSpPr txBox="1"/>
          <p:nvPr/>
        </p:nvSpPr>
        <p:spPr>
          <a:xfrm>
            <a:off x="6614756" y="5443362"/>
            <a:ext cx="1746261" cy="280718"/>
          </a:xfrm>
          <a:prstGeom prst="rect">
            <a:avLst/>
          </a:prstGeom>
          <a:noFill/>
          <a:ln>
            <a:noFill/>
          </a:ln>
        </p:spPr>
        <p:txBody>
          <a:bodyPr wrap="square" rtlCol="0">
            <a:spAutoFit/>
          </a:bodyPr>
          <a:lstStyle/>
          <a:p>
            <a:pPr algn="just"/>
            <a:r>
              <a:rPr lang="fr-FR" sz="1224" b="0" i="0">
                <a:solidFill>
                  <a:schemeClr val="accent1"/>
                </a:solidFill>
                <a:latin typeface="Calibri Light" charset="0"/>
                <a:ea typeface="Calibri Light" charset="0"/>
                <a:cs typeface="Calibri Light" charset="0"/>
              </a:rPr>
              <a:t>Confidentiel</a:t>
            </a:r>
            <a:endParaRPr lang="fr-FR" sz="1224" b="0" i="0" dirty="0">
              <a:solidFill>
                <a:schemeClr val="accent1"/>
              </a:solidFill>
              <a:latin typeface="Calibri Light" charset="0"/>
              <a:ea typeface="Calibri Light" charset="0"/>
              <a:cs typeface="Calibri Light" charset="0"/>
            </a:endParaRPr>
          </a:p>
        </p:txBody>
      </p:sp>
      <p:sp>
        <p:nvSpPr>
          <p:cNvPr id="50" name="Espace réservé du texte 40"/>
          <p:cNvSpPr>
            <a:spLocks noGrp="1"/>
          </p:cNvSpPr>
          <p:nvPr>
            <p:ph type="body" sz="quarter" idx="14" hasCustomPrompt="1"/>
          </p:nvPr>
        </p:nvSpPr>
        <p:spPr>
          <a:xfrm>
            <a:off x="597046" y="3389753"/>
            <a:ext cx="7763972" cy="806702"/>
          </a:xfrm>
        </p:spPr>
        <p:txBody>
          <a:bodyPr>
            <a:normAutofit/>
          </a:bodyPr>
          <a:lstStyle>
            <a:lvl1pPr marL="0" indent="0">
              <a:buNone/>
              <a:defRPr sz="3265" b="0" i="1" baseline="0">
                <a:solidFill>
                  <a:srgbClr val="3F1366"/>
                </a:solidFill>
                <a:latin typeface="Calibri Light" charset="0"/>
                <a:ea typeface="Calibri Light" charset="0"/>
                <a:cs typeface="Calibri Light" charset="0"/>
              </a:defRPr>
            </a:lvl1pPr>
          </a:lstStyle>
          <a:p>
            <a:pPr lvl="0"/>
            <a:r>
              <a:rPr lang="fr-FR" dirty="0"/>
              <a:t>TITRE DE LA MISSION</a:t>
            </a:r>
          </a:p>
        </p:txBody>
      </p:sp>
      <p:pic>
        <p:nvPicPr>
          <p:cNvPr id="42" name="Picture 2" descr="Direccte Ile-de-France">
            <a:extLst>
              <a:ext uri="{FF2B5EF4-FFF2-40B4-BE49-F238E27FC236}">
                <a16:creationId xmlns:a16="http://schemas.microsoft.com/office/drawing/2014/main" id="{B055A6C8-8267-8B4A-832D-631E8D0587AB}"/>
              </a:ext>
            </a:extLst>
          </p:cNvPr>
          <p:cNvPicPr>
            <a:picLocks noChangeAspect="1" noChangeArrowheads="1"/>
          </p:cNvPicPr>
          <p:nvPr userDrawn="1"/>
        </p:nvPicPr>
        <p:blipFill>
          <a:blip r:embed="rId11">
            <a:extLst>
              <a:ext uri="{28A0092B-C50C-407E-A947-70E740481C1C}">
                <a14:useLocalDpi xmlns:a14="http://schemas.microsoft.com/office/drawing/2010/main"/>
              </a:ext>
            </a:extLst>
          </a:blip>
          <a:srcRect/>
          <a:stretch>
            <a:fillRect/>
          </a:stretch>
        </p:blipFill>
        <p:spPr bwMode="auto">
          <a:xfrm>
            <a:off x="597046" y="4475851"/>
            <a:ext cx="6471752" cy="221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53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émarche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VISION GLOBALE / PLANNING </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0"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pic>
        <p:nvPicPr>
          <p:cNvPr id="21" name="Image 2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cxnSp>
        <p:nvCxnSpPr>
          <p:cNvPr id="35" name="Connecteur droit 34"/>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37" name="Ellipse 36"/>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8" name="ZoneTexte 37"/>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39" name="ZoneTexte 38"/>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Démarche</a:t>
            </a:r>
          </a:p>
        </p:txBody>
      </p:sp>
      <p:sp>
        <p:nvSpPr>
          <p:cNvPr id="40" name="ZoneTexte 39"/>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1" name="ZoneTexte 40"/>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2" name="ZoneTexte 41"/>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3" name="Ellipse 42"/>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Ellipse 43"/>
          <p:cNvSpPr/>
          <p:nvPr/>
        </p:nvSpPr>
        <p:spPr>
          <a:xfrm>
            <a:off x="59251" y="302320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Ellipse 44"/>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6" name="Ellipse 45"/>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7" name="Ellipse 46"/>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8" name="Ellipse 47"/>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9" name="ZoneTexte 48"/>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0" name="Ellipse 49"/>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ZoneTexte 50"/>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2" name="Ellipse 51"/>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ZoneTexte 52"/>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141932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émarche_fix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DÉMARCHE DÉTAILLÉE – PRESTATION X</a:t>
            </a:r>
          </a:p>
        </p:txBody>
      </p:sp>
      <p:pic>
        <p:nvPicPr>
          <p:cNvPr id="18" name="Image 17"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Titre 1">
            <a:extLst>
              <a:ext uri="{FF2B5EF4-FFF2-40B4-BE49-F238E27FC236}">
                <a16:creationId xmlns:a16="http://schemas.microsoft.com/office/drawing/2014/main" id="{AAADDBCA-915F-4B2F-BC06-9FB420FFFA18}"/>
              </a:ext>
            </a:extLst>
          </p:cNvPr>
          <p:cNvSpPr txBox="1">
            <a:spLocks/>
          </p:cNvSpPr>
          <p:nvPr/>
        </p:nvSpPr>
        <p:spPr bwMode="auto">
          <a:xfrm>
            <a:off x="803246" y="1418475"/>
            <a:ext cx="392613" cy="771076"/>
          </a:xfrm>
          <a:prstGeom prst="round1Rect">
            <a:avLst>
              <a:gd name="adj" fmla="val 0"/>
            </a:avLst>
          </a:prstGeom>
          <a:solidFill>
            <a:schemeClr val="bg2"/>
          </a:solidFill>
          <a:ln>
            <a:solidFill>
              <a:schemeClr val="bg2"/>
            </a:solidFill>
          </a:ln>
        </p:spPr>
        <p:txBody>
          <a:bodyPr vert="vert270" lIns="62184" tIns="31091" rIns="62184" bIns="31091" anchor="ctr"/>
          <a:lstStyle>
            <a:lvl1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a:defRPr>
            </a:lvl1pPr>
            <a:lvl2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2pPr>
            <a:lvl3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3pPr>
            <a:lvl4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4pPr>
            <a:lvl5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5pPr>
            <a:lvl6pPr marL="457200" algn="ctr" rtl="0" eaLnBrk="1" fontAlgn="base" hangingPunct="1">
              <a:spcBef>
                <a:spcPct val="0"/>
              </a:spcBef>
              <a:spcAft>
                <a:spcPct val="0"/>
              </a:spcAft>
              <a:defRPr sz="4400">
                <a:solidFill>
                  <a:schemeClr val="tx2"/>
                </a:solidFill>
                <a:latin typeface="Times" pitchFamily="-64" charset="0"/>
              </a:defRPr>
            </a:lvl6pPr>
            <a:lvl7pPr marL="914400" algn="ctr" rtl="0" eaLnBrk="1" fontAlgn="base" hangingPunct="1">
              <a:spcBef>
                <a:spcPct val="0"/>
              </a:spcBef>
              <a:spcAft>
                <a:spcPct val="0"/>
              </a:spcAft>
              <a:defRPr sz="4400">
                <a:solidFill>
                  <a:schemeClr val="tx2"/>
                </a:solidFill>
                <a:latin typeface="Times" pitchFamily="-64" charset="0"/>
              </a:defRPr>
            </a:lvl7pPr>
            <a:lvl8pPr marL="1371600" algn="ctr" rtl="0" eaLnBrk="1" fontAlgn="base" hangingPunct="1">
              <a:spcBef>
                <a:spcPct val="0"/>
              </a:spcBef>
              <a:spcAft>
                <a:spcPct val="0"/>
              </a:spcAft>
              <a:defRPr sz="4400">
                <a:solidFill>
                  <a:schemeClr val="tx2"/>
                </a:solidFill>
                <a:latin typeface="Times" pitchFamily="-64" charset="0"/>
              </a:defRPr>
            </a:lvl8pPr>
            <a:lvl9pPr marL="1828800" algn="ctr" rtl="0" eaLnBrk="1" fontAlgn="base" hangingPunct="1">
              <a:spcBef>
                <a:spcPct val="0"/>
              </a:spcBef>
              <a:spcAft>
                <a:spcPct val="0"/>
              </a:spcAft>
              <a:defRPr sz="4400">
                <a:solidFill>
                  <a:schemeClr val="tx2"/>
                </a:solidFill>
                <a:latin typeface="Times" pitchFamily="-64" charset="0"/>
              </a:defRPr>
            </a:lvl9pPr>
          </a:lstStyle>
          <a:p>
            <a:pPr algn="ctr">
              <a:defRPr/>
            </a:pPr>
            <a:r>
              <a:rPr kumimoji="0" lang="fr-FR" sz="816" b="1" i="0" u="none" strike="noStrike" kern="1200" cap="none" spc="0" normalizeH="0" baseline="0" noProof="0" dirty="0">
                <a:ln>
                  <a:noFill/>
                </a:ln>
                <a:solidFill>
                  <a:schemeClr val="tx1"/>
                </a:solidFill>
                <a:effectLst/>
                <a:uLnTx/>
                <a:uFillTx/>
                <a:latin typeface="Calibri" charset="0"/>
                <a:ea typeface="Calibri" charset="0"/>
                <a:cs typeface="Calibri" charset="0"/>
              </a:rPr>
              <a:t>OBJECTIFS</a:t>
            </a:r>
            <a:endParaRPr lang="fr-FR" sz="953" b="1" i="0" kern="0" dirty="0">
              <a:solidFill>
                <a:schemeClr val="tx1"/>
              </a:solidFill>
              <a:latin typeface="Calibri" charset="0"/>
              <a:ea typeface="Calibri" charset="0"/>
              <a:cs typeface="Calibri" charset="0"/>
            </a:endParaRPr>
          </a:p>
        </p:txBody>
      </p:sp>
      <p:sp>
        <p:nvSpPr>
          <p:cNvPr id="3" name="Espace réservé du texte 2"/>
          <p:cNvSpPr>
            <a:spLocks noGrp="1"/>
          </p:cNvSpPr>
          <p:nvPr>
            <p:ph type="body" sz="quarter" idx="16" hasCustomPrompt="1"/>
          </p:nvPr>
        </p:nvSpPr>
        <p:spPr>
          <a:xfrm>
            <a:off x="1196475" y="1418475"/>
            <a:ext cx="7395106" cy="771076"/>
          </a:xfrm>
          <a:noFill/>
          <a:ln>
            <a:solidFill>
              <a:schemeClr val="bg2"/>
            </a:solidFill>
          </a:ln>
        </p:spPr>
        <p:txBody>
          <a:bodyPr anchor="ctr">
            <a:normAutofit/>
          </a:bodyPr>
          <a:lstStyle>
            <a:lvl1pPr marL="155471" indent="-155471">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 </a:t>
            </a:r>
          </a:p>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a:t>
            </a:r>
          </a:p>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a:t>
            </a:r>
          </a:p>
        </p:txBody>
      </p:sp>
      <p:sp>
        <p:nvSpPr>
          <p:cNvPr id="16" name="Espace réservé du texte 2"/>
          <p:cNvSpPr>
            <a:spLocks noGrp="1"/>
          </p:cNvSpPr>
          <p:nvPr>
            <p:ph type="body" sz="quarter" idx="17" hasCustomPrompt="1"/>
          </p:nvPr>
        </p:nvSpPr>
        <p:spPr>
          <a:xfrm>
            <a:off x="1195858" y="2810777"/>
            <a:ext cx="3695180" cy="2982467"/>
          </a:xfrm>
          <a:noFill/>
          <a:ln>
            <a:noFill/>
          </a:ln>
        </p:spPr>
        <p:txBody>
          <a:bodyPr tIns="50400"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p:txBody>
      </p:sp>
      <p:sp>
        <p:nvSpPr>
          <p:cNvPr id="17" name="ZoneTexte 16"/>
          <p:cNvSpPr txBox="1"/>
          <p:nvPr/>
        </p:nvSpPr>
        <p:spPr>
          <a:xfrm>
            <a:off x="1195859" y="2531684"/>
            <a:ext cx="917239" cy="238976"/>
          </a:xfrm>
          <a:prstGeom prst="rect">
            <a:avLst/>
          </a:prstGeom>
          <a:solidFill>
            <a:schemeClr val="tx2"/>
          </a:solidFill>
        </p:spPr>
        <p:txBody>
          <a:bodyPr wrap="none" rtlCol="0">
            <a:spAutoFit/>
          </a:bodyPr>
          <a:lstStyle/>
          <a:p>
            <a:r>
              <a:rPr lang="fr-FR" sz="953" dirty="0">
                <a:solidFill>
                  <a:schemeClr val="bg1"/>
                </a:solidFill>
                <a:latin typeface="Calibri" charset="0"/>
                <a:ea typeface="Calibri" charset="0"/>
                <a:cs typeface="Calibri" charset="0"/>
              </a:rPr>
              <a:t>Activités LMDL</a:t>
            </a:r>
          </a:p>
        </p:txBody>
      </p:sp>
      <p:sp>
        <p:nvSpPr>
          <p:cNvPr id="20" name="Espace réservé du texte 2"/>
          <p:cNvSpPr>
            <a:spLocks noGrp="1"/>
          </p:cNvSpPr>
          <p:nvPr>
            <p:ph type="body" sz="quarter" idx="18" hasCustomPrompt="1"/>
          </p:nvPr>
        </p:nvSpPr>
        <p:spPr>
          <a:xfrm>
            <a:off x="5282910" y="2810775"/>
            <a:ext cx="3308672" cy="1445648"/>
          </a:xfrm>
          <a:noFill/>
          <a:ln>
            <a:noFill/>
          </a:ln>
        </p:spPr>
        <p:txBody>
          <a:bodyPr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p:txBody>
      </p:sp>
      <p:sp>
        <p:nvSpPr>
          <p:cNvPr id="21" name="ZoneTexte 20"/>
          <p:cNvSpPr txBox="1"/>
          <p:nvPr/>
        </p:nvSpPr>
        <p:spPr>
          <a:xfrm>
            <a:off x="5282909" y="2531684"/>
            <a:ext cx="857927" cy="238976"/>
          </a:xfrm>
          <a:prstGeom prst="rect">
            <a:avLst/>
          </a:prstGeom>
          <a:solidFill>
            <a:schemeClr val="tx2"/>
          </a:solidFill>
        </p:spPr>
        <p:txBody>
          <a:bodyPr wrap="none" rtlCol="0">
            <a:spAutoFit/>
          </a:bodyPr>
          <a:lstStyle/>
          <a:p>
            <a:r>
              <a:rPr lang="fr-FR" sz="953" dirty="0">
                <a:solidFill>
                  <a:schemeClr val="bg1"/>
                </a:solidFill>
                <a:latin typeface="Calibri" charset="0"/>
                <a:ea typeface="Calibri" charset="0"/>
                <a:cs typeface="Calibri" charset="0"/>
              </a:rPr>
              <a:t>Rôle du client</a:t>
            </a:r>
          </a:p>
        </p:txBody>
      </p:sp>
      <p:sp>
        <p:nvSpPr>
          <p:cNvPr id="22" name="Espace réservé du texte 2"/>
          <p:cNvSpPr>
            <a:spLocks noGrp="1"/>
          </p:cNvSpPr>
          <p:nvPr>
            <p:ph type="body" sz="quarter" idx="19" hasCustomPrompt="1"/>
          </p:nvPr>
        </p:nvSpPr>
        <p:spPr>
          <a:xfrm>
            <a:off x="5282910" y="4910702"/>
            <a:ext cx="3308672" cy="882540"/>
          </a:xfrm>
          <a:noFill/>
          <a:ln>
            <a:noFill/>
          </a:ln>
        </p:spPr>
        <p:txBody>
          <a:bodyPr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Livrable</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Livrable</a:t>
            </a:r>
          </a:p>
        </p:txBody>
      </p:sp>
      <p:sp>
        <p:nvSpPr>
          <p:cNvPr id="23" name="ZoneTexte 22"/>
          <p:cNvSpPr txBox="1"/>
          <p:nvPr/>
        </p:nvSpPr>
        <p:spPr>
          <a:xfrm>
            <a:off x="5282909" y="4631610"/>
            <a:ext cx="1140056" cy="238976"/>
          </a:xfrm>
          <a:prstGeom prst="rect">
            <a:avLst/>
          </a:prstGeom>
          <a:solidFill>
            <a:schemeClr val="tx2"/>
          </a:solidFill>
        </p:spPr>
        <p:txBody>
          <a:bodyPr wrap="none" rtlCol="0">
            <a:spAutoFit/>
          </a:bodyPr>
          <a:lstStyle/>
          <a:p>
            <a:r>
              <a:rPr lang="fr-FR" sz="953" dirty="0">
                <a:solidFill>
                  <a:schemeClr val="bg1"/>
                </a:solidFill>
                <a:latin typeface="Calibri" charset="0"/>
                <a:ea typeface="Calibri" charset="0"/>
                <a:cs typeface="Calibri" charset="0"/>
              </a:rPr>
              <a:t>Principaux</a:t>
            </a:r>
            <a:r>
              <a:rPr lang="fr-FR" sz="953" baseline="0" dirty="0">
                <a:solidFill>
                  <a:schemeClr val="bg1"/>
                </a:solidFill>
                <a:latin typeface="Calibri" charset="0"/>
                <a:ea typeface="Calibri" charset="0"/>
                <a:cs typeface="Calibri" charset="0"/>
              </a:rPr>
              <a:t> l</a:t>
            </a:r>
            <a:r>
              <a:rPr lang="fr-FR" sz="953" dirty="0">
                <a:solidFill>
                  <a:schemeClr val="bg1"/>
                </a:solidFill>
                <a:latin typeface="Calibri" charset="0"/>
                <a:ea typeface="Calibri" charset="0"/>
                <a:cs typeface="Calibri" charset="0"/>
              </a:rPr>
              <a:t>ivrables</a:t>
            </a:r>
          </a:p>
        </p:txBody>
      </p:sp>
      <p:cxnSp>
        <p:nvCxnSpPr>
          <p:cNvPr id="64" name="Connecteur droit 63"/>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66" name="Ellipse 65"/>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7" name="ZoneTexte 66"/>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68" name="ZoneTexte 67"/>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Démarche</a:t>
            </a:r>
          </a:p>
        </p:txBody>
      </p:sp>
      <p:sp>
        <p:nvSpPr>
          <p:cNvPr id="69" name="ZoneTexte 68"/>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70" name="ZoneTexte 69"/>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71" name="ZoneTexte 70"/>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72" name="Ellipse 71"/>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3" name="Ellipse 72"/>
          <p:cNvSpPr/>
          <p:nvPr/>
        </p:nvSpPr>
        <p:spPr>
          <a:xfrm>
            <a:off x="59251" y="302320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4" name="Ellipse 73"/>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5" name="Ellipse 74"/>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6" name="Ellipse 75"/>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7" name="Ellipse 76"/>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8" name="ZoneTexte 77"/>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79" name="Ellipse 78"/>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80" name="ZoneTexte 79"/>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81" name="Ellipse 80"/>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82" name="ZoneTexte 81"/>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
        <p:nvSpPr>
          <p:cNvPr id="41"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42"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43"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44"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spTree>
    <p:extLst>
      <p:ext uri="{BB962C8B-B14F-4D97-AF65-F5344CB8AC3E}">
        <p14:creationId xmlns:p14="http://schemas.microsoft.com/office/powerpoint/2010/main" val="282355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émarche_flex">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DÉMARCHE DÉTAILLÉE – PRESTATION X</a:t>
            </a:r>
          </a:p>
        </p:txBody>
      </p:sp>
      <p:pic>
        <p:nvPicPr>
          <p:cNvPr id="18" name="Image 17"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Titre 1">
            <a:extLst>
              <a:ext uri="{FF2B5EF4-FFF2-40B4-BE49-F238E27FC236}">
                <a16:creationId xmlns:a16="http://schemas.microsoft.com/office/drawing/2014/main" id="{AAADDBCA-915F-4B2F-BC06-9FB420FFFA18}"/>
              </a:ext>
            </a:extLst>
          </p:cNvPr>
          <p:cNvSpPr txBox="1">
            <a:spLocks/>
          </p:cNvSpPr>
          <p:nvPr/>
        </p:nvSpPr>
        <p:spPr bwMode="auto">
          <a:xfrm>
            <a:off x="803246" y="1418475"/>
            <a:ext cx="392613" cy="771076"/>
          </a:xfrm>
          <a:prstGeom prst="round1Rect">
            <a:avLst>
              <a:gd name="adj" fmla="val 0"/>
            </a:avLst>
          </a:prstGeom>
          <a:solidFill>
            <a:schemeClr val="bg2"/>
          </a:solidFill>
          <a:ln>
            <a:solidFill>
              <a:schemeClr val="bg2"/>
            </a:solidFill>
          </a:ln>
        </p:spPr>
        <p:txBody>
          <a:bodyPr vert="vert270" lIns="62184" tIns="31091" rIns="62184" bIns="31091" anchor="ctr"/>
          <a:lstStyle>
            <a:lvl1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a:defRPr>
            </a:lvl1pPr>
            <a:lvl2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2pPr>
            <a:lvl3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3pPr>
            <a:lvl4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4pPr>
            <a:lvl5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5pPr>
            <a:lvl6pPr marL="457200" algn="ctr" rtl="0" eaLnBrk="1" fontAlgn="base" hangingPunct="1">
              <a:spcBef>
                <a:spcPct val="0"/>
              </a:spcBef>
              <a:spcAft>
                <a:spcPct val="0"/>
              </a:spcAft>
              <a:defRPr sz="4400">
                <a:solidFill>
                  <a:schemeClr val="tx2"/>
                </a:solidFill>
                <a:latin typeface="Times" pitchFamily="-64" charset="0"/>
              </a:defRPr>
            </a:lvl6pPr>
            <a:lvl7pPr marL="914400" algn="ctr" rtl="0" eaLnBrk="1" fontAlgn="base" hangingPunct="1">
              <a:spcBef>
                <a:spcPct val="0"/>
              </a:spcBef>
              <a:spcAft>
                <a:spcPct val="0"/>
              </a:spcAft>
              <a:defRPr sz="4400">
                <a:solidFill>
                  <a:schemeClr val="tx2"/>
                </a:solidFill>
                <a:latin typeface="Times" pitchFamily="-64" charset="0"/>
              </a:defRPr>
            </a:lvl7pPr>
            <a:lvl8pPr marL="1371600" algn="ctr" rtl="0" eaLnBrk="1" fontAlgn="base" hangingPunct="1">
              <a:spcBef>
                <a:spcPct val="0"/>
              </a:spcBef>
              <a:spcAft>
                <a:spcPct val="0"/>
              </a:spcAft>
              <a:defRPr sz="4400">
                <a:solidFill>
                  <a:schemeClr val="tx2"/>
                </a:solidFill>
                <a:latin typeface="Times" pitchFamily="-64" charset="0"/>
              </a:defRPr>
            </a:lvl8pPr>
            <a:lvl9pPr marL="1828800" algn="ctr" rtl="0" eaLnBrk="1" fontAlgn="base" hangingPunct="1">
              <a:spcBef>
                <a:spcPct val="0"/>
              </a:spcBef>
              <a:spcAft>
                <a:spcPct val="0"/>
              </a:spcAft>
              <a:defRPr sz="4400">
                <a:solidFill>
                  <a:schemeClr val="tx2"/>
                </a:solidFill>
                <a:latin typeface="Times" pitchFamily="-64" charset="0"/>
              </a:defRPr>
            </a:lvl9pPr>
          </a:lstStyle>
          <a:p>
            <a:pPr algn="ctr">
              <a:defRPr/>
            </a:pPr>
            <a:r>
              <a:rPr kumimoji="0" lang="fr-FR" sz="816" b="1" i="0" u="none" strike="noStrike" kern="1200" cap="none" spc="0" normalizeH="0" baseline="0" noProof="0" dirty="0">
                <a:ln>
                  <a:noFill/>
                </a:ln>
                <a:solidFill>
                  <a:schemeClr val="tx1"/>
                </a:solidFill>
                <a:effectLst/>
                <a:uLnTx/>
                <a:uFillTx/>
                <a:latin typeface="Calibri" charset="0"/>
                <a:ea typeface="Calibri" charset="0"/>
                <a:cs typeface="Calibri" charset="0"/>
              </a:rPr>
              <a:t>OBJECTIFS</a:t>
            </a:r>
            <a:endParaRPr lang="fr-FR" sz="953" b="1" i="0" kern="0" dirty="0">
              <a:solidFill>
                <a:schemeClr val="tx1"/>
              </a:solidFill>
              <a:latin typeface="Calibri" charset="0"/>
              <a:ea typeface="Calibri" charset="0"/>
              <a:cs typeface="Calibri" charset="0"/>
            </a:endParaRPr>
          </a:p>
        </p:txBody>
      </p:sp>
      <p:sp>
        <p:nvSpPr>
          <p:cNvPr id="3" name="Espace réservé du texte 2"/>
          <p:cNvSpPr>
            <a:spLocks noGrp="1"/>
          </p:cNvSpPr>
          <p:nvPr>
            <p:ph type="body" sz="quarter" idx="16" hasCustomPrompt="1"/>
          </p:nvPr>
        </p:nvSpPr>
        <p:spPr>
          <a:xfrm>
            <a:off x="1196475" y="1418475"/>
            <a:ext cx="7395106" cy="771076"/>
          </a:xfrm>
          <a:noFill/>
          <a:ln>
            <a:solidFill>
              <a:schemeClr val="bg2"/>
            </a:solidFill>
          </a:ln>
        </p:spPr>
        <p:txBody>
          <a:bodyPr anchor="ctr">
            <a:normAutofit/>
          </a:bodyPr>
          <a:lstStyle>
            <a:lvl1pPr marL="155471" indent="-155471">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 </a:t>
            </a:r>
          </a:p>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a:t>
            </a:r>
          </a:p>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a:t>
            </a:r>
          </a:p>
        </p:txBody>
      </p:sp>
      <p:sp>
        <p:nvSpPr>
          <p:cNvPr id="16" name="Espace réservé du texte 2"/>
          <p:cNvSpPr>
            <a:spLocks noGrp="1"/>
          </p:cNvSpPr>
          <p:nvPr>
            <p:ph type="body" sz="quarter" idx="17" hasCustomPrompt="1"/>
          </p:nvPr>
        </p:nvSpPr>
        <p:spPr>
          <a:xfrm>
            <a:off x="1195858" y="2810777"/>
            <a:ext cx="3695180" cy="2982467"/>
          </a:xfrm>
          <a:noFill/>
          <a:ln>
            <a:noFill/>
          </a:ln>
        </p:spPr>
        <p:txBody>
          <a:bodyPr tIns="50400"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p:txBody>
      </p:sp>
      <p:sp>
        <p:nvSpPr>
          <p:cNvPr id="20" name="Espace réservé du texte 2"/>
          <p:cNvSpPr>
            <a:spLocks noGrp="1"/>
          </p:cNvSpPr>
          <p:nvPr>
            <p:ph type="body" sz="quarter" idx="18" hasCustomPrompt="1"/>
          </p:nvPr>
        </p:nvSpPr>
        <p:spPr>
          <a:xfrm>
            <a:off x="5282910" y="2810775"/>
            <a:ext cx="3308672" cy="1445648"/>
          </a:xfrm>
          <a:noFill/>
          <a:ln>
            <a:noFill/>
          </a:ln>
        </p:spPr>
        <p:txBody>
          <a:bodyPr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p:txBody>
      </p:sp>
      <p:sp>
        <p:nvSpPr>
          <p:cNvPr id="22" name="Espace réservé du texte 2"/>
          <p:cNvSpPr>
            <a:spLocks noGrp="1"/>
          </p:cNvSpPr>
          <p:nvPr>
            <p:ph type="body" sz="quarter" idx="19" hasCustomPrompt="1"/>
          </p:nvPr>
        </p:nvSpPr>
        <p:spPr>
          <a:xfrm>
            <a:off x="5282910" y="4910702"/>
            <a:ext cx="3308672" cy="882540"/>
          </a:xfrm>
          <a:noFill/>
          <a:ln>
            <a:noFill/>
          </a:ln>
        </p:spPr>
        <p:txBody>
          <a:bodyPr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Livrable</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Livrable</a:t>
            </a:r>
          </a:p>
        </p:txBody>
      </p:sp>
      <p:sp>
        <p:nvSpPr>
          <p:cNvPr id="17"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21"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23"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4"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2" name="Connecteur droit 41"/>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4" name="Ellipse 43"/>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ZoneTexte 44"/>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6" name="ZoneTexte 45"/>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Démarche</a:t>
            </a:r>
          </a:p>
        </p:txBody>
      </p:sp>
      <p:sp>
        <p:nvSpPr>
          <p:cNvPr id="47" name="ZoneTexte 46"/>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8" name="ZoneTexte 47"/>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9" name="ZoneTexte 48"/>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50" name="Ellipse 49"/>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302320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Ellipse 54"/>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6" name="ZoneTexte 55"/>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7" name="Ellipse 56"/>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8" name="ZoneTexte 57"/>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9" name="Ellipse 58"/>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0" name="ZoneTexte 59"/>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137004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émarche_Focus Métho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FOCUS MÉTHODE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23" name="Image 22"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2"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8"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19"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38" name="Connecteur droit 37"/>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0" name="Ellipse 39"/>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1" name="ZoneTexte 40"/>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2" name="ZoneTexte 41"/>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Démarche</a:t>
            </a:r>
          </a:p>
        </p:txBody>
      </p:sp>
      <p:sp>
        <p:nvSpPr>
          <p:cNvPr id="43" name="ZoneTexte 42"/>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4" name="ZoneTexte 43"/>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5" name="ZoneTexte 44"/>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6" name="Ellipse 45"/>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7" name="Ellipse 46"/>
          <p:cNvSpPr/>
          <p:nvPr/>
        </p:nvSpPr>
        <p:spPr>
          <a:xfrm>
            <a:off x="59251" y="302320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8" name="Ellipse 47"/>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9" name="Ellipse 48"/>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ZoneTexte 51"/>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3" name="Ellipse 52"/>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ZoneTexte 53"/>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5" name="Ellipse 54"/>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6" name="ZoneTexte 55"/>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177398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quipe_2">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PRÉSENTATION DU CABINET</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23" name="Image 22"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2"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8"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19"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14" name="Connecteur droit 13"/>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17" name="Ellipse 16"/>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0" name="ZoneTexte 19"/>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24" name="ZoneTexte 23"/>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25" name="ZoneTexte 24"/>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Equipe</a:t>
            </a:r>
            <a:endParaRPr lang="fr-FR" sz="748" dirty="0"/>
          </a:p>
        </p:txBody>
      </p:sp>
      <p:sp>
        <p:nvSpPr>
          <p:cNvPr id="26" name="ZoneTexte 25"/>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27" name="ZoneTexte 26"/>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28" name="Ellipse 27"/>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9" name="Ellipse 28"/>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0" name="Ellipse 29"/>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1" name="Ellipse 30"/>
          <p:cNvSpPr/>
          <p:nvPr/>
        </p:nvSpPr>
        <p:spPr>
          <a:xfrm>
            <a:off x="59251" y="371173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2" name="Ellipse 31"/>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4" name="Ellipse 33"/>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5" name="ZoneTexte 34"/>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36" name="Ellipse 3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7" name="ZoneTexte 3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38" name="Ellipse 3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9" name="ZoneTexte 3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56913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quipe_1">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PRÉSENTATION DU CABINET</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1874217"/>
            <a:ext cx="3449327" cy="4114958"/>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Equipe</a:t>
            </a:r>
            <a:endParaRPr lang="fr-FR" sz="748" dirty="0"/>
          </a:p>
        </p:txBody>
      </p:sp>
      <p:sp>
        <p:nvSpPr>
          <p:cNvPr id="47" name="ZoneTexte 46"/>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6" name="Ellipse 5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26111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quipe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a:t>PRÉSENTATION DU CABINET</a:t>
            </a:r>
            <a:endParaRPr lang="fr-FR" dirty="0"/>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Equipe</a:t>
            </a:r>
            <a:endParaRPr lang="fr-FR" sz="748" dirty="0"/>
          </a:p>
        </p:txBody>
      </p:sp>
      <p:sp>
        <p:nvSpPr>
          <p:cNvPr id="47" name="ZoneTexte 46"/>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6" name="Ellipse 5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77525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éférence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NOS RÉFÉRENCES</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Equipe</a:t>
            </a:r>
          </a:p>
        </p:txBody>
      </p:sp>
      <p:sp>
        <p:nvSpPr>
          <p:cNvPr id="47" name="ZoneTexte 46"/>
          <p:cNvSpPr txBox="1"/>
          <p:nvPr/>
        </p:nvSpPr>
        <p:spPr>
          <a:xfrm rot="19500000">
            <a:off x="188056" y="4217698"/>
            <a:ext cx="753794"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Références</a:t>
            </a: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6" name="Ellipse 5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462626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dget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MODALITÉS FINANCIÈRES</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Equipe</a:t>
            </a:r>
          </a:p>
        </p:txBody>
      </p:sp>
      <p:sp>
        <p:nvSpPr>
          <p:cNvPr id="47" name="ZoneTexte 46"/>
          <p:cNvSpPr txBox="1"/>
          <p:nvPr/>
        </p:nvSpPr>
        <p:spPr>
          <a:xfrm rot="19500000">
            <a:off x="188056" y="4217698"/>
            <a:ext cx="75379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Références</a:t>
            </a: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Budget</a:t>
            </a:r>
          </a:p>
        </p:txBody>
      </p:sp>
      <p:sp>
        <p:nvSpPr>
          <p:cNvPr id="56" name="Ellipse 5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545174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nexe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ANNEXE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Equipe</a:t>
            </a:r>
          </a:p>
        </p:txBody>
      </p:sp>
      <p:sp>
        <p:nvSpPr>
          <p:cNvPr id="47" name="ZoneTexte 46"/>
          <p:cNvSpPr txBox="1"/>
          <p:nvPr/>
        </p:nvSpPr>
        <p:spPr>
          <a:xfrm rot="19500000">
            <a:off x="188056" y="4217698"/>
            <a:ext cx="75379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Références</a:t>
            </a: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Budget</a:t>
            </a:r>
          </a:p>
        </p:txBody>
      </p:sp>
      <p:sp>
        <p:nvSpPr>
          <p:cNvPr id="56" name="Ellipse 55"/>
          <p:cNvSpPr/>
          <p:nvPr/>
        </p:nvSpPr>
        <p:spPr>
          <a:xfrm>
            <a:off x="47154" y="577732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Annexes</a:t>
            </a:r>
            <a:endParaRPr lang="fr-FR" sz="748" dirty="0"/>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60076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urrier accompagnement">
    <p:spTree>
      <p:nvGrpSpPr>
        <p:cNvPr id="1" name=""/>
        <p:cNvGrpSpPr/>
        <p:nvPr/>
      </p:nvGrpSpPr>
      <p:grpSpPr>
        <a:xfrm>
          <a:off x="0" y="0"/>
          <a:ext cx="0" cy="0"/>
          <a:chOff x="0" y="0"/>
          <a:chExt cx="0" cy="0"/>
        </a:xfrm>
      </p:grpSpPr>
      <p:sp>
        <p:nvSpPr>
          <p:cNvPr id="5" name="TextBox 91"/>
          <p:cNvSpPr txBox="1"/>
          <p:nvPr/>
        </p:nvSpPr>
        <p:spPr>
          <a:xfrm>
            <a:off x="567681" y="6259945"/>
            <a:ext cx="4694062" cy="418704"/>
          </a:xfrm>
          <a:prstGeom prst="rect">
            <a:avLst/>
          </a:prstGeom>
          <a:solidFill>
            <a:schemeClr val="bg1"/>
          </a:solidFill>
          <a:ln>
            <a:noFill/>
          </a:ln>
        </p:spPr>
        <p:txBody>
          <a:bodyPr wrap="square" lIns="71003" tIns="0" rIns="0" bIns="0" rtlCol="0" anchor="b" anchorCtr="0">
            <a:spAutoFit/>
          </a:bodyPr>
          <a:lstStyle/>
          <a:p>
            <a:r>
              <a:rPr lang="fr-FR" sz="544" b="1" dirty="0">
                <a:latin typeface="Calibri" charset="0"/>
                <a:ea typeface="Calibri" charset="0"/>
                <a:cs typeface="Calibri" charset="0"/>
              </a:rPr>
              <a:t>LMDL - Le Management des Liens</a:t>
            </a:r>
            <a:endParaRPr lang="fr-FR" sz="544" b="1" dirty="0">
              <a:solidFill>
                <a:srgbClr val="FF0000"/>
              </a:solidFill>
              <a:latin typeface="Calibri" charset="0"/>
              <a:ea typeface="Calibri" charset="0"/>
              <a:cs typeface="Calibri" charset="0"/>
            </a:endParaRPr>
          </a:p>
          <a:p>
            <a:r>
              <a:rPr lang="fr-FR" sz="544" dirty="0">
                <a:solidFill>
                  <a:schemeClr val="bg1">
                    <a:lumMod val="50000"/>
                  </a:schemeClr>
                </a:solidFill>
                <a:latin typeface="Calibri" charset="0"/>
                <a:ea typeface="Calibri" charset="0"/>
                <a:cs typeface="Calibri" charset="0"/>
              </a:rPr>
              <a:t>Société à responsabilité limitée au capital de 15 000 </a:t>
            </a:r>
            <a:r>
              <a:rPr lang="pt-BR" sz="544" dirty="0">
                <a:solidFill>
                  <a:schemeClr val="bg1">
                    <a:lumMod val="50000"/>
                  </a:schemeClr>
                </a:solidFill>
                <a:latin typeface="Calibri" charset="0"/>
                <a:ea typeface="Calibri" charset="0"/>
                <a:cs typeface="Calibri" charset="0"/>
              </a:rPr>
              <a:t>€.</a:t>
            </a:r>
            <a:endParaRPr lang="fr-FR" sz="544" dirty="0">
              <a:solidFill>
                <a:schemeClr val="bg1">
                  <a:lumMod val="50000"/>
                </a:schemeClr>
              </a:solidFill>
              <a:latin typeface="Calibri" charset="0"/>
              <a:ea typeface="Calibri" charset="0"/>
              <a:cs typeface="Calibri" charset="0"/>
            </a:endParaRPr>
          </a:p>
          <a:p>
            <a:r>
              <a:rPr lang="fr-FR" sz="544" dirty="0">
                <a:solidFill>
                  <a:schemeClr val="bg1">
                    <a:lumMod val="50000"/>
                  </a:schemeClr>
                </a:solidFill>
                <a:latin typeface="Calibri" charset="0"/>
                <a:ea typeface="Calibri" charset="0"/>
                <a:cs typeface="Calibri" charset="0"/>
              </a:rPr>
              <a:t>Siège social : 45, Cours Gouffé, 13006 Marseille</a:t>
            </a:r>
          </a:p>
          <a:p>
            <a:r>
              <a:rPr lang="fr-FR" sz="544" dirty="0">
                <a:solidFill>
                  <a:schemeClr val="bg1">
                    <a:lumMod val="50000"/>
                  </a:schemeClr>
                </a:solidFill>
                <a:latin typeface="Calibri" charset="0"/>
                <a:ea typeface="Calibri" charset="0"/>
                <a:cs typeface="Calibri" charset="0"/>
              </a:rPr>
              <a:t>RCS Marseille 494 702 368. TVA n° FR 35 494 702 368. Siret 494 702 368 00023. Code APE 7022 Z.</a:t>
            </a:r>
          </a:p>
          <a:p>
            <a:r>
              <a:rPr lang="fr-FR" sz="544" dirty="0">
                <a:solidFill>
                  <a:schemeClr val="bg1">
                    <a:lumMod val="50000"/>
                  </a:schemeClr>
                </a:solidFill>
                <a:latin typeface="Calibri" charset="0"/>
                <a:ea typeface="Calibri" charset="0"/>
                <a:cs typeface="Calibri" charset="0"/>
              </a:rPr>
              <a:t>Bureaux : Paris, Marseille</a:t>
            </a:r>
          </a:p>
        </p:txBody>
      </p:sp>
      <p:sp>
        <p:nvSpPr>
          <p:cNvPr id="6" name="Address TextBox 1"/>
          <p:cNvSpPr txBox="1"/>
          <p:nvPr/>
        </p:nvSpPr>
        <p:spPr>
          <a:xfrm>
            <a:off x="523558" y="3302036"/>
            <a:ext cx="1913354" cy="1381147"/>
          </a:xfrm>
          <a:prstGeom prst="rect">
            <a:avLst/>
          </a:prstGeom>
          <a:noFill/>
          <a:ln>
            <a:noFill/>
          </a:ln>
        </p:spPr>
        <p:txBody>
          <a:bodyPr wrap="square" lIns="0" tIns="0" rIns="0" bIns="0" rtlCol="0" anchor="b" anchorCtr="0">
            <a:spAutoFit/>
          </a:bodyPr>
          <a:lstStyle/>
          <a:p>
            <a:pPr>
              <a:tabLst>
                <a:tab pos="169426" algn="l"/>
              </a:tabLst>
            </a:pPr>
            <a:r>
              <a:rPr lang="fr-FR" sz="748" b="1" dirty="0">
                <a:latin typeface="Calibri" charset="0"/>
                <a:ea typeface="Calibri" charset="0"/>
                <a:cs typeface="Calibri" charset="0"/>
              </a:rPr>
              <a:t>LMDL – Le Management des Liens</a:t>
            </a:r>
            <a:endParaRPr lang="fr-FR" sz="748" b="1" dirty="0">
              <a:solidFill>
                <a:srgbClr val="FF0000"/>
              </a:solidFill>
              <a:latin typeface="Calibri" charset="0"/>
              <a:ea typeface="Calibri" charset="0"/>
              <a:cs typeface="Calibri" charset="0"/>
            </a:endParaRPr>
          </a:p>
          <a:p>
            <a:pPr>
              <a:tabLst>
                <a:tab pos="169426" algn="l"/>
              </a:tabLst>
            </a:pPr>
            <a:r>
              <a:rPr lang="fr-FR" sz="748" dirty="0">
                <a:latin typeface="Calibri" charset="0"/>
                <a:ea typeface="Calibri" charset="0"/>
                <a:cs typeface="Calibri" charset="0"/>
              </a:rPr>
              <a:t>06 42 44 95 17</a:t>
            </a:r>
          </a:p>
          <a:p>
            <a:pPr>
              <a:tabLst>
                <a:tab pos="169426" algn="l"/>
              </a:tabLst>
            </a:pPr>
            <a:endParaRPr lang="fr-FR" sz="748" dirty="0">
              <a:latin typeface="Calibri" charset="0"/>
              <a:ea typeface="Calibri" charset="0"/>
              <a:cs typeface="Calibri" charset="0"/>
            </a:endParaRPr>
          </a:p>
          <a:p>
            <a:pPr>
              <a:tabLst>
                <a:tab pos="169426" algn="l"/>
              </a:tabLst>
            </a:pPr>
            <a:r>
              <a:rPr lang="fr-FR" sz="748" dirty="0">
                <a:latin typeface="Calibri" charset="0"/>
                <a:ea typeface="Calibri" charset="0"/>
                <a:cs typeface="Calibri" charset="0"/>
              </a:rPr>
              <a:t>45, cours Gouffé</a:t>
            </a:r>
          </a:p>
          <a:p>
            <a:pPr>
              <a:tabLst>
                <a:tab pos="169426" algn="l"/>
              </a:tabLst>
            </a:pPr>
            <a:r>
              <a:rPr lang="fr-FR" sz="748" dirty="0">
                <a:latin typeface="Calibri" charset="0"/>
                <a:ea typeface="Calibri" charset="0"/>
                <a:cs typeface="Calibri" charset="0"/>
              </a:rPr>
              <a:t>13006 Marseille</a:t>
            </a:r>
          </a:p>
          <a:p>
            <a:pPr>
              <a:tabLst>
                <a:tab pos="169426" algn="l"/>
              </a:tabLst>
            </a:pPr>
            <a:r>
              <a:rPr lang="fr-FR" sz="748" dirty="0">
                <a:latin typeface="Calibri" charset="0"/>
                <a:ea typeface="Calibri" charset="0"/>
                <a:cs typeface="Calibri" charset="0"/>
              </a:rPr>
              <a:t>04 84 52 56 95</a:t>
            </a:r>
          </a:p>
          <a:p>
            <a:pPr>
              <a:tabLst>
                <a:tab pos="169426" algn="l"/>
              </a:tabLst>
            </a:pPr>
            <a:endParaRPr lang="fr-FR" sz="748" dirty="0">
              <a:latin typeface="Calibri" charset="0"/>
              <a:ea typeface="Calibri" charset="0"/>
              <a:cs typeface="Calibri" charset="0"/>
            </a:endParaRPr>
          </a:p>
          <a:p>
            <a:pPr>
              <a:tabLst>
                <a:tab pos="169426" algn="l"/>
              </a:tabLst>
            </a:pPr>
            <a:r>
              <a:rPr lang="fr-FR" sz="748" dirty="0">
                <a:latin typeface="Calibri" charset="0"/>
                <a:ea typeface="Calibri" charset="0"/>
                <a:cs typeface="Calibri" charset="0"/>
              </a:rPr>
              <a:t>40, avenue Hoche</a:t>
            </a:r>
          </a:p>
          <a:p>
            <a:pPr>
              <a:tabLst>
                <a:tab pos="169426" algn="l"/>
              </a:tabLst>
            </a:pPr>
            <a:r>
              <a:rPr lang="fr-FR" sz="748" dirty="0">
                <a:latin typeface="Calibri" charset="0"/>
                <a:ea typeface="Calibri" charset="0"/>
                <a:cs typeface="Calibri" charset="0"/>
              </a:rPr>
              <a:t>75008 Paris</a:t>
            </a:r>
          </a:p>
          <a:p>
            <a:pPr>
              <a:tabLst>
                <a:tab pos="169426" algn="l"/>
              </a:tabLst>
            </a:pPr>
            <a:r>
              <a:rPr lang="is-IS" sz="748" dirty="0">
                <a:latin typeface="Calibri" charset="0"/>
                <a:ea typeface="Calibri" charset="0"/>
                <a:cs typeface="Calibri" charset="0"/>
              </a:rPr>
              <a:t>01 45 61 10 81</a:t>
            </a:r>
            <a:endParaRPr lang="fr-FR" sz="748" dirty="0">
              <a:latin typeface="Calibri" charset="0"/>
              <a:ea typeface="Calibri" charset="0"/>
              <a:cs typeface="Calibri" charset="0"/>
            </a:endParaRPr>
          </a:p>
          <a:p>
            <a:pPr>
              <a:tabLst>
                <a:tab pos="169426" algn="l"/>
              </a:tabLst>
            </a:pPr>
            <a:endParaRPr lang="fr-FR" sz="748" dirty="0">
              <a:latin typeface="Calibri" charset="0"/>
              <a:ea typeface="Calibri" charset="0"/>
              <a:cs typeface="Calibri" charset="0"/>
            </a:endParaRPr>
          </a:p>
          <a:p>
            <a:pPr>
              <a:tabLst>
                <a:tab pos="169426" algn="l"/>
              </a:tabLst>
            </a:pPr>
            <a:r>
              <a:rPr lang="fr-FR" sz="748" dirty="0" err="1">
                <a:latin typeface="Calibri" charset="0"/>
                <a:ea typeface="Calibri" charset="0"/>
                <a:cs typeface="Calibri" charset="0"/>
              </a:rPr>
              <a:t>www.lmdl-conseils.fr</a:t>
            </a:r>
            <a:endParaRPr lang="fr-FR" sz="748" dirty="0">
              <a:latin typeface="Calibri" charset="0"/>
              <a:ea typeface="Calibri" charset="0"/>
              <a:cs typeface="Calibri" charset="0"/>
            </a:endParaRPr>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559" y="1675741"/>
            <a:ext cx="892275" cy="1030828"/>
          </a:xfrm>
          <a:prstGeom prst="rect">
            <a:avLst/>
          </a:prstGeom>
        </p:spPr>
      </p:pic>
      <p:pic>
        <p:nvPicPr>
          <p:cNvPr id="8" name="Image 7"/>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415833" y="3540928"/>
            <a:ext cx="406100" cy="322843"/>
          </a:xfrm>
          <a:prstGeom prst="rect">
            <a:avLst/>
          </a:prstGeom>
        </p:spPr>
      </p:pic>
      <p:pic>
        <p:nvPicPr>
          <p:cNvPr id="9" name="Imag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51" b="89806" l="11868" r="100000"/>
                    </a14:imgEffect>
                  </a14:imgLayer>
                </a14:imgProps>
              </a:ext>
              <a:ext uri="{28A0092B-C50C-407E-A947-70E740481C1C}">
                <a14:useLocalDpi xmlns:a14="http://schemas.microsoft.com/office/drawing/2010/main"/>
              </a:ext>
            </a:extLst>
          </a:blip>
          <a:srcRect l="-1"/>
          <a:stretch/>
        </p:blipFill>
        <p:spPr>
          <a:xfrm>
            <a:off x="1415834" y="4116883"/>
            <a:ext cx="373938" cy="359093"/>
          </a:xfrm>
          <a:prstGeom prst="rect">
            <a:avLst/>
          </a:prstGeom>
        </p:spPr>
      </p:pic>
      <p:cxnSp>
        <p:nvCxnSpPr>
          <p:cNvPr id="10" name="Connecteur droit 9"/>
          <p:cNvCxnSpPr/>
          <p:nvPr/>
        </p:nvCxnSpPr>
        <p:spPr>
          <a:xfrm>
            <a:off x="455804" y="3774537"/>
            <a:ext cx="1016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463916" y="4382602"/>
            <a:ext cx="1016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45447" y="813404"/>
            <a:ext cx="8068961"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21" name="Espace réservé du texte 20"/>
          <p:cNvSpPr>
            <a:spLocks noGrp="1"/>
          </p:cNvSpPr>
          <p:nvPr>
            <p:ph type="body" sz="quarter" idx="11" hasCustomPrompt="1"/>
          </p:nvPr>
        </p:nvSpPr>
        <p:spPr>
          <a:xfrm>
            <a:off x="6344983" y="875245"/>
            <a:ext cx="2262573" cy="1071023"/>
          </a:xfrm>
        </p:spPr>
        <p:txBody>
          <a:bodyPr>
            <a:normAutofit/>
          </a:bodyPr>
          <a:lstStyle>
            <a:lvl1pPr marL="0" indent="0" algn="l">
              <a:spcBef>
                <a:spcPts val="0"/>
              </a:spcBef>
              <a:buNone/>
              <a:defRPr sz="748">
                <a:solidFill>
                  <a:schemeClr val="tx1"/>
                </a:solidFill>
                <a:latin typeface="Calibri" charset="0"/>
                <a:ea typeface="Calibri" charset="0"/>
                <a:cs typeface="Calibri" charset="0"/>
              </a:defRPr>
            </a:lvl1pPr>
          </a:lstStyle>
          <a:p>
            <a:pPr algn="l">
              <a:spcBef>
                <a:spcPts val="0"/>
              </a:spcBef>
            </a:pPr>
            <a:r>
              <a:rPr lang="fr-FR" b="1" dirty="0">
                <a:latin typeface="Calibri" charset="0"/>
                <a:ea typeface="Calibri" charset="0"/>
                <a:cs typeface="Calibri" charset="0"/>
              </a:rPr>
              <a:t>Monsieur/ Madame Prénom NOM</a:t>
            </a:r>
            <a:endParaRPr lang="fr-FR" dirty="0">
              <a:latin typeface="Calibri" charset="0"/>
              <a:ea typeface="Calibri" charset="0"/>
              <a:cs typeface="Calibri" charset="0"/>
            </a:endParaRPr>
          </a:p>
          <a:p>
            <a:pPr algn="l">
              <a:spcBef>
                <a:spcPts val="0"/>
              </a:spcBef>
            </a:pPr>
            <a:r>
              <a:rPr lang="fr-FR" dirty="0">
                <a:latin typeface="Calibri" charset="0"/>
                <a:ea typeface="Calibri" charset="0"/>
                <a:cs typeface="Calibri" charset="0"/>
              </a:rPr>
              <a:t>Fonction</a:t>
            </a:r>
          </a:p>
          <a:p>
            <a:pPr algn="l">
              <a:spcBef>
                <a:spcPts val="0"/>
              </a:spcBef>
            </a:pPr>
            <a:r>
              <a:rPr lang="fr-FR" dirty="0">
                <a:latin typeface="Calibri" charset="0"/>
                <a:ea typeface="Calibri" charset="0"/>
                <a:cs typeface="Calibri" charset="0"/>
              </a:rPr>
              <a:t>Adresse</a:t>
            </a:r>
          </a:p>
          <a:p>
            <a:pPr algn="l">
              <a:spcBef>
                <a:spcPts val="0"/>
              </a:spcBef>
            </a:pPr>
            <a:r>
              <a:rPr lang="fr-FR" dirty="0">
                <a:latin typeface="Calibri" charset="0"/>
                <a:ea typeface="Calibri" charset="0"/>
                <a:cs typeface="Calibri" charset="0"/>
              </a:rPr>
              <a:t>Adresse</a:t>
            </a:r>
          </a:p>
          <a:p>
            <a:pPr algn="l">
              <a:spcBef>
                <a:spcPts val="0"/>
              </a:spcBef>
            </a:pPr>
            <a:r>
              <a:rPr lang="fr-FR" dirty="0">
                <a:latin typeface="Calibri" charset="0"/>
                <a:ea typeface="Calibri" charset="0"/>
                <a:cs typeface="Calibri" charset="0"/>
              </a:rPr>
              <a:t>XX XXX VILLE</a:t>
            </a:r>
          </a:p>
        </p:txBody>
      </p:sp>
      <p:sp>
        <p:nvSpPr>
          <p:cNvPr id="24" name="Espace réservé du texte 23"/>
          <p:cNvSpPr>
            <a:spLocks noGrp="1"/>
          </p:cNvSpPr>
          <p:nvPr>
            <p:ph type="body" sz="quarter" idx="12" hasCustomPrompt="1"/>
          </p:nvPr>
        </p:nvSpPr>
        <p:spPr>
          <a:xfrm>
            <a:off x="545447" y="875244"/>
            <a:ext cx="5386678" cy="483688"/>
          </a:xfrm>
        </p:spPr>
        <p:txBody>
          <a:bodyPr>
            <a:noAutofit/>
          </a:bodyPr>
          <a:lstStyle>
            <a:lvl1pPr marL="0" indent="0">
              <a:buNone/>
              <a:defRPr sz="748" b="0" u="none">
                <a:latin typeface="Calibri" charset="0"/>
                <a:ea typeface="Calibri" charset="0"/>
                <a:cs typeface="Calibri" charset="0"/>
              </a:defRPr>
            </a:lvl1pPr>
            <a:lvl2pPr marL="310942" indent="0">
              <a:buNone/>
              <a:defRPr sz="748">
                <a:latin typeface="Calibri" charset="0"/>
                <a:ea typeface="Calibri" charset="0"/>
                <a:cs typeface="Calibri" charset="0"/>
              </a:defRPr>
            </a:lvl2pPr>
            <a:lvl3pPr marL="621884" indent="0">
              <a:buNone/>
              <a:defRPr sz="748">
                <a:latin typeface="Calibri" charset="0"/>
                <a:ea typeface="Calibri" charset="0"/>
                <a:cs typeface="Calibri" charset="0"/>
              </a:defRPr>
            </a:lvl3pPr>
            <a:lvl4pPr marL="932825" indent="0">
              <a:buNone/>
              <a:defRPr sz="953">
                <a:latin typeface="Calibri" charset="0"/>
                <a:ea typeface="Calibri" charset="0"/>
                <a:cs typeface="Calibri" charset="0"/>
              </a:defRPr>
            </a:lvl4pPr>
            <a:lvl5pPr marL="1243767" indent="0">
              <a:buNone/>
              <a:defRPr sz="953">
                <a:latin typeface="Calibri" charset="0"/>
                <a:ea typeface="Calibri" charset="0"/>
                <a:cs typeface="Calibri" charset="0"/>
              </a:defRPr>
            </a:lvl5pPr>
          </a:lstStyle>
          <a:p>
            <a:pPr lvl="0"/>
            <a:r>
              <a:rPr lang="fr-FR" dirty="0"/>
              <a:t>Objet : Titre de la mission</a:t>
            </a:r>
          </a:p>
        </p:txBody>
      </p:sp>
    </p:spTree>
    <p:extLst>
      <p:ext uri="{BB962C8B-B14F-4D97-AF65-F5344CB8AC3E}">
        <p14:creationId xmlns:p14="http://schemas.microsoft.com/office/powerpoint/2010/main" val="2204841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nexe_focus_méthode">
    <p:spTree>
      <p:nvGrpSpPr>
        <p:cNvPr id="1" name=""/>
        <p:cNvGrpSpPr/>
        <p:nvPr/>
      </p:nvGrpSpPr>
      <p:grpSpPr>
        <a:xfrm>
          <a:off x="0" y="0"/>
          <a:ext cx="0" cy="0"/>
          <a:chOff x="0" y="0"/>
          <a:chExt cx="0" cy="0"/>
        </a:xfrm>
      </p:grpSpPr>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Equipe</a:t>
            </a:r>
          </a:p>
        </p:txBody>
      </p:sp>
      <p:sp>
        <p:nvSpPr>
          <p:cNvPr id="47" name="ZoneTexte 46"/>
          <p:cNvSpPr txBox="1"/>
          <p:nvPr/>
        </p:nvSpPr>
        <p:spPr>
          <a:xfrm rot="19500000">
            <a:off x="188056" y="4217698"/>
            <a:ext cx="75379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Références</a:t>
            </a: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Budget</a:t>
            </a:r>
          </a:p>
        </p:txBody>
      </p:sp>
      <p:sp>
        <p:nvSpPr>
          <p:cNvPr id="56" name="Ellipse 55"/>
          <p:cNvSpPr/>
          <p:nvPr/>
        </p:nvSpPr>
        <p:spPr>
          <a:xfrm>
            <a:off x="47154" y="577732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Annexes</a:t>
            </a:r>
            <a:endParaRPr lang="fr-FR" sz="748" dirty="0"/>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
        <p:nvSpPr>
          <p:cNvPr id="29"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ANNEXE - FOCUS MÉTHODE</a:t>
            </a:r>
          </a:p>
        </p:txBody>
      </p:sp>
      <p:cxnSp>
        <p:nvCxnSpPr>
          <p:cNvPr id="30" name="Connecteur droit 29"/>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3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3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34" name="Image 33"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35"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3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3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38"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spTree>
    <p:extLst>
      <p:ext uri="{BB962C8B-B14F-4D97-AF65-F5344CB8AC3E}">
        <p14:creationId xmlns:p14="http://schemas.microsoft.com/office/powerpoint/2010/main" val="417833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apositive vide_logo">
    <p:spTree>
      <p:nvGrpSpPr>
        <p:cNvPr id="1" name=""/>
        <p:cNvGrpSpPr/>
        <p:nvPr/>
      </p:nvGrpSpPr>
      <p:grpSpPr>
        <a:xfrm>
          <a:off x="0" y="0"/>
          <a:ext cx="0" cy="0"/>
          <a:chOff x="0" y="0"/>
          <a:chExt cx="0" cy="0"/>
        </a:xfrm>
      </p:grpSpPr>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7"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4"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15"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spTree>
    <p:extLst>
      <p:ext uri="{BB962C8B-B14F-4D97-AF65-F5344CB8AC3E}">
        <p14:creationId xmlns:p14="http://schemas.microsoft.com/office/powerpoint/2010/main" val="3384900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apositive vide_vide">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1"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2"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13"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spTree>
    <p:extLst>
      <p:ext uri="{BB962C8B-B14F-4D97-AF65-F5344CB8AC3E}">
        <p14:creationId xmlns:p14="http://schemas.microsoft.com/office/powerpoint/2010/main" val="139622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pic>
        <p:nvPicPr>
          <p:cNvPr id="8" name="Image 7"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13" name="Image 12"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14" name="Image 13"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16" name="Image 15"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17" name="Image 16"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18" name="Image 17"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20" name="Image 19"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21" name="Image 20"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23" name="Image 22"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24" name="Image 23"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26" name="Image 25"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31" name="Image 30"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34" name="Image 33" descr="Logo LMD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241" y="450855"/>
            <a:ext cx="1354341" cy="1476107"/>
          </a:xfrm>
          <a:prstGeom prst="rect">
            <a:avLst/>
          </a:prstGeom>
        </p:spPr>
      </p:pic>
      <p:sp>
        <p:nvSpPr>
          <p:cNvPr id="39" name="Espace réservé pour une image  38"/>
          <p:cNvSpPr>
            <a:spLocks noGrp="1"/>
          </p:cNvSpPr>
          <p:nvPr>
            <p:ph type="pic" sz="quarter" idx="10" hasCustomPrompt="1"/>
          </p:nvPr>
        </p:nvSpPr>
        <p:spPr>
          <a:xfrm>
            <a:off x="597046" y="4487830"/>
            <a:ext cx="2947527" cy="1635980"/>
          </a:xfrm>
        </p:spPr>
        <p:txBody>
          <a:bodyPr>
            <a:normAutofit/>
          </a:bodyPr>
          <a:lstStyle>
            <a:lvl1pPr marL="0" indent="0">
              <a:buNone/>
              <a:defRPr sz="4081" b="0" i="0">
                <a:latin typeface="Calibri" charset="0"/>
                <a:ea typeface="Calibri" charset="0"/>
                <a:cs typeface="Calibri" charset="0"/>
              </a:defRPr>
            </a:lvl1pPr>
          </a:lstStyle>
          <a:p>
            <a:r>
              <a:rPr lang="fr-FR" dirty="0"/>
              <a:t>Logo du client</a:t>
            </a:r>
          </a:p>
        </p:txBody>
      </p:sp>
      <p:sp>
        <p:nvSpPr>
          <p:cNvPr id="41" name="Espace réservé du texte 40"/>
          <p:cNvSpPr>
            <a:spLocks noGrp="1"/>
          </p:cNvSpPr>
          <p:nvPr>
            <p:ph type="body" sz="quarter" idx="11" hasCustomPrompt="1"/>
          </p:nvPr>
        </p:nvSpPr>
        <p:spPr>
          <a:xfrm>
            <a:off x="597046" y="2608677"/>
            <a:ext cx="7763972" cy="736487"/>
          </a:xfrm>
        </p:spPr>
        <p:txBody>
          <a:bodyPr>
            <a:normAutofit/>
          </a:bodyPr>
          <a:lstStyle>
            <a:lvl1pPr marL="0" indent="0">
              <a:buNone/>
              <a:defRPr sz="3265" b="0" i="0" baseline="0">
                <a:solidFill>
                  <a:srgbClr val="3F1366"/>
                </a:solidFill>
                <a:latin typeface="Calibri" charset="0"/>
                <a:ea typeface="Calibri" charset="0"/>
                <a:cs typeface="Calibri" charset="0"/>
              </a:defRPr>
            </a:lvl1pPr>
          </a:lstStyle>
          <a:p>
            <a:pPr lvl="0"/>
            <a:r>
              <a:rPr lang="fr-FR" dirty="0"/>
              <a:t>TITRE DU COMPTE-RENDU</a:t>
            </a:r>
          </a:p>
        </p:txBody>
      </p:sp>
      <p:sp>
        <p:nvSpPr>
          <p:cNvPr id="19" name="Espace réservé du texte 2"/>
          <p:cNvSpPr>
            <a:spLocks noGrp="1"/>
          </p:cNvSpPr>
          <p:nvPr>
            <p:ph type="body" sz="quarter" idx="13" hasCustomPrompt="1"/>
          </p:nvPr>
        </p:nvSpPr>
        <p:spPr>
          <a:xfrm>
            <a:off x="6614756" y="5778274"/>
            <a:ext cx="1746261" cy="345537"/>
          </a:xfrm>
        </p:spPr>
        <p:txBody>
          <a:bodyPr>
            <a:normAutofit/>
          </a:bodyPr>
          <a:lstStyle>
            <a:lvl1pPr marL="0" indent="0" algn="l">
              <a:buNone/>
              <a:defRPr sz="1224" baseline="0">
                <a:solidFill>
                  <a:srgbClr val="3F137F"/>
                </a:solidFill>
                <a:latin typeface="Calibri" charset="0"/>
                <a:ea typeface="Calibri" charset="0"/>
                <a:cs typeface="Calibri" charset="0"/>
              </a:defRPr>
            </a:lvl1pPr>
          </a:lstStyle>
          <a:p>
            <a:pPr lvl="0"/>
            <a:r>
              <a:rPr lang="fr-FR" dirty="0"/>
              <a:t>Date</a:t>
            </a:r>
          </a:p>
        </p:txBody>
      </p:sp>
      <p:pic>
        <p:nvPicPr>
          <p:cNvPr id="27" name="Image 26"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28" name="Image 27"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29" name="Image 28"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30" name="Image 29"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32" name="Image 31"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33" name="Image 32"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35" name="Image 34"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36" name="Image 35"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37" name="Image 36"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38" name="Image 37"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40" name="Image 39"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43" name="Image 42"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44" name="Image 43" descr="Logo LMD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241" y="450855"/>
            <a:ext cx="1354341" cy="1476107"/>
          </a:xfrm>
          <a:prstGeom prst="rect">
            <a:avLst/>
          </a:prstGeom>
        </p:spPr>
      </p:pic>
      <p:sp>
        <p:nvSpPr>
          <p:cNvPr id="49" name="ZoneTexte 48"/>
          <p:cNvSpPr txBox="1"/>
          <p:nvPr/>
        </p:nvSpPr>
        <p:spPr>
          <a:xfrm>
            <a:off x="6614756" y="5443362"/>
            <a:ext cx="1746261" cy="280718"/>
          </a:xfrm>
          <a:prstGeom prst="rect">
            <a:avLst/>
          </a:prstGeom>
          <a:noFill/>
          <a:ln>
            <a:noFill/>
          </a:ln>
        </p:spPr>
        <p:txBody>
          <a:bodyPr wrap="square" rtlCol="0">
            <a:spAutoFit/>
          </a:bodyPr>
          <a:lstStyle/>
          <a:p>
            <a:pPr algn="just"/>
            <a:r>
              <a:rPr lang="fr-FR" sz="1224" b="0" i="0">
                <a:solidFill>
                  <a:schemeClr val="accent1"/>
                </a:solidFill>
                <a:latin typeface="Calibri Light" charset="0"/>
                <a:ea typeface="Calibri Light" charset="0"/>
                <a:cs typeface="Calibri Light" charset="0"/>
              </a:rPr>
              <a:t>Confidentiel</a:t>
            </a:r>
            <a:endParaRPr lang="fr-FR" sz="1224" b="0" i="0" dirty="0">
              <a:solidFill>
                <a:schemeClr val="accent1"/>
              </a:solidFill>
              <a:latin typeface="Calibri Light" charset="0"/>
              <a:ea typeface="Calibri Light" charset="0"/>
              <a:cs typeface="Calibri Light" charset="0"/>
            </a:endParaRPr>
          </a:p>
        </p:txBody>
      </p:sp>
      <p:sp>
        <p:nvSpPr>
          <p:cNvPr id="50" name="Espace réservé du texte 40"/>
          <p:cNvSpPr>
            <a:spLocks noGrp="1"/>
          </p:cNvSpPr>
          <p:nvPr>
            <p:ph type="body" sz="quarter" idx="14" hasCustomPrompt="1"/>
          </p:nvPr>
        </p:nvSpPr>
        <p:spPr>
          <a:xfrm>
            <a:off x="597046" y="3389753"/>
            <a:ext cx="7763972" cy="806702"/>
          </a:xfrm>
        </p:spPr>
        <p:txBody>
          <a:bodyPr>
            <a:normAutofit/>
          </a:bodyPr>
          <a:lstStyle>
            <a:lvl1pPr marL="0" indent="0">
              <a:buNone/>
              <a:defRPr sz="2993" b="0" i="1" baseline="0">
                <a:solidFill>
                  <a:srgbClr val="3F1366"/>
                </a:solidFill>
                <a:latin typeface="Calibri Light" charset="0"/>
                <a:ea typeface="Calibri Light" charset="0"/>
                <a:cs typeface="Calibri Light" charset="0"/>
              </a:defRPr>
            </a:lvl1pPr>
          </a:lstStyle>
          <a:p>
            <a:pPr lvl="0"/>
            <a:r>
              <a:rPr lang="fr-FR" dirty="0"/>
              <a:t>TITRE DE LA MISSION</a:t>
            </a:r>
          </a:p>
        </p:txBody>
      </p:sp>
    </p:spTree>
    <p:extLst>
      <p:ext uri="{BB962C8B-B14F-4D97-AF65-F5344CB8AC3E}">
        <p14:creationId xmlns:p14="http://schemas.microsoft.com/office/powerpoint/2010/main" val="2948536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Restition_2 contenus">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a:xfrm>
            <a:off x="7955523" y="6356352"/>
            <a:ext cx="731277" cy="365125"/>
          </a:xfrm>
        </p:spPr>
        <p:txBody>
          <a:bodyPr/>
          <a:lstStyle/>
          <a:p>
            <a:fld id="{B7BC6F07-E839-1B4F-891E-AC860F8503FF}" type="slidenum">
              <a:rPr lang="fr-FR" smtClean="0"/>
              <a:t>‹N°›</a:t>
            </a:fld>
            <a:endParaRPr lang="fr-FR"/>
          </a:p>
        </p:txBody>
      </p:sp>
      <p:sp>
        <p:nvSpPr>
          <p:cNvPr id="19"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Courant" charset="0"/>
              <a:cs typeface="Calibri Courant" charset="0"/>
            </a:endParaRPr>
          </a:p>
        </p:txBody>
      </p:sp>
      <p:sp>
        <p:nvSpPr>
          <p:cNvPr id="13"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680" b="0" i="0">
                <a:solidFill>
                  <a:schemeClr val="tx1">
                    <a:tint val="75000"/>
                  </a:schemeClr>
                </a:solidFill>
                <a:latin typeface="Calibri Courant" charset="0"/>
                <a:ea typeface="Calibri Courant" charset="0"/>
                <a:cs typeface="Calibri Courant" charset="0"/>
              </a:defRPr>
            </a:lvl1pPr>
          </a:lstStyle>
          <a:p>
            <a:fld id="{E4C5311B-0EAA-9A44-B985-CD30F76DAFC4}" type="datetimeFigureOut">
              <a:rPr lang="fr-FR" smtClean="0"/>
              <a:t>18/01/2023</a:t>
            </a:fld>
            <a:endParaRPr lang="fr-FR"/>
          </a:p>
        </p:txBody>
      </p:sp>
      <p:sp>
        <p:nvSpPr>
          <p:cNvPr id="17" name="Espace réservé du contenu 3"/>
          <p:cNvSpPr>
            <a:spLocks noGrp="1"/>
          </p:cNvSpPr>
          <p:nvPr>
            <p:ph sz="half" idx="2"/>
          </p:nvPr>
        </p:nvSpPr>
        <p:spPr>
          <a:xfrm>
            <a:off x="557487" y="2369463"/>
            <a:ext cx="3772702"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0" i="0" baseline="0">
                <a:latin typeface="Calibri Courant" charset="0"/>
                <a:ea typeface="Calibri Courant" charset="0"/>
                <a:cs typeface="Calibri Courant"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0" name="Espace réservé du contenu 5"/>
          <p:cNvSpPr>
            <a:spLocks noGrp="1"/>
          </p:cNvSpPr>
          <p:nvPr>
            <p:ph sz="quarter" idx="4"/>
          </p:nvPr>
        </p:nvSpPr>
        <p:spPr>
          <a:xfrm>
            <a:off x="4915494" y="2369463"/>
            <a:ext cx="3771306" cy="3633766"/>
          </a:xfrm>
        </p:spPr>
        <p:txBody>
          <a:bodyPr lIns="36000" rIns="72000">
            <a:normAutofit/>
          </a:bodyPr>
          <a:lstStyle>
            <a:lvl1pPr marL="0" indent="0" algn="l" defTabSz="354629" rtl="0" eaLnBrk="1" latinLnBrk="0" hangingPunct="1">
              <a:spcBef>
                <a:spcPct val="20000"/>
              </a:spcBef>
              <a:buFont typeface="Arial"/>
              <a:buNone/>
              <a:defRPr lang="fr-FR" sz="748" b="0" i="0" kern="1200" smtClean="0">
                <a:solidFill>
                  <a:schemeClr val="tx1"/>
                </a:solidFill>
                <a:latin typeface="Calibri Courant" charset="0"/>
                <a:ea typeface="Calibri Courant" charset="0"/>
                <a:cs typeface="Calibri Courant"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sp>
        <p:nvSpPr>
          <p:cNvPr id="21" name="Espace réservé du pied de page 4"/>
          <p:cNvSpPr>
            <a:spLocks noGrp="1"/>
          </p:cNvSpPr>
          <p:nvPr>
            <p:ph type="ftr" sz="quarter" idx="3"/>
          </p:nvPr>
        </p:nvSpPr>
        <p:spPr>
          <a:xfrm>
            <a:off x="557487" y="6356352"/>
            <a:ext cx="6041533" cy="365125"/>
          </a:xfrm>
          <a:prstGeom prst="rect">
            <a:avLst/>
          </a:prstGeom>
        </p:spPr>
        <p:txBody>
          <a:bodyPr vert="horz" lIns="104287" tIns="52144" rIns="104287" bIns="52144" rtlCol="0" anchor="ctr"/>
          <a:lstStyle>
            <a:lvl1pPr algn="l">
              <a:defRPr sz="680" b="0" i="0">
                <a:solidFill>
                  <a:schemeClr val="tx1">
                    <a:tint val="75000"/>
                  </a:schemeClr>
                </a:solidFill>
                <a:latin typeface="Calibri Courant" charset="0"/>
                <a:ea typeface="Calibri Courant" charset="0"/>
                <a:cs typeface="Calibri Courant" charset="0"/>
              </a:defRPr>
            </a:lvl1pPr>
          </a:lstStyle>
          <a:p>
            <a:endParaRPr lang="fr-FR"/>
          </a:p>
        </p:txBody>
      </p:sp>
      <p:sp>
        <p:nvSpPr>
          <p:cNvPr id="22" name="Titre 1"/>
          <p:cNvSpPr>
            <a:spLocks noGrp="1"/>
          </p:cNvSpPr>
          <p:nvPr>
            <p:ph type="title" hasCustomPrompt="1"/>
          </p:nvPr>
        </p:nvSpPr>
        <p:spPr>
          <a:xfrm>
            <a:off x="557487" y="181401"/>
            <a:ext cx="7599104" cy="1092322"/>
          </a:xfrm>
          <a:prstGeom prst="rect">
            <a:avLst/>
          </a:prstGeom>
          <a:ln>
            <a:noFill/>
          </a:ln>
        </p:spPr>
        <p:txBody>
          <a:bodyPr>
            <a:normAutofit/>
          </a:bodyPr>
          <a:lstStyle>
            <a:lvl1pPr>
              <a:defRPr sz="1904" b="1" i="0"/>
            </a:lvl1pPr>
          </a:lstStyle>
          <a:p>
            <a:r>
              <a:rPr lang="fr-FR" dirty="0"/>
              <a:t>RESTITUTION</a:t>
            </a:r>
          </a:p>
        </p:txBody>
      </p:sp>
      <p:pic>
        <p:nvPicPr>
          <p:cNvPr id="14" name="Image 13">
            <a:extLst>
              <a:ext uri="{FF2B5EF4-FFF2-40B4-BE49-F238E27FC236}">
                <a16:creationId xmlns:a16="http://schemas.microsoft.com/office/drawing/2014/main" id="{8CF42DD0-619F-2B48-8B16-DA18B59503F9}"/>
              </a:ext>
            </a:extLst>
          </p:cNvPr>
          <p:cNvPicPr>
            <a:picLocks noChangeAspect="1"/>
          </p:cNvPicPr>
          <p:nvPr userDrawn="1"/>
        </p:nvPicPr>
        <p:blipFill>
          <a:blip r:embed="rId2"/>
          <a:stretch>
            <a:fillRect/>
          </a:stretch>
        </p:blipFill>
        <p:spPr>
          <a:xfrm>
            <a:off x="5897579" y="241269"/>
            <a:ext cx="3066115" cy="881001"/>
          </a:xfrm>
          <a:prstGeom prst="rect">
            <a:avLst/>
          </a:prstGeom>
        </p:spPr>
      </p:pic>
    </p:spTree>
    <p:extLst>
      <p:ext uri="{BB962C8B-B14F-4D97-AF65-F5344CB8AC3E}">
        <p14:creationId xmlns:p14="http://schemas.microsoft.com/office/powerpoint/2010/main" val="2743471717"/>
      </p:ext>
    </p:extLst>
  </p:cSld>
  <p:clrMapOvr>
    <a:masterClrMapping/>
  </p:clrMapOvr>
  <p:extLst>
    <p:ext uri="{DCECCB84-F9BA-43D5-87BE-67443E8EF086}">
      <p15:sldGuideLst xmlns:p15="http://schemas.microsoft.com/office/powerpoint/2012/main">
        <p15:guide id="1" pos="252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Restitution_1 contenu">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a:xfrm>
            <a:off x="7955523" y="6356352"/>
            <a:ext cx="731277" cy="365125"/>
          </a:xfrm>
        </p:spPr>
        <p:txBody>
          <a:bodyPr/>
          <a:lstStyle/>
          <a:p>
            <a:fld id="{B7BC6F07-E839-1B4F-891E-AC860F8503FF}" type="slidenum">
              <a:rPr lang="fr-FR" smtClean="0"/>
              <a:t>‹N°›</a:t>
            </a:fld>
            <a:endParaRPr lang="fr-FR"/>
          </a:p>
        </p:txBody>
      </p:sp>
      <p:sp>
        <p:nvSpPr>
          <p:cNvPr id="19"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Courant" charset="0"/>
              <a:cs typeface="Calibri Courant" charset="0"/>
            </a:endParaRPr>
          </a:p>
        </p:txBody>
      </p:sp>
      <p:sp>
        <p:nvSpPr>
          <p:cNvPr id="13"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680" b="0" i="0">
                <a:solidFill>
                  <a:schemeClr val="tx1">
                    <a:tint val="75000"/>
                  </a:schemeClr>
                </a:solidFill>
                <a:latin typeface="Calibri Courant" charset="0"/>
                <a:ea typeface="Calibri Courant" charset="0"/>
                <a:cs typeface="Calibri Courant" charset="0"/>
              </a:defRPr>
            </a:lvl1pPr>
          </a:lstStyle>
          <a:p>
            <a:fld id="{E4C5311B-0EAA-9A44-B985-CD30F76DAFC4}" type="datetimeFigureOut">
              <a:rPr lang="fr-FR" smtClean="0"/>
              <a:t>18/01/2023</a:t>
            </a:fld>
            <a:endParaRPr lang="fr-FR"/>
          </a:p>
        </p:txBody>
      </p:sp>
      <p:cxnSp>
        <p:nvCxnSpPr>
          <p:cNvPr id="33" name="Connecteur droit 32"/>
          <p:cNvCxnSpPr/>
          <p:nvPr/>
        </p:nvCxnSpPr>
        <p:spPr>
          <a:xfrm>
            <a:off x="557487" y="1282901"/>
            <a:ext cx="1083278" cy="0"/>
          </a:xfrm>
          <a:prstGeom prst="line">
            <a:avLst/>
          </a:prstGeom>
          <a:ln w="127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0" y="0"/>
            <a:ext cx="31507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pied de page 4"/>
          <p:cNvSpPr>
            <a:spLocks noGrp="1"/>
          </p:cNvSpPr>
          <p:nvPr>
            <p:ph type="ftr" sz="quarter" idx="3"/>
          </p:nvPr>
        </p:nvSpPr>
        <p:spPr>
          <a:xfrm>
            <a:off x="557486" y="6356352"/>
            <a:ext cx="6041532" cy="365125"/>
          </a:xfrm>
          <a:prstGeom prst="rect">
            <a:avLst/>
          </a:prstGeom>
        </p:spPr>
        <p:txBody>
          <a:bodyPr vert="horz" lIns="104287" tIns="52144" rIns="104287" bIns="52144" rtlCol="0" anchor="ctr"/>
          <a:lstStyle>
            <a:lvl1pPr algn="l">
              <a:defRPr sz="680" b="0" i="0">
                <a:solidFill>
                  <a:schemeClr val="tx1">
                    <a:tint val="75000"/>
                  </a:schemeClr>
                </a:solidFill>
                <a:latin typeface="Calibri Courant" charset="0"/>
                <a:ea typeface="Calibri Courant" charset="0"/>
                <a:cs typeface="Calibri Courant" charset="0"/>
              </a:defRPr>
            </a:lvl1pPr>
          </a:lstStyle>
          <a:p>
            <a:endParaRPr lang="fr-FR"/>
          </a:p>
        </p:txBody>
      </p:sp>
      <p:sp>
        <p:nvSpPr>
          <p:cNvPr id="22" name="Titre 1"/>
          <p:cNvSpPr>
            <a:spLocks noGrp="1"/>
          </p:cNvSpPr>
          <p:nvPr>
            <p:ph type="title" hasCustomPrompt="1"/>
          </p:nvPr>
        </p:nvSpPr>
        <p:spPr>
          <a:xfrm>
            <a:off x="557487" y="181401"/>
            <a:ext cx="7599104" cy="1092322"/>
          </a:xfrm>
          <a:prstGeom prst="rect">
            <a:avLst/>
          </a:prstGeom>
          <a:ln>
            <a:noFill/>
          </a:ln>
        </p:spPr>
        <p:txBody>
          <a:bodyPr>
            <a:normAutofit/>
          </a:bodyPr>
          <a:lstStyle>
            <a:lvl1pPr>
              <a:defRPr sz="1904" b="1" i="0"/>
            </a:lvl1pPr>
          </a:lstStyle>
          <a:p>
            <a:r>
              <a:rPr lang="fr-FR" dirty="0"/>
              <a:t>RESTITUTION</a:t>
            </a:r>
          </a:p>
        </p:txBody>
      </p:sp>
      <p:sp>
        <p:nvSpPr>
          <p:cNvPr id="15" name="Espace réservé du contenu 3"/>
          <p:cNvSpPr>
            <a:spLocks noGrp="1"/>
          </p:cNvSpPr>
          <p:nvPr>
            <p:ph sz="half" idx="2"/>
          </p:nvPr>
        </p:nvSpPr>
        <p:spPr>
          <a:xfrm>
            <a:off x="557487" y="2369463"/>
            <a:ext cx="3772702"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0" i="0" baseline="0">
                <a:latin typeface="Calibri Courant" charset="0"/>
                <a:ea typeface="Calibri Courant" charset="0"/>
                <a:cs typeface="Calibri Courant"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pic>
        <p:nvPicPr>
          <p:cNvPr id="11" name="Image 1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3781659797"/>
      </p:ext>
    </p:extLst>
  </p:cSld>
  <p:clrMapOvr>
    <a:masterClrMapping/>
  </p:clrMapOvr>
  <p:extLst>
    <p:ext uri="{DCECCB84-F9BA-43D5-87BE-67443E8EF086}">
      <p15:sldGuideLst xmlns:p15="http://schemas.microsoft.com/office/powerpoint/2012/main">
        <p15:guide id="1" pos="252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Restitution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557487" y="181401"/>
            <a:ext cx="7599104" cy="1092322"/>
          </a:xfrm>
          <a:prstGeom prst="rect">
            <a:avLst/>
          </a:prstGeom>
          <a:ln>
            <a:noFill/>
          </a:ln>
        </p:spPr>
        <p:txBody>
          <a:bodyPr>
            <a:normAutofit/>
          </a:bodyPr>
          <a:lstStyle>
            <a:lvl1pPr>
              <a:defRPr sz="1904" b="1" i="0"/>
            </a:lvl1pPr>
          </a:lstStyle>
          <a:p>
            <a:r>
              <a:rPr lang="fr-FR" dirty="0"/>
              <a:t>RESTITUTION</a:t>
            </a:r>
          </a:p>
        </p:txBody>
      </p:sp>
      <p:sp>
        <p:nvSpPr>
          <p:cNvPr id="12" name="Espace réservé du numéro de diapositive 5"/>
          <p:cNvSpPr>
            <a:spLocks noGrp="1"/>
          </p:cNvSpPr>
          <p:nvPr>
            <p:ph type="sldNum" sz="quarter" idx="12"/>
          </p:nvPr>
        </p:nvSpPr>
        <p:spPr>
          <a:xfrm>
            <a:off x="7955523" y="6356352"/>
            <a:ext cx="731277" cy="365125"/>
          </a:xfrm>
        </p:spPr>
        <p:txBody>
          <a:bodyPr/>
          <a:lstStyle/>
          <a:p>
            <a:fld id="{B7BC6F07-E839-1B4F-891E-AC860F8503FF}" type="slidenum">
              <a:rPr lang="fr-FR" smtClean="0"/>
              <a:t>‹N°›</a:t>
            </a:fld>
            <a:endParaRPr lang="fr-FR"/>
          </a:p>
        </p:txBody>
      </p:sp>
      <p:sp>
        <p:nvSpPr>
          <p:cNvPr id="19"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Courant" charset="0"/>
              <a:cs typeface="Calibri Courant" charset="0"/>
            </a:endParaRPr>
          </a:p>
        </p:txBody>
      </p:sp>
      <p:sp>
        <p:nvSpPr>
          <p:cNvPr id="13"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680" b="0" i="0">
                <a:solidFill>
                  <a:schemeClr val="tx1">
                    <a:tint val="75000"/>
                  </a:schemeClr>
                </a:solidFill>
                <a:latin typeface="Calibri Courant" charset="0"/>
                <a:ea typeface="Calibri Courant" charset="0"/>
                <a:cs typeface="Calibri Courant" charset="0"/>
              </a:defRPr>
            </a:lvl1pPr>
          </a:lstStyle>
          <a:p>
            <a:fld id="{E4C5311B-0EAA-9A44-B985-CD30F76DAFC4}" type="datetimeFigureOut">
              <a:rPr lang="fr-FR" smtClean="0"/>
              <a:t>18/01/2023</a:t>
            </a:fld>
            <a:endParaRPr lang="fr-FR"/>
          </a:p>
        </p:txBody>
      </p:sp>
      <p:cxnSp>
        <p:nvCxnSpPr>
          <p:cNvPr id="33" name="Connecteur droit 32"/>
          <p:cNvCxnSpPr/>
          <p:nvPr/>
        </p:nvCxnSpPr>
        <p:spPr>
          <a:xfrm>
            <a:off x="557487" y="1282901"/>
            <a:ext cx="1083278" cy="0"/>
          </a:xfrm>
          <a:prstGeom prst="line">
            <a:avLst/>
          </a:prstGeom>
          <a:ln w="127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0" y="0"/>
            <a:ext cx="31507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0" name="Espace réservé du pied de page 4"/>
          <p:cNvSpPr>
            <a:spLocks noGrp="1"/>
          </p:cNvSpPr>
          <p:nvPr>
            <p:ph type="ftr" sz="quarter" idx="3"/>
          </p:nvPr>
        </p:nvSpPr>
        <p:spPr>
          <a:xfrm>
            <a:off x="557487" y="6356352"/>
            <a:ext cx="6041533" cy="365125"/>
          </a:xfrm>
          <a:prstGeom prst="rect">
            <a:avLst/>
          </a:prstGeom>
        </p:spPr>
        <p:txBody>
          <a:bodyPr vert="horz" lIns="104287" tIns="52144" rIns="104287" bIns="52144" rtlCol="0" anchor="ctr"/>
          <a:lstStyle>
            <a:lvl1pPr algn="l">
              <a:defRPr sz="680" b="0" i="0">
                <a:solidFill>
                  <a:schemeClr val="tx1">
                    <a:tint val="75000"/>
                  </a:schemeClr>
                </a:solidFill>
                <a:latin typeface="Calibri Courant" charset="0"/>
                <a:ea typeface="Calibri Courant" charset="0"/>
                <a:cs typeface="Calibri Courant" charset="0"/>
              </a:defRPr>
            </a:lvl1pPr>
          </a:lstStyle>
          <a:p>
            <a:endParaRPr lang="fr-FR"/>
          </a:p>
        </p:txBody>
      </p:sp>
      <p:pic>
        <p:nvPicPr>
          <p:cNvPr id="11" name="Image 1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1347211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Intercalaire_CR_2">
    <p:spTree>
      <p:nvGrpSpPr>
        <p:cNvPr id="1" name=""/>
        <p:cNvGrpSpPr/>
        <p:nvPr/>
      </p:nvGrpSpPr>
      <p:grpSpPr>
        <a:xfrm>
          <a:off x="0" y="0"/>
          <a:ext cx="0" cy="0"/>
          <a:chOff x="0" y="0"/>
          <a:chExt cx="0" cy="0"/>
        </a:xfrm>
      </p:grpSpPr>
      <p:pic>
        <p:nvPicPr>
          <p:cNvPr id="5" name="Image 4" descr="Logo LMD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70702" y="181402"/>
            <a:ext cx="516099" cy="562501"/>
          </a:xfrm>
          <a:prstGeom prst="rect">
            <a:avLst/>
          </a:prstGeom>
        </p:spPr>
      </p:pic>
      <p:sp>
        <p:nvSpPr>
          <p:cNvPr id="6" name="Espace réservé du numéro de diapositive 5"/>
          <p:cNvSpPr>
            <a:spLocks noGrp="1"/>
          </p:cNvSpPr>
          <p:nvPr>
            <p:ph type="sldNum" sz="quarter" idx="12"/>
          </p:nvPr>
        </p:nvSpPr>
        <p:spPr>
          <a:xfrm>
            <a:off x="7955523" y="6356352"/>
            <a:ext cx="731277" cy="365125"/>
          </a:xfrm>
        </p:spPr>
        <p:txBody>
          <a:bodyPr/>
          <a:lstStyle/>
          <a:p>
            <a:fld id="{B7BC6F07-E839-1B4F-891E-AC860F8503FF}" type="slidenum">
              <a:rPr lang="fr-FR" smtClean="0"/>
              <a:t>‹N°›</a:t>
            </a:fld>
            <a:endParaRPr lang="fr-FR"/>
          </a:p>
        </p:txBody>
      </p:sp>
      <p:sp>
        <p:nvSpPr>
          <p:cNvPr id="7"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Courant" charset="0"/>
              <a:cs typeface="Calibri Courant" charset="0"/>
            </a:endParaRPr>
          </a:p>
        </p:txBody>
      </p:sp>
      <p:sp>
        <p:nvSpPr>
          <p:cNvPr id="8"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596" b="0" i="0">
                <a:solidFill>
                  <a:schemeClr val="tx1">
                    <a:tint val="75000"/>
                  </a:schemeClr>
                </a:solidFill>
                <a:latin typeface="Calibri Courant" charset="0"/>
                <a:ea typeface="Calibri Courant" charset="0"/>
                <a:cs typeface="Calibri Courant" charset="0"/>
              </a:defRPr>
            </a:lvl1pPr>
          </a:lstStyle>
          <a:p>
            <a:fld id="{E4C5311B-0EAA-9A44-B985-CD30F76DAFC4}" type="datetimeFigureOut">
              <a:rPr lang="fr-FR" smtClean="0"/>
              <a:t>18/01/2023</a:t>
            </a:fld>
            <a:endParaRPr lang="fr-FR"/>
          </a:p>
        </p:txBody>
      </p:sp>
      <p:sp>
        <p:nvSpPr>
          <p:cNvPr id="9" name="Espace réservé du pied de page 3"/>
          <p:cNvSpPr txBox="1">
            <a:spLocks/>
          </p:cNvSpPr>
          <p:nvPr/>
        </p:nvSpPr>
        <p:spPr>
          <a:xfrm>
            <a:off x="457201" y="6356352"/>
            <a:ext cx="6141818"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fr-FR" sz="680" b="0" i="0" dirty="0">
                <a:latin typeface="Calibri Courant" charset="0"/>
                <a:cs typeface="Calibri Courant" charset="0"/>
              </a:rPr>
              <a:t>Le Management des Liens 
Présentation du cabinet - CEPAC</a:t>
            </a:r>
          </a:p>
        </p:txBody>
      </p:sp>
      <p:sp>
        <p:nvSpPr>
          <p:cNvPr id="10" name="Rectangle 9"/>
          <p:cNvSpPr/>
          <p:nvPr/>
        </p:nvSpPr>
        <p:spPr>
          <a:xfrm>
            <a:off x="1" y="0"/>
            <a:ext cx="3080141"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1" name="Titre 1"/>
          <p:cNvSpPr>
            <a:spLocks noGrp="1"/>
          </p:cNvSpPr>
          <p:nvPr>
            <p:ph type="title" hasCustomPrompt="1"/>
          </p:nvPr>
        </p:nvSpPr>
        <p:spPr>
          <a:xfrm>
            <a:off x="206799" y="181403"/>
            <a:ext cx="2666545" cy="1520031"/>
          </a:xfrm>
          <a:ln>
            <a:noFill/>
          </a:ln>
        </p:spPr>
        <p:txBody>
          <a:bodyPr>
            <a:noAutofit/>
          </a:bodyPr>
          <a:lstStyle>
            <a:lvl1pPr>
              <a:defRPr sz="4489" b="1" i="0">
                <a:solidFill>
                  <a:schemeClr val="bg1"/>
                </a:solidFill>
              </a:defRPr>
            </a:lvl1pPr>
          </a:lstStyle>
          <a:p>
            <a:r>
              <a:rPr lang="fr-FR" dirty="0"/>
              <a:t>#1</a:t>
            </a:r>
          </a:p>
        </p:txBody>
      </p:sp>
      <p:sp>
        <p:nvSpPr>
          <p:cNvPr id="12" name="Espace réservé du texte 2"/>
          <p:cNvSpPr>
            <a:spLocks noGrp="1"/>
          </p:cNvSpPr>
          <p:nvPr>
            <p:ph type="body" sz="quarter" idx="16" hasCustomPrompt="1"/>
          </p:nvPr>
        </p:nvSpPr>
        <p:spPr>
          <a:xfrm>
            <a:off x="206799" y="1701434"/>
            <a:ext cx="2666545" cy="1485667"/>
          </a:xfrm>
        </p:spPr>
        <p:txBody>
          <a:bodyPr>
            <a:noAutofit/>
          </a:bodyPr>
          <a:lstStyle>
            <a:lvl1pPr marL="0" indent="0">
              <a:buNone/>
              <a:defRPr sz="2177" b="0" i="0" baseline="0">
                <a:solidFill>
                  <a:schemeClr val="bg1"/>
                </a:solidFill>
                <a:latin typeface="Calibri Courant" charset="0"/>
                <a:ea typeface="Calibri Courant" charset="0"/>
                <a:cs typeface="Calibri Courant" charset="0"/>
              </a:defRPr>
            </a:lvl1pPr>
            <a:lvl2pPr marL="310942" indent="0">
              <a:buNone/>
              <a:defRPr>
                <a:latin typeface="Bariol Regular" charset="0"/>
                <a:ea typeface="Bariol Regular" charset="0"/>
                <a:cs typeface="Bariol Regular" charset="0"/>
              </a:defRPr>
            </a:lvl2pPr>
            <a:lvl3pPr marL="621884" indent="0">
              <a:buNone/>
              <a:defRPr>
                <a:latin typeface="Bariol Regular" charset="0"/>
                <a:ea typeface="Bariol Regular" charset="0"/>
                <a:cs typeface="Bariol Regular" charset="0"/>
              </a:defRPr>
            </a:lvl3pPr>
            <a:lvl4pPr marL="932825" indent="0">
              <a:buNone/>
              <a:defRPr>
                <a:latin typeface="Bariol Regular" charset="0"/>
                <a:ea typeface="Bariol Regular" charset="0"/>
                <a:cs typeface="Bariol Regular" charset="0"/>
              </a:defRPr>
            </a:lvl4pPr>
            <a:lvl5pPr marL="1243767" indent="0">
              <a:buNone/>
              <a:defRPr>
                <a:latin typeface="Bariol Regular" charset="0"/>
                <a:ea typeface="Bariol Regular" charset="0"/>
                <a:cs typeface="Bariol Regular" charset="0"/>
              </a:defRPr>
            </a:lvl5pPr>
          </a:lstStyle>
          <a:p>
            <a:pPr lvl="0"/>
            <a:r>
              <a:rPr lang="fr-FR" dirty="0"/>
              <a:t>Cliquez pour mettre un titre</a:t>
            </a:r>
          </a:p>
        </p:txBody>
      </p:sp>
      <p:sp>
        <p:nvSpPr>
          <p:cNvPr id="13" name="Espace réservé du contenu 2"/>
          <p:cNvSpPr>
            <a:spLocks noGrp="1"/>
          </p:cNvSpPr>
          <p:nvPr>
            <p:ph sz="quarter" idx="17"/>
          </p:nvPr>
        </p:nvSpPr>
        <p:spPr>
          <a:xfrm>
            <a:off x="3286941" y="2340704"/>
            <a:ext cx="5399384" cy="1561909"/>
          </a:xfrm>
        </p:spPr>
        <p:txBody>
          <a:bodyPr/>
          <a:lstStyle>
            <a:lvl4pPr marL="1088296" indent="-155471" algn="l" defTabSz="621884" rtl="0" eaLnBrk="1" latinLnBrk="0" hangingPunct="1">
              <a:lnSpc>
                <a:spcPct val="90000"/>
              </a:lnSpc>
              <a:spcBef>
                <a:spcPts val="340"/>
              </a:spcBef>
              <a:buClr>
                <a:schemeClr val="accent6"/>
              </a:buClr>
              <a:buFont typeface="Arial"/>
              <a:buChar char="•"/>
              <a:defRPr lang="fr-FR" sz="748" kern="1200" smtClean="0">
                <a:solidFill>
                  <a:schemeClr val="tx1"/>
                </a:solidFill>
                <a:latin typeface="Calibri" charset="0"/>
                <a:ea typeface="Calibri" charset="0"/>
                <a:cs typeface="Calibri" charset="0"/>
              </a:defRPr>
            </a:lvl4pPr>
            <a:lvl5pPr marL="1399238" indent="-155471" algn="l" defTabSz="621884" rtl="0" eaLnBrk="1" latinLnBrk="0" hangingPunct="1">
              <a:lnSpc>
                <a:spcPct val="90000"/>
              </a:lnSpc>
              <a:spcBef>
                <a:spcPts val="340"/>
              </a:spcBef>
              <a:buClr>
                <a:schemeClr val="accent6"/>
              </a:buClr>
              <a:buFont typeface="Arial"/>
              <a:buChar char="•"/>
              <a:defRPr lang="fr-FR" sz="748" kern="1200" dirty="0">
                <a:solidFill>
                  <a:schemeClr val="tx1"/>
                </a:solidFill>
                <a:latin typeface="Calibri" charset="0"/>
                <a:ea typeface="Calibri" charset="0"/>
                <a:cs typeface="Calibri" charset="0"/>
              </a:defRPr>
            </a:lvl5pPr>
          </a:lstStyle>
          <a:p>
            <a:pPr lvl="0"/>
            <a:r>
              <a:rPr lang="fr-FR"/>
              <a:t>Cliquez pour modifier les styles du texte du masque</a:t>
            </a:r>
          </a:p>
        </p:txBody>
      </p:sp>
      <p:sp>
        <p:nvSpPr>
          <p:cNvPr id="14" name="Espace réservé du contenu 2"/>
          <p:cNvSpPr>
            <a:spLocks noGrp="1"/>
          </p:cNvSpPr>
          <p:nvPr>
            <p:ph sz="quarter" idx="18"/>
          </p:nvPr>
        </p:nvSpPr>
        <p:spPr>
          <a:xfrm>
            <a:off x="3286941" y="4259195"/>
            <a:ext cx="5399384" cy="1561909"/>
          </a:xfrm>
        </p:spPr>
        <p:txBody>
          <a:bodyPr/>
          <a:lstStyle>
            <a:lvl4pPr marL="1088296" indent="-155471" algn="l" defTabSz="621884" rtl="0" eaLnBrk="1" latinLnBrk="0" hangingPunct="1">
              <a:lnSpc>
                <a:spcPct val="90000"/>
              </a:lnSpc>
              <a:spcBef>
                <a:spcPts val="340"/>
              </a:spcBef>
              <a:buClr>
                <a:schemeClr val="accent6"/>
              </a:buClr>
              <a:buFont typeface="Arial"/>
              <a:buChar char="•"/>
              <a:defRPr lang="fr-FR" sz="748" kern="1200" smtClean="0">
                <a:solidFill>
                  <a:schemeClr val="tx1"/>
                </a:solidFill>
                <a:latin typeface="Calibri" charset="0"/>
                <a:ea typeface="Calibri" charset="0"/>
                <a:cs typeface="Calibri" charset="0"/>
              </a:defRPr>
            </a:lvl4pPr>
            <a:lvl5pPr marL="1399238" indent="-155471" algn="l" defTabSz="621884" rtl="0" eaLnBrk="1" latinLnBrk="0" hangingPunct="1">
              <a:lnSpc>
                <a:spcPct val="90000"/>
              </a:lnSpc>
              <a:spcBef>
                <a:spcPts val="340"/>
              </a:spcBef>
              <a:buClr>
                <a:schemeClr val="accent6"/>
              </a:buClr>
              <a:buFont typeface="Arial"/>
              <a:buChar char="•"/>
              <a:defRPr lang="fr-FR" sz="748" kern="1200" dirty="0">
                <a:solidFill>
                  <a:schemeClr val="tx1"/>
                </a:solidFill>
                <a:latin typeface="Calibri" charset="0"/>
                <a:ea typeface="Calibri" charset="0"/>
                <a:cs typeface="Calibri" charset="0"/>
              </a:defRPr>
            </a:lvl5pPr>
          </a:lstStyle>
          <a:p>
            <a:pPr lvl="0"/>
            <a:r>
              <a:rPr lang="fr-FR"/>
              <a:t>Cliquez pour modifier les styles du texte du masque</a:t>
            </a:r>
          </a:p>
        </p:txBody>
      </p:sp>
    </p:spTree>
    <p:extLst>
      <p:ext uri="{BB962C8B-B14F-4D97-AF65-F5344CB8AC3E}">
        <p14:creationId xmlns:p14="http://schemas.microsoft.com/office/powerpoint/2010/main" val="219717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rajectoire / exempl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457200" y="181401"/>
            <a:ext cx="8229600" cy="1092322"/>
          </a:xfrm>
          <a:ln>
            <a:noFill/>
          </a:ln>
        </p:spPr>
        <p:txBody>
          <a:bodyPr>
            <a:normAutofit/>
          </a:bodyPr>
          <a:lstStyle>
            <a:lvl1pPr>
              <a:defRPr sz="1904" b="1" i="0" baseline="0">
                <a:latin typeface="Calibri" panose="020F0502020204030204" pitchFamily="34" charset="0"/>
                <a:cs typeface="Calibri" panose="020F0502020204030204" pitchFamily="34" charset="0"/>
              </a:defRPr>
            </a:lvl1pPr>
          </a:lstStyle>
          <a:p>
            <a:r>
              <a:rPr lang="fr-FR" dirty="0"/>
              <a:t>TRAJECTOIRE / EXEMPLE</a:t>
            </a:r>
          </a:p>
        </p:txBody>
      </p:sp>
      <p:sp>
        <p:nvSpPr>
          <p:cNvPr id="12" name="Espace réservé du numéro de diapositive 5"/>
          <p:cNvSpPr>
            <a:spLocks noGrp="1"/>
          </p:cNvSpPr>
          <p:nvPr>
            <p:ph type="sldNum" sz="quarter" idx="12"/>
          </p:nvPr>
        </p:nvSpPr>
        <p:spPr>
          <a:xfrm>
            <a:off x="7955523" y="6356352"/>
            <a:ext cx="731277" cy="365125"/>
          </a:xfrm>
        </p:spPr>
        <p:txBody>
          <a:bodyPr/>
          <a:lstStyle>
            <a:lvl1pPr>
              <a:defRPr>
                <a:latin typeface="Calibri" panose="020F0502020204030204" pitchFamily="34" charset="0"/>
                <a:cs typeface="Calibri" panose="020F0502020204030204" pitchFamily="34" charset="0"/>
              </a:defRPr>
            </a:lvl1pPr>
          </a:lstStyle>
          <a:p>
            <a:fld id="{B7BC6F07-E839-1B4F-891E-AC860F8503FF}" type="slidenum">
              <a:rPr lang="fr-FR" smtClean="0"/>
              <a:t>‹N°›</a:t>
            </a:fld>
            <a:endParaRPr lang="fr-FR"/>
          </a:p>
        </p:txBody>
      </p:sp>
      <p:sp>
        <p:nvSpPr>
          <p:cNvPr id="19"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panose="020F0502020204030204" pitchFamily="34" charset="0"/>
              <a:cs typeface="Calibri" panose="020F0502020204030204" pitchFamily="34" charset="0"/>
            </a:endParaRPr>
          </a:p>
        </p:txBody>
      </p:sp>
      <p:sp>
        <p:nvSpPr>
          <p:cNvPr id="13"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E4C5311B-0EAA-9A44-B985-CD30F76DAFC4}" type="datetimeFigureOut">
              <a:rPr lang="fr-FR" smtClean="0"/>
              <a:t>18/01/2023</a:t>
            </a:fld>
            <a:endParaRPr lang="fr-FR"/>
          </a:p>
        </p:txBody>
      </p:sp>
      <p:cxnSp>
        <p:nvCxnSpPr>
          <p:cNvPr id="33" name="Connecteur droit 32"/>
          <p:cNvCxnSpPr/>
          <p:nvPr/>
        </p:nvCxnSpPr>
        <p:spPr>
          <a:xfrm>
            <a:off x="557487" y="1282901"/>
            <a:ext cx="1083278" cy="0"/>
          </a:xfrm>
          <a:prstGeom prst="line">
            <a:avLst/>
          </a:prstGeom>
          <a:ln w="127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0" y="0"/>
            <a:ext cx="31507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latin typeface="Calibri" panose="020F0502020204030204" pitchFamily="34" charset="0"/>
              <a:cs typeface="Calibri" panose="020F0502020204030204" pitchFamily="34" charset="0"/>
            </a:endParaRPr>
          </a:p>
        </p:txBody>
      </p:sp>
      <p:sp>
        <p:nvSpPr>
          <p:cNvPr id="10" name="Espace réservé du pied de page 4"/>
          <p:cNvSpPr>
            <a:spLocks noGrp="1"/>
          </p:cNvSpPr>
          <p:nvPr>
            <p:ph type="ftr" sz="quarter" idx="3"/>
          </p:nvPr>
        </p:nvSpPr>
        <p:spPr>
          <a:xfrm>
            <a:off x="457201" y="6356352"/>
            <a:ext cx="6141818" cy="365125"/>
          </a:xfrm>
          <a:prstGeom prst="rect">
            <a:avLst/>
          </a:prstGeom>
        </p:spPr>
        <p:txBody>
          <a:bodyPr vert="horz" lIns="104287" tIns="52144" rIns="104287" bIns="52144" rtlCol="0" anchor="ctr"/>
          <a:lstStyle>
            <a:lvl1pPr algn="l">
              <a:defRPr sz="68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endParaRPr lang="fr-FR"/>
          </a:p>
        </p:txBody>
      </p:sp>
      <p:pic>
        <p:nvPicPr>
          <p:cNvPr id="11" name="Image 1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3328704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Intercalaire_1">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955523" y="6356352"/>
            <a:ext cx="731277" cy="365125"/>
          </a:xfrm>
        </p:spPr>
        <p:txBody>
          <a:bodyPr/>
          <a:lstStyle>
            <a:lvl1pPr>
              <a:defRPr>
                <a:latin typeface="Calibri" panose="020F0502020204030204" pitchFamily="34" charset="0"/>
                <a:cs typeface="Calibri" panose="020F0502020204030204" pitchFamily="34" charset="0"/>
              </a:defRPr>
            </a:lvl1pPr>
          </a:lstStyle>
          <a:p>
            <a:fld id="{B7BC6F07-E839-1B4F-891E-AC860F8503FF}" type="slidenum">
              <a:rPr lang="fr-FR" smtClean="0"/>
              <a:t>‹N°›</a:t>
            </a:fld>
            <a:endParaRPr lang="fr-FR"/>
          </a:p>
        </p:txBody>
      </p:sp>
      <p:sp>
        <p:nvSpPr>
          <p:cNvPr id="7"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panose="020F0502020204030204" pitchFamily="34" charset="0"/>
              <a:cs typeface="Calibri" panose="020F0502020204030204" pitchFamily="34" charset="0"/>
            </a:endParaRPr>
          </a:p>
        </p:txBody>
      </p:sp>
      <p:sp>
        <p:nvSpPr>
          <p:cNvPr id="8"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596"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E4C5311B-0EAA-9A44-B985-CD30F76DAFC4}" type="datetimeFigureOut">
              <a:rPr lang="fr-FR" smtClean="0"/>
              <a:t>18/01/2023</a:t>
            </a:fld>
            <a:endParaRPr lang="fr-FR"/>
          </a:p>
        </p:txBody>
      </p:sp>
      <p:sp>
        <p:nvSpPr>
          <p:cNvPr id="9" name="Espace réservé du pied de page 3"/>
          <p:cNvSpPr txBox="1">
            <a:spLocks/>
          </p:cNvSpPr>
          <p:nvPr/>
        </p:nvSpPr>
        <p:spPr>
          <a:xfrm>
            <a:off x="457201" y="6356352"/>
            <a:ext cx="6141818"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fr-FR" sz="680" b="0" i="0" dirty="0">
                <a:latin typeface="Calibri" panose="020F0502020204030204" pitchFamily="34" charset="0"/>
                <a:cs typeface="Calibri" panose="020F0502020204030204" pitchFamily="34" charset="0"/>
              </a:rPr>
              <a:t>Le Management des Liens 
Présentation du cabinet - CEPAC</a:t>
            </a:r>
          </a:p>
        </p:txBody>
      </p:sp>
      <p:sp>
        <p:nvSpPr>
          <p:cNvPr id="10" name="Rectangle 9"/>
          <p:cNvSpPr/>
          <p:nvPr/>
        </p:nvSpPr>
        <p:spPr>
          <a:xfrm>
            <a:off x="0" y="0"/>
            <a:ext cx="457403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latin typeface="Calibri" panose="020F0502020204030204" pitchFamily="34" charset="0"/>
              <a:cs typeface="Calibri" panose="020F0502020204030204" pitchFamily="34" charset="0"/>
            </a:endParaRPr>
          </a:p>
        </p:txBody>
      </p:sp>
      <p:sp>
        <p:nvSpPr>
          <p:cNvPr id="11" name="Titre 1"/>
          <p:cNvSpPr>
            <a:spLocks noGrp="1"/>
          </p:cNvSpPr>
          <p:nvPr>
            <p:ph type="title" hasCustomPrompt="1"/>
          </p:nvPr>
        </p:nvSpPr>
        <p:spPr>
          <a:xfrm>
            <a:off x="266925" y="181403"/>
            <a:ext cx="4040188" cy="1520031"/>
          </a:xfrm>
          <a:ln>
            <a:noFill/>
          </a:ln>
        </p:spPr>
        <p:txBody>
          <a:bodyPr>
            <a:noAutofit/>
          </a:bodyPr>
          <a:lstStyle>
            <a:lvl1pPr>
              <a:defRPr sz="7821" b="1" i="0">
                <a:solidFill>
                  <a:schemeClr val="bg1"/>
                </a:solidFill>
                <a:latin typeface="Calibri" panose="020F0502020204030204" pitchFamily="34" charset="0"/>
                <a:cs typeface="Calibri" panose="020F0502020204030204" pitchFamily="34" charset="0"/>
              </a:defRPr>
            </a:lvl1pPr>
          </a:lstStyle>
          <a:p>
            <a:r>
              <a:rPr lang="fr-FR" dirty="0"/>
              <a:t>#1</a:t>
            </a:r>
          </a:p>
        </p:txBody>
      </p:sp>
      <p:sp>
        <p:nvSpPr>
          <p:cNvPr id="12" name="Espace réservé du texte 2"/>
          <p:cNvSpPr>
            <a:spLocks noGrp="1"/>
          </p:cNvSpPr>
          <p:nvPr>
            <p:ph type="body" sz="quarter" idx="16" hasCustomPrompt="1"/>
          </p:nvPr>
        </p:nvSpPr>
        <p:spPr>
          <a:xfrm>
            <a:off x="266924" y="1701434"/>
            <a:ext cx="4038951" cy="1485667"/>
          </a:xfrm>
        </p:spPr>
        <p:txBody>
          <a:bodyPr>
            <a:noAutofit/>
          </a:bodyPr>
          <a:lstStyle>
            <a:lvl1pPr marL="0" indent="0">
              <a:buNone/>
              <a:defRPr sz="3673" b="0"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310942" indent="0">
              <a:buNone/>
              <a:defRPr>
                <a:latin typeface="Bariol Regular" charset="0"/>
                <a:ea typeface="Bariol Regular" charset="0"/>
                <a:cs typeface="Bariol Regular" charset="0"/>
              </a:defRPr>
            </a:lvl2pPr>
            <a:lvl3pPr marL="621884" indent="0">
              <a:buNone/>
              <a:defRPr>
                <a:latin typeface="Bariol Regular" charset="0"/>
                <a:ea typeface="Bariol Regular" charset="0"/>
                <a:cs typeface="Bariol Regular" charset="0"/>
              </a:defRPr>
            </a:lvl3pPr>
            <a:lvl4pPr marL="932825" indent="0">
              <a:buNone/>
              <a:defRPr>
                <a:latin typeface="Bariol Regular" charset="0"/>
                <a:ea typeface="Bariol Regular" charset="0"/>
                <a:cs typeface="Bariol Regular" charset="0"/>
              </a:defRPr>
            </a:lvl4pPr>
            <a:lvl5pPr marL="1243767" indent="0">
              <a:buNone/>
              <a:defRPr>
                <a:latin typeface="Bariol Regular" charset="0"/>
                <a:ea typeface="Bariol Regular" charset="0"/>
                <a:cs typeface="Bariol Regular" charset="0"/>
              </a:defRPr>
            </a:lvl5pPr>
          </a:lstStyle>
          <a:p>
            <a:pPr lvl="0"/>
            <a:r>
              <a:rPr lang="fr-FR" dirty="0"/>
              <a:t>Cliquez pour modifier le titre</a:t>
            </a:r>
          </a:p>
        </p:txBody>
      </p:sp>
      <p:sp>
        <p:nvSpPr>
          <p:cNvPr id="3" name="Espace réservé du contenu 2"/>
          <p:cNvSpPr>
            <a:spLocks noGrp="1"/>
          </p:cNvSpPr>
          <p:nvPr>
            <p:ph sz="quarter" idx="17"/>
          </p:nvPr>
        </p:nvSpPr>
        <p:spPr>
          <a:xfrm>
            <a:off x="4693549" y="2340704"/>
            <a:ext cx="3992776" cy="1561909"/>
          </a:xfrm>
        </p:spPr>
        <p:txBody>
          <a:bodyPr>
            <a:normAutofit/>
          </a:bodyPr>
          <a:lstStyle>
            <a:lvl1pPr>
              <a:defRPr sz="953">
                <a:latin typeface="Calibri" panose="020F0502020204030204" pitchFamily="34" charset="0"/>
                <a:cs typeface="Calibri" panose="020F0502020204030204" pitchFamily="34" charset="0"/>
              </a:defRPr>
            </a:lvl1pPr>
            <a:lvl2pPr>
              <a:defRPr sz="953">
                <a:latin typeface="Calibri" panose="020F0502020204030204" pitchFamily="34" charset="0"/>
                <a:cs typeface="Calibri" panose="020F0502020204030204" pitchFamily="34" charset="0"/>
              </a:defRPr>
            </a:lvl2pPr>
            <a:lvl3pPr>
              <a:defRPr sz="953">
                <a:latin typeface="Calibri" panose="020F0502020204030204" pitchFamily="34" charset="0"/>
                <a:cs typeface="Calibri" panose="020F0502020204030204" pitchFamily="34" charset="0"/>
              </a:defRPr>
            </a:lvl3pPr>
            <a:lvl4pPr>
              <a:buClr>
                <a:schemeClr val="accent6"/>
              </a:buClr>
              <a:defRPr lang="fr-FR" sz="953" kern="1200" dirty="0" smtClean="0">
                <a:solidFill>
                  <a:schemeClr val="tx1"/>
                </a:solidFill>
                <a:latin typeface="Calibri" panose="020F0502020204030204" pitchFamily="34" charset="0"/>
                <a:ea typeface="Calibri" charset="0"/>
                <a:cs typeface="Calibri" panose="020F0502020204030204" pitchFamily="34" charset="0"/>
              </a:defRPr>
            </a:lvl4pPr>
            <a:lvl5pPr>
              <a:buClr>
                <a:schemeClr val="accent6"/>
              </a:buClr>
              <a:defRPr lang="fr-FR" sz="953" kern="1200" dirty="0">
                <a:solidFill>
                  <a:schemeClr val="tx1"/>
                </a:solidFill>
                <a:latin typeface="Calibri" panose="020F0502020204030204" pitchFamily="34" charset="0"/>
                <a:ea typeface="Calibri" charset="0"/>
                <a:cs typeface="Calibri" panose="020F0502020204030204" pitchFamily="34" charset="0"/>
              </a:defRPr>
            </a:lvl5pPr>
          </a:lstStyle>
          <a:p>
            <a:pPr lvl="0"/>
            <a:r>
              <a:rPr lang="fr-FR"/>
              <a:t>Cliquez pour modifier les styles du texte du masque</a:t>
            </a:r>
          </a:p>
        </p:txBody>
      </p:sp>
      <p:sp>
        <p:nvSpPr>
          <p:cNvPr id="13" name="Espace réservé du contenu 2"/>
          <p:cNvSpPr>
            <a:spLocks noGrp="1"/>
          </p:cNvSpPr>
          <p:nvPr>
            <p:ph sz="quarter" idx="18"/>
          </p:nvPr>
        </p:nvSpPr>
        <p:spPr>
          <a:xfrm>
            <a:off x="4693549" y="4259195"/>
            <a:ext cx="3992776" cy="1561909"/>
          </a:xfrm>
        </p:spPr>
        <p:txBody>
          <a:bodyPr>
            <a:normAutofit/>
          </a:bodyPr>
          <a:lstStyle>
            <a:lvl1pPr>
              <a:defRPr sz="953">
                <a:latin typeface="Calibri" panose="020F0502020204030204" pitchFamily="34" charset="0"/>
                <a:cs typeface="Calibri" panose="020F0502020204030204" pitchFamily="34" charset="0"/>
              </a:defRPr>
            </a:lvl1pPr>
            <a:lvl2pPr>
              <a:defRPr sz="953">
                <a:latin typeface="Calibri" panose="020F0502020204030204" pitchFamily="34" charset="0"/>
                <a:cs typeface="Calibri" panose="020F0502020204030204" pitchFamily="34" charset="0"/>
              </a:defRPr>
            </a:lvl2pPr>
            <a:lvl3pPr>
              <a:defRPr sz="953">
                <a:latin typeface="Calibri" panose="020F0502020204030204" pitchFamily="34" charset="0"/>
                <a:cs typeface="Calibri" panose="020F0502020204030204" pitchFamily="34" charset="0"/>
              </a:defRPr>
            </a:lvl3pPr>
            <a:lvl4pPr marL="1088296" indent="-155471" algn="l" defTabSz="621884" rtl="0" eaLnBrk="1" latinLnBrk="0" hangingPunct="1">
              <a:lnSpc>
                <a:spcPct val="90000"/>
              </a:lnSpc>
              <a:spcBef>
                <a:spcPts val="340"/>
              </a:spcBef>
              <a:buClr>
                <a:schemeClr val="accent6"/>
              </a:buClr>
              <a:buFont typeface="Arial"/>
              <a:buChar char="•"/>
              <a:defRPr lang="fr-FR" sz="953" kern="1200" smtClean="0">
                <a:solidFill>
                  <a:schemeClr val="tx1"/>
                </a:solidFill>
                <a:latin typeface="Calibri" panose="020F0502020204030204" pitchFamily="34" charset="0"/>
                <a:ea typeface="Calibri" charset="0"/>
                <a:cs typeface="Calibri" panose="020F0502020204030204" pitchFamily="34" charset="0"/>
              </a:defRPr>
            </a:lvl4pPr>
            <a:lvl5pPr marL="1399238" indent="-155471" algn="l" defTabSz="621884" rtl="0" eaLnBrk="1" latinLnBrk="0" hangingPunct="1">
              <a:lnSpc>
                <a:spcPct val="90000"/>
              </a:lnSpc>
              <a:spcBef>
                <a:spcPts val="340"/>
              </a:spcBef>
              <a:buClr>
                <a:schemeClr val="accent6"/>
              </a:buClr>
              <a:buFont typeface="Arial"/>
              <a:buChar char="•"/>
              <a:defRPr lang="fr-FR" sz="953" kern="1200">
                <a:solidFill>
                  <a:schemeClr val="tx1"/>
                </a:solidFill>
                <a:latin typeface="Calibri" panose="020F0502020204030204" pitchFamily="34" charset="0"/>
                <a:ea typeface="Calibri" charset="0"/>
                <a:cs typeface="Calibri" panose="020F0502020204030204" pitchFamily="34" charset="0"/>
              </a:defRPr>
            </a:lvl5pPr>
          </a:lstStyle>
          <a:p>
            <a:pPr lvl="0"/>
            <a:r>
              <a:rPr lang="fr-FR"/>
              <a:t>Cliquez pour modifier les styles du texte du masque</a:t>
            </a:r>
          </a:p>
        </p:txBody>
      </p:sp>
      <p:pic>
        <p:nvPicPr>
          <p:cNvPr id="15" name="Image 14"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342848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_vide">
    <p:spTree>
      <p:nvGrpSpPr>
        <p:cNvPr id="1" name=""/>
        <p:cNvGrpSpPr/>
        <p:nvPr/>
      </p:nvGrpSpPr>
      <p:grpSpPr>
        <a:xfrm>
          <a:off x="0" y="0"/>
          <a:ext cx="0" cy="0"/>
          <a:chOff x="0" y="0"/>
          <a:chExt cx="0" cy="0"/>
        </a:xfrm>
      </p:grpSpPr>
      <p:pic>
        <p:nvPicPr>
          <p:cNvPr id="5" name="Image 4"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6" name="Image 5"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7" name="Image 6"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8" name="Image 7"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9" name="Image 8"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10" name="Image 9"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11" name="Image 10"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12" name="Image 11"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13" name="Image 12"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14" name="Image 13"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15" name="Image 14"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16" name="Image 15"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17" name="Image 16"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18" name="Image 17"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19" name="Image 18"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20" name="Image 19"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21" name="Image 20"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22" name="Image 21"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23" name="Image 22"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24" name="Image 23"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25" name="Image 24"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26" name="Image 25"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27" name="Image 26"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28" name="Image 27"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spTree>
    <p:extLst>
      <p:ext uri="{BB962C8B-B14F-4D97-AF65-F5344CB8AC3E}">
        <p14:creationId xmlns:p14="http://schemas.microsoft.com/office/powerpoint/2010/main" val="835497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Intercalaire">
    <p:spTree>
      <p:nvGrpSpPr>
        <p:cNvPr id="1" name=""/>
        <p:cNvGrpSpPr/>
        <p:nvPr/>
      </p:nvGrpSpPr>
      <p:grpSpPr>
        <a:xfrm>
          <a:off x="0" y="0"/>
          <a:ext cx="0" cy="0"/>
          <a:chOff x="0" y="0"/>
          <a:chExt cx="0" cy="0"/>
        </a:xfrm>
      </p:grpSpPr>
      <p:pic>
        <p:nvPicPr>
          <p:cNvPr id="5" name="Image 4"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6" name="Image 5"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7" name="Image 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8" name="Image 7"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9" name="Image 8"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10" name="Image 9"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11" name="Image 10"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12" name="Image 1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13" name="Image 12"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14" name="Image 1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15" name="Image 14"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16" name="Image 15"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pic>
        <p:nvPicPr>
          <p:cNvPr id="17" name="Image 1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18" name="Image 17"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19" name="Image 18"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20" name="Image 19"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21" name="Image 20"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22" name="Image 2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23" name="Image 22"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24" name="Image 2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25" name="Image 24"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26" name="Image 25"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27" name="Image 26"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28" name="Image 27"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spTree>
    <p:extLst>
      <p:ext uri="{BB962C8B-B14F-4D97-AF65-F5344CB8AC3E}">
        <p14:creationId xmlns:p14="http://schemas.microsoft.com/office/powerpoint/2010/main" val="1263704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Intercalaire">
    <p:spTree>
      <p:nvGrpSpPr>
        <p:cNvPr id="1" name=""/>
        <p:cNvGrpSpPr/>
        <p:nvPr/>
      </p:nvGrpSpPr>
      <p:grpSpPr>
        <a:xfrm>
          <a:off x="0" y="0"/>
          <a:ext cx="0" cy="0"/>
          <a:chOff x="0" y="0"/>
          <a:chExt cx="0" cy="0"/>
        </a:xfrm>
      </p:grpSpPr>
      <p:pic>
        <p:nvPicPr>
          <p:cNvPr id="5" name="Image 4"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6" name="Image 5"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7" name="Image 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8" name="Image 7"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9" name="Image 8"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10" name="Image 9"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11" name="Image 10"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12" name="Image 1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13" name="Image 12"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14" name="Image 1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15" name="Image 14"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16" name="Image 15"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pic>
        <p:nvPicPr>
          <p:cNvPr id="17" name="Image 1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18" name="Image 17"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19" name="Image 18"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20" name="Image 19"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21" name="Image 20"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22" name="Image 2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23" name="Image 22"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24" name="Image 2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25" name="Image 24"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26" name="Image 25"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27" name="Image 26"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28" name="Image 27"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spTree>
    <p:extLst>
      <p:ext uri="{BB962C8B-B14F-4D97-AF65-F5344CB8AC3E}">
        <p14:creationId xmlns:p14="http://schemas.microsoft.com/office/powerpoint/2010/main" val="476805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Intercalaire_2">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7955523" y="6356352"/>
            <a:ext cx="731277" cy="365125"/>
          </a:xfrm>
        </p:spPr>
        <p:txBody>
          <a:bodyPr/>
          <a:lstStyle>
            <a:lvl1pPr>
              <a:defRPr>
                <a:latin typeface="Calibri" panose="020F0502020204030204" pitchFamily="34" charset="0"/>
                <a:cs typeface="Calibri" panose="020F0502020204030204" pitchFamily="34" charset="0"/>
              </a:defRPr>
            </a:lvl1pPr>
          </a:lstStyle>
          <a:p>
            <a:fld id="{B7BC6F07-E839-1B4F-891E-AC860F8503FF}" type="slidenum">
              <a:rPr lang="fr-FR" smtClean="0"/>
              <a:t>‹N°›</a:t>
            </a:fld>
            <a:endParaRPr lang="fr-FR"/>
          </a:p>
        </p:txBody>
      </p:sp>
      <p:sp>
        <p:nvSpPr>
          <p:cNvPr id="6"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panose="020F0502020204030204" pitchFamily="34" charset="0"/>
              <a:cs typeface="Calibri" panose="020F0502020204030204" pitchFamily="34" charset="0"/>
            </a:endParaRPr>
          </a:p>
        </p:txBody>
      </p:sp>
      <p:sp>
        <p:nvSpPr>
          <p:cNvPr id="7"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596"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E4C5311B-0EAA-9A44-B985-CD30F76DAFC4}" type="datetimeFigureOut">
              <a:rPr lang="fr-FR" smtClean="0"/>
              <a:t>18/01/2023</a:t>
            </a:fld>
            <a:endParaRPr lang="fr-FR"/>
          </a:p>
        </p:txBody>
      </p:sp>
      <p:sp>
        <p:nvSpPr>
          <p:cNvPr id="8" name="Espace réservé du pied de page 3"/>
          <p:cNvSpPr txBox="1">
            <a:spLocks/>
          </p:cNvSpPr>
          <p:nvPr/>
        </p:nvSpPr>
        <p:spPr>
          <a:xfrm>
            <a:off x="457201" y="6356352"/>
            <a:ext cx="6141818"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fr-FR" sz="680" b="0" i="0" dirty="0">
                <a:latin typeface="Calibri" panose="020F0502020204030204" pitchFamily="34" charset="0"/>
                <a:cs typeface="Calibri" panose="020F0502020204030204" pitchFamily="34" charset="0"/>
              </a:rPr>
              <a:t>Le Management des Liens 
Présentation du cabinet - CEPAC</a:t>
            </a:r>
          </a:p>
        </p:txBody>
      </p:sp>
      <p:sp>
        <p:nvSpPr>
          <p:cNvPr id="9" name="Rectangle 8"/>
          <p:cNvSpPr/>
          <p:nvPr/>
        </p:nvSpPr>
        <p:spPr>
          <a:xfrm>
            <a:off x="0" y="0"/>
            <a:ext cx="4574037"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latin typeface="Calibri" panose="020F0502020204030204" pitchFamily="34" charset="0"/>
              <a:cs typeface="Calibri" panose="020F0502020204030204" pitchFamily="34" charset="0"/>
            </a:endParaRPr>
          </a:p>
        </p:txBody>
      </p:sp>
      <p:sp>
        <p:nvSpPr>
          <p:cNvPr id="11" name="Titre 1"/>
          <p:cNvSpPr>
            <a:spLocks noGrp="1"/>
          </p:cNvSpPr>
          <p:nvPr>
            <p:ph type="title" hasCustomPrompt="1"/>
          </p:nvPr>
        </p:nvSpPr>
        <p:spPr>
          <a:xfrm>
            <a:off x="266925" y="181403"/>
            <a:ext cx="4040188" cy="1520031"/>
          </a:xfrm>
          <a:ln>
            <a:noFill/>
          </a:ln>
        </p:spPr>
        <p:txBody>
          <a:bodyPr>
            <a:noAutofit/>
          </a:bodyPr>
          <a:lstStyle>
            <a:lvl1pPr>
              <a:defRPr sz="7821" b="1" i="0">
                <a:solidFill>
                  <a:schemeClr val="bg1"/>
                </a:solidFill>
                <a:latin typeface="Calibri" panose="020F0502020204030204" pitchFamily="34" charset="0"/>
                <a:cs typeface="Calibri" panose="020F0502020204030204" pitchFamily="34" charset="0"/>
              </a:defRPr>
            </a:lvl1pPr>
          </a:lstStyle>
          <a:p>
            <a:r>
              <a:rPr lang="fr-FR" dirty="0"/>
              <a:t>#1</a:t>
            </a:r>
          </a:p>
        </p:txBody>
      </p:sp>
      <p:sp>
        <p:nvSpPr>
          <p:cNvPr id="12" name="Espace réservé du texte 2"/>
          <p:cNvSpPr>
            <a:spLocks noGrp="1"/>
          </p:cNvSpPr>
          <p:nvPr>
            <p:ph type="body" sz="quarter" idx="16" hasCustomPrompt="1"/>
          </p:nvPr>
        </p:nvSpPr>
        <p:spPr>
          <a:xfrm>
            <a:off x="266924" y="1701434"/>
            <a:ext cx="4038951" cy="1485667"/>
          </a:xfrm>
        </p:spPr>
        <p:txBody>
          <a:bodyPr>
            <a:noAutofit/>
          </a:bodyPr>
          <a:lstStyle>
            <a:lvl1pPr marL="0" indent="0">
              <a:buNone/>
              <a:defRPr sz="3673" b="0"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310942" indent="0">
              <a:buNone/>
              <a:defRPr>
                <a:latin typeface="Bariol Regular" charset="0"/>
                <a:ea typeface="Bariol Regular" charset="0"/>
                <a:cs typeface="Bariol Regular" charset="0"/>
              </a:defRPr>
            </a:lvl2pPr>
            <a:lvl3pPr marL="621884" indent="0">
              <a:buNone/>
              <a:defRPr>
                <a:latin typeface="Bariol Regular" charset="0"/>
                <a:ea typeface="Bariol Regular" charset="0"/>
                <a:cs typeface="Bariol Regular" charset="0"/>
              </a:defRPr>
            </a:lvl3pPr>
            <a:lvl4pPr marL="932825" indent="0">
              <a:buNone/>
              <a:defRPr>
                <a:latin typeface="Bariol Regular" charset="0"/>
                <a:ea typeface="Bariol Regular" charset="0"/>
                <a:cs typeface="Bariol Regular" charset="0"/>
              </a:defRPr>
            </a:lvl4pPr>
            <a:lvl5pPr marL="1243767" indent="0">
              <a:buNone/>
              <a:defRPr>
                <a:latin typeface="Bariol Regular" charset="0"/>
                <a:ea typeface="Bariol Regular" charset="0"/>
                <a:cs typeface="Bariol Regular" charset="0"/>
              </a:defRPr>
            </a:lvl5pPr>
          </a:lstStyle>
          <a:p>
            <a:pPr lvl="0"/>
            <a:r>
              <a:rPr lang="fr-FR" dirty="0"/>
              <a:t>Cliquez pour modifier le titre</a:t>
            </a:r>
          </a:p>
        </p:txBody>
      </p:sp>
      <p:sp>
        <p:nvSpPr>
          <p:cNvPr id="13" name="Espace réservé du contenu 2"/>
          <p:cNvSpPr>
            <a:spLocks noGrp="1"/>
          </p:cNvSpPr>
          <p:nvPr>
            <p:ph sz="quarter" idx="17"/>
          </p:nvPr>
        </p:nvSpPr>
        <p:spPr>
          <a:xfrm>
            <a:off x="4693549" y="2340704"/>
            <a:ext cx="3992776" cy="1561909"/>
          </a:xfrm>
        </p:spPr>
        <p:txBody>
          <a:bodyPr>
            <a:normAutofit/>
          </a:bodyPr>
          <a:lstStyle>
            <a:lvl1pPr>
              <a:defRPr sz="953">
                <a:latin typeface="Calibri" panose="020F0502020204030204" pitchFamily="34" charset="0"/>
                <a:cs typeface="Calibri" panose="020F0502020204030204" pitchFamily="34" charset="0"/>
              </a:defRPr>
            </a:lvl1pPr>
            <a:lvl2pPr>
              <a:defRPr sz="953">
                <a:latin typeface="Calibri" panose="020F0502020204030204" pitchFamily="34" charset="0"/>
                <a:cs typeface="Calibri" panose="020F0502020204030204" pitchFamily="34" charset="0"/>
              </a:defRPr>
            </a:lvl2pPr>
            <a:lvl3pPr>
              <a:defRPr sz="953">
                <a:latin typeface="Calibri" panose="020F0502020204030204" pitchFamily="34" charset="0"/>
                <a:cs typeface="Calibri" panose="020F0502020204030204" pitchFamily="34" charset="0"/>
              </a:defRPr>
            </a:lvl3pPr>
            <a:lvl4pPr marL="1088296" indent="-155471" algn="l" defTabSz="621884" rtl="0" eaLnBrk="1" latinLnBrk="0" hangingPunct="1">
              <a:lnSpc>
                <a:spcPct val="90000"/>
              </a:lnSpc>
              <a:spcBef>
                <a:spcPts val="340"/>
              </a:spcBef>
              <a:buClr>
                <a:schemeClr val="accent6"/>
              </a:buClr>
              <a:buFont typeface="Arial"/>
              <a:buChar char="•"/>
              <a:defRPr lang="fr-FR" sz="953" kern="1200" dirty="0" smtClean="0">
                <a:solidFill>
                  <a:schemeClr val="tx1"/>
                </a:solidFill>
                <a:latin typeface="Calibri" panose="020F0502020204030204" pitchFamily="34" charset="0"/>
                <a:ea typeface="Calibri" charset="0"/>
                <a:cs typeface="Calibri" panose="020F0502020204030204" pitchFamily="34" charset="0"/>
              </a:defRPr>
            </a:lvl4pPr>
            <a:lvl5pPr marL="1399238" indent="-155471" algn="l" defTabSz="621884" rtl="0" eaLnBrk="1" latinLnBrk="0" hangingPunct="1">
              <a:lnSpc>
                <a:spcPct val="90000"/>
              </a:lnSpc>
              <a:spcBef>
                <a:spcPts val="340"/>
              </a:spcBef>
              <a:buClr>
                <a:schemeClr val="accent6"/>
              </a:buClr>
              <a:buFont typeface="Arial"/>
              <a:buChar char="•"/>
              <a:defRPr lang="fr-FR" sz="953" kern="1200" dirty="0">
                <a:solidFill>
                  <a:schemeClr val="tx1"/>
                </a:solidFill>
                <a:latin typeface="Calibri" panose="020F0502020204030204" pitchFamily="34" charset="0"/>
                <a:ea typeface="Calibri" charset="0"/>
                <a:cs typeface="Calibri" panose="020F0502020204030204" pitchFamily="34" charset="0"/>
              </a:defRPr>
            </a:lvl5pPr>
          </a:lstStyle>
          <a:p>
            <a:pPr lvl="0"/>
            <a:r>
              <a:rPr lang="fr-FR"/>
              <a:t>Cliquez pour modifier les styles du texte du masque</a:t>
            </a:r>
          </a:p>
        </p:txBody>
      </p:sp>
      <p:sp>
        <p:nvSpPr>
          <p:cNvPr id="14" name="Espace réservé du contenu 2"/>
          <p:cNvSpPr>
            <a:spLocks noGrp="1"/>
          </p:cNvSpPr>
          <p:nvPr>
            <p:ph sz="quarter" idx="18"/>
          </p:nvPr>
        </p:nvSpPr>
        <p:spPr>
          <a:xfrm>
            <a:off x="4693549" y="4259195"/>
            <a:ext cx="3992776" cy="1561909"/>
          </a:xfrm>
        </p:spPr>
        <p:txBody>
          <a:bodyPr>
            <a:normAutofit/>
          </a:bodyPr>
          <a:lstStyle>
            <a:lvl1pPr>
              <a:defRPr sz="953">
                <a:latin typeface="Calibri" panose="020F0502020204030204" pitchFamily="34" charset="0"/>
                <a:cs typeface="Calibri" panose="020F0502020204030204" pitchFamily="34" charset="0"/>
              </a:defRPr>
            </a:lvl1pPr>
            <a:lvl2pPr>
              <a:defRPr sz="953">
                <a:latin typeface="Calibri" panose="020F0502020204030204" pitchFamily="34" charset="0"/>
                <a:cs typeface="Calibri" panose="020F0502020204030204" pitchFamily="34" charset="0"/>
              </a:defRPr>
            </a:lvl2pPr>
            <a:lvl3pPr>
              <a:defRPr sz="953">
                <a:latin typeface="Calibri" panose="020F0502020204030204" pitchFamily="34" charset="0"/>
                <a:cs typeface="Calibri" panose="020F0502020204030204" pitchFamily="34" charset="0"/>
              </a:defRPr>
            </a:lvl3pPr>
            <a:lvl4pPr marL="1088296" indent="-155471" algn="l" defTabSz="621884" rtl="0" eaLnBrk="1" latinLnBrk="0" hangingPunct="1">
              <a:lnSpc>
                <a:spcPct val="90000"/>
              </a:lnSpc>
              <a:spcBef>
                <a:spcPts val="340"/>
              </a:spcBef>
              <a:buClr>
                <a:schemeClr val="accent6"/>
              </a:buClr>
              <a:buFont typeface="Arial"/>
              <a:buChar char="•"/>
              <a:defRPr lang="fr-FR" sz="953" kern="1200" dirty="0" smtClean="0">
                <a:solidFill>
                  <a:schemeClr val="tx1"/>
                </a:solidFill>
                <a:latin typeface="Calibri" panose="020F0502020204030204" pitchFamily="34" charset="0"/>
                <a:ea typeface="Calibri" charset="0"/>
                <a:cs typeface="Calibri" panose="020F0502020204030204" pitchFamily="34" charset="0"/>
              </a:defRPr>
            </a:lvl4pPr>
            <a:lvl5pPr marL="1399238" indent="-155471" algn="l" defTabSz="621884" rtl="0" eaLnBrk="1" latinLnBrk="0" hangingPunct="1">
              <a:lnSpc>
                <a:spcPct val="90000"/>
              </a:lnSpc>
              <a:spcBef>
                <a:spcPts val="340"/>
              </a:spcBef>
              <a:buClr>
                <a:schemeClr val="accent6"/>
              </a:buClr>
              <a:buFont typeface="Arial"/>
              <a:buChar char="•"/>
              <a:defRPr lang="fr-FR" sz="953" kern="1200" dirty="0">
                <a:solidFill>
                  <a:schemeClr val="tx1"/>
                </a:solidFill>
                <a:latin typeface="Calibri" panose="020F0502020204030204" pitchFamily="34" charset="0"/>
                <a:ea typeface="Calibri" charset="0"/>
                <a:cs typeface="Calibri" panose="020F0502020204030204" pitchFamily="34" charset="0"/>
              </a:defRPr>
            </a:lvl5pPr>
          </a:lstStyle>
          <a:p>
            <a:pPr lvl="0"/>
            <a:r>
              <a:rPr lang="fr-FR"/>
              <a:t>Cliquez pour modifier les styles du texte du masque</a:t>
            </a:r>
          </a:p>
        </p:txBody>
      </p:sp>
      <p:pic>
        <p:nvPicPr>
          <p:cNvPr id="15" name="Image 14"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1710622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_Intercalaire">
    <p:spTree>
      <p:nvGrpSpPr>
        <p:cNvPr id="1" name=""/>
        <p:cNvGrpSpPr/>
        <p:nvPr/>
      </p:nvGrpSpPr>
      <p:grpSpPr>
        <a:xfrm>
          <a:off x="0" y="0"/>
          <a:ext cx="0" cy="0"/>
          <a:chOff x="0" y="0"/>
          <a:chExt cx="0" cy="0"/>
        </a:xfrm>
      </p:grpSpPr>
      <p:pic>
        <p:nvPicPr>
          <p:cNvPr id="5" name="Image 4"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6" name="Image 5"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7" name="Image 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8" name="Image 7"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9" name="Image 8"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10" name="Image 9"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11" name="Image 10"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12" name="Image 1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13" name="Image 12"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14" name="Image 1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15" name="Image 14"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16" name="Image 15"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pic>
        <p:nvPicPr>
          <p:cNvPr id="17" name="Image 1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18" name="Image 17"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19" name="Image 18"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20" name="Image 19"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21" name="Image 20"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22" name="Image 2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23" name="Image 22"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24" name="Image 2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25" name="Image 24"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26" name="Image 25"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27" name="Image 26"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28" name="Image 27"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spTree>
    <p:extLst>
      <p:ext uri="{BB962C8B-B14F-4D97-AF65-F5344CB8AC3E}">
        <p14:creationId xmlns:p14="http://schemas.microsoft.com/office/powerpoint/2010/main" val="1789498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34608-EBD5-C74B-B8F6-B64FB6E8AD8D}"/>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25CEFFF-CB11-6946-873D-CCAE2F29EF4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D43E8DF-D897-904B-8EC2-6EE4490207C2}"/>
              </a:ext>
            </a:extLst>
          </p:cNvPr>
          <p:cNvSpPr>
            <a:spLocks noGrp="1"/>
          </p:cNvSpPr>
          <p:nvPr>
            <p:ph type="dt" sz="half" idx="10"/>
          </p:nvPr>
        </p:nvSpPr>
        <p:spPr/>
        <p:txBody>
          <a:bodyPr/>
          <a:lstStyle/>
          <a:p>
            <a:fld id="{E4C5311B-0EAA-9A44-B985-CD30F76DAFC4}" type="datetimeFigureOut">
              <a:rPr lang="fr-FR" smtClean="0"/>
              <a:t>18/01/2023</a:t>
            </a:fld>
            <a:endParaRPr lang="fr-FR"/>
          </a:p>
        </p:txBody>
      </p:sp>
      <p:sp>
        <p:nvSpPr>
          <p:cNvPr id="5" name="Espace réservé du pied de page 4">
            <a:extLst>
              <a:ext uri="{FF2B5EF4-FFF2-40B4-BE49-F238E27FC236}">
                <a16:creationId xmlns:a16="http://schemas.microsoft.com/office/drawing/2014/main" id="{68AC3CF1-7CDE-CF4E-9725-41D96F9368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957CEF-9610-EB40-86C4-8631B5A5BDF0}"/>
              </a:ext>
            </a:extLst>
          </p:cNvPr>
          <p:cNvSpPr>
            <a:spLocks noGrp="1"/>
          </p:cNvSpPr>
          <p:nvPr>
            <p:ph type="sldNum" sz="quarter" idx="12"/>
          </p:nvPr>
        </p:nvSpPr>
        <p:spPr/>
        <p:txBody>
          <a:bodyPr/>
          <a:lstStyle/>
          <a:p>
            <a:fld id="{B7BC6F07-E839-1B4F-891E-AC860F8503FF}" type="slidenum">
              <a:rPr lang="fr-FR" smtClean="0"/>
              <a:t>‹N°›</a:t>
            </a:fld>
            <a:endParaRPr lang="fr-FR"/>
          </a:p>
        </p:txBody>
      </p:sp>
    </p:spTree>
    <p:extLst>
      <p:ext uri="{BB962C8B-B14F-4D97-AF65-F5344CB8AC3E}">
        <p14:creationId xmlns:p14="http://schemas.microsoft.com/office/powerpoint/2010/main" val="32985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7" name="Espace réservé du texte 6"/>
          <p:cNvSpPr>
            <a:spLocks noGrp="1"/>
          </p:cNvSpPr>
          <p:nvPr>
            <p:ph type="body" sz="quarter" idx="10" hasCustomPrompt="1"/>
          </p:nvPr>
        </p:nvSpPr>
        <p:spPr>
          <a:xfrm>
            <a:off x="554600" y="2683316"/>
            <a:ext cx="2932967" cy="2144643"/>
          </a:xfrm>
        </p:spPr>
        <p:txBody>
          <a:bodyPr>
            <a:noAutofit/>
          </a:bodyPr>
          <a:lstStyle>
            <a:lvl1pPr marL="0" indent="0" algn="just" defTabSz="354629" rtl="0" eaLnBrk="1" latinLnBrk="0" hangingPunct="1">
              <a:buNone/>
              <a:defRPr lang="fr-FR" sz="11290" b="1" kern="1200" dirty="0" smtClean="0">
                <a:solidFill>
                  <a:schemeClr val="accent5"/>
                </a:solidFill>
                <a:latin typeface="Calibri" charset="0"/>
                <a:ea typeface="Calibri" charset="0"/>
                <a:cs typeface="Calibri" charset="0"/>
              </a:defRPr>
            </a:lvl1pPr>
            <a:lvl2pPr marL="0" algn="just" defTabSz="354629" rtl="0" eaLnBrk="1" latinLnBrk="0" hangingPunct="1">
              <a:defRPr lang="fr-FR" sz="13534" kern="1200" dirty="0" smtClean="0">
                <a:solidFill>
                  <a:schemeClr val="accent5"/>
                </a:solidFill>
                <a:latin typeface="Calibri" charset="0"/>
                <a:ea typeface="Calibri" charset="0"/>
                <a:cs typeface="Calibri" charset="0"/>
              </a:defRPr>
            </a:lvl2pPr>
            <a:lvl3pPr marL="0" algn="just" defTabSz="354629" rtl="0" eaLnBrk="1" latinLnBrk="0" hangingPunct="1">
              <a:defRPr lang="fr-FR" sz="13534" kern="1200" dirty="0" smtClean="0">
                <a:solidFill>
                  <a:schemeClr val="accent5"/>
                </a:solidFill>
                <a:latin typeface="Calibri" charset="0"/>
                <a:ea typeface="Calibri" charset="0"/>
                <a:cs typeface="Calibri" charset="0"/>
              </a:defRPr>
            </a:lvl3pPr>
            <a:lvl4pPr marL="0" algn="just" defTabSz="354629" rtl="0" eaLnBrk="1" latinLnBrk="0" hangingPunct="1">
              <a:defRPr lang="fr-FR" sz="13534" kern="1200" dirty="0" smtClean="0">
                <a:solidFill>
                  <a:schemeClr val="accent5"/>
                </a:solidFill>
                <a:latin typeface="Calibri" charset="0"/>
                <a:ea typeface="Calibri" charset="0"/>
                <a:cs typeface="Calibri" charset="0"/>
              </a:defRPr>
            </a:lvl4pPr>
            <a:lvl5pPr marL="0" algn="just" defTabSz="354629" rtl="0" eaLnBrk="1" latinLnBrk="0" hangingPunct="1">
              <a:defRPr lang="fr-FR" sz="13534" kern="1200" dirty="0">
                <a:solidFill>
                  <a:schemeClr val="accent5"/>
                </a:solidFill>
                <a:latin typeface="Calibri" charset="0"/>
                <a:ea typeface="Calibri" charset="0"/>
                <a:cs typeface="Calibri" charset="0"/>
              </a:defRPr>
            </a:lvl5pPr>
          </a:lstStyle>
          <a:p>
            <a:pPr lvl="0"/>
            <a:r>
              <a:rPr lang="fr-FR" dirty="0"/>
              <a:t>#1</a:t>
            </a:r>
          </a:p>
        </p:txBody>
      </p:sp>
      <p:sp>
        <p:nvSpPr>
          <p:cNvPr id="9" name="Espace réservé du texte 8"/>
          <p:cNvSpPr>
            <a:spLocks noGrp="1"/>
          </p:cNvSpPr>
          <p:nvPr>
            <p:ph type="body" sz="quarter" idx="11" hasCustomPrompt="1"/>
          </p:nvPr>
        </p:nvSpPr>
        <p:spPr>
          <a:xfrm>
            <a:off x="2672714" y="2584269"/>
            <a:ext cx="5395490" cy="1918635"/>
          </a:xfrm>
        </p:spPr>
        <p:txBody>
          <a:bodyPr anchor="b">
            <a:normAutofit/>
          </a:bodyPr>
          <a:lstStyle>
            <a:lvl1pPr marL="0" indent="0">
              <a:buNone/>
              <a:defRPr sz="4081">
                <a:latin typeface="Calibri" charset="0"/>
                <a:ea typeface="Calibri" charset="0"/>
                <a:cs typeface="Calibri" charset="0"/>
              </a:defRPr>
            </a:lvl1pPr>
            <a:lvl2pPr marL="310942" indent="0">
              <a:buNone/>
              <a:defRPr>
                <a:latin typeface="Calibri" charset="0"/>
                <a:ea typeface="Calibri" charset="0"/>
                <a:cs typeface="Calibri" charset="0"/>
              </a:defRPr>
            </a:lvl2pPr>
            <a:lvl3pPr marL="621884" indent="0">
              <a:buNone/>
              <a:defRPr>
                <a:latin typeface="Calibri" charset="0"/>
                <a:ea typeface="Calibri" charset="0"/>
                <a:cs typeface="Calibri" charset="0"/>
              </a:defRPr>
            </a:lvl3pPr>
            <a:lvl4pPr marL="932825" indent="0">
              <a:buNone/>
              <a:defRPr>
                <a:latin typeface="Calibri" charset="0"/>
                <a:ea typeface="Calibri" charset="0"/>
                <a:cs typeface="Calibri" charset="0"/>
              </a:defRPr>
            </a:lvl4pPr>
            <a:lvl5pPr marL="1243767" indent="0">
              <a:buNone/>
              <a:defRPr>
                <a:latin typeface="Calibri" charset="0"/>
                <a:ea typeface="Calibri" charset="0"/>
                <a:cs typeface="Calibri" charset="0"/>
              </a:defRPr>
            </a:lvl5pPr>
          </a:lstStyle>
          <a:p>
            <a:pPr lvl="0"/>
            <a:r>
              <a:rPr lang="fr-FR" dirty="0"/>
              <a:t>Titre</a:t>
            </a:r>
          </a:p>
        </p:txBody>
      </p:sp>
      <p:pic>
        <p:nvPicPr>
          <p:cNvPr id="11" name="Image 1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376066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 bref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POINTS FORTS DE NOTRE PROPOSITION</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0"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pic>
        <p:nvPicPr>
          <p:cNvPr id="21" name="Image 2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cxnSp>
        <p:nvCxnSpPr>
          <p:cNvPr id="10" name="Connecteur droit 9"/>
          <p:cNvCxnSpPr>
            <a:endCxn id="35" idx="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bg1"/>
                </a:solidFill>
                <a:latin typeface="Bariol Regular" charset="0"/>
                <a:ea typeface="Bariol Regular" charset="0"/>
                <a:cs typeface="Bariol Regular" charset="0"/>
              </a:defRPr>
            </a:lvl1pPr>
          </a:lstStyle>
          <a:p>
            <a:r>
              <a:rPr lang="fr-FR" sz="748" b="1" dirty="0">
                <a:latin typeface="Calibri" charset="0"/>
                <a:ea typeface="Calibri" charset="0"/>
                <a:cs typeface="Calibri" charset="0"/>
              </a:rPr>
              <a:t>En bref</a:t>
            </a:r>
          </a:p>
        </p:txBody>
      </p:sp>
      <p:sp>
        <p:nvSpPr>
          <p:cNvPr id="13" name="Ellipse 12"/>
          <p:cNvSpPr/>
          <p:nvPr/>
        </p:nvSpPr>
        <p:spPr>
          <a:xfrm>
            <a:off x="59251" y="957610"/>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18" name="ZoneTexte 17"/>
          <p:cNvSpPr txBox="1"/>
          <p:nvPr/>
        </p:nvSpPr>
        <p:spPr>
          <a:xfrm rot="19500000">
            <a:off x="198947" y="1484478"/>
            <a:ext cx="621279" cy="207429"/>
          </a:xfrm>
          <a:prstGeom prst="rect">
            <a:avLst/>
          </a:prstGeom>
          <a:noFill/>
          <a:ln>
            <a:noFill/>
            <a:prstDash val="sysDash"/>
          </a:ln>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Contexte</a:t>
            </a:r>
          </a:p>
        </p:txBody>
      </p:sp>
      <p:sp>
        <p:nvSpPr>
          <p:cNvPr id="19" name="ZoneTexte 18"/>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22" name="ZoneTexte 21"/>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23" name="ZoneTexte 22"/>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24" name="ZoneTexte 23"/>
          <p:cNvSpPr txBox="1"/>
          <p:nvPr/>
        </p:nvSpPr>
        <p:spPr>
          <a:xfrm rot="19500000">
            <a:off x="194458" y="2155950"/>
            <a:ext cx="65413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Demande</a:t>
            </a:r>
            <a:endParaRPr lang="fr-FR" sz="748" dirty="0">
              <a:solidFill>
                <a:schemeClr val="accent1">
                  <a:lumMod val="40000"/>
                  <a:lumOff val="60000"/>
                </a:schemeClr>
              </a:solidFill>
              <a:latin typeface="Calibri" charset="0"/>
              <a:ea typeface="Calibri" charset="0"/>
              <a:cs typeface="Calibri" charset="0"/>
            </a:endParaRPr>
          </a:p>
        </p:txBody>
      </p:sp>
      <p:sp>
        <p:nvSpPr>
          <p:cNvPr id="25" name="Ellipse 24"/>
          <p:cNvSpPr/>
          <p:nvPr/>
        </p:nvSpPr>
        <p:spPr>
          <a:xfrm>
            <a:off x="59251" y="233467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6" name="Ellipse 25"/>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7" name="Ellipse 26"/>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8" name="Ellipse 27"/>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9" name="Ellipse 28"/>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0" name="Ellipse 29"/>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1" name="ZoneTexte 30"/>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32" name="Ellipse 31"/>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4" name="ZoneTexte 33"/>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35" name="Ellipse 34"/>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6" name="ZoneTexte 35"/>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91189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xte_1">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COMPRÉHENSION DU CONTEXTE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0"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pic>
        <p:nvPicPr>
          <p:cNvPr id="21" name="Image 2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35" name="Espace réservé du contenu 3"/>
          <p:cNvSpPr>
            <a:spLocks noGrp="1"/>
          </p:cNvSpPr>
          <p:nvPr>
            <p:ph sz="half" idx="2"/>
          </p:nvPr>
        </p:nvSpPr>
        <p:spPr>
          <a:xfrm>
            <a:off x="999553" y="1973446"/>
            <a:ext cx="7157039" cy="4015729"/>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cxnSp>
        <p:nvCxnSpPr>
          <p:cNvPr id="36" name="Connecteur droit 35"/>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38" name="Ellipse 37"/>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9" name="ZoneTexte 38"/>
          <p:cNvSpPr txBox="1"/>
          <p:nvPr/>
        </p:nvSpPr>
        <p:spPr>
          <a:xfrm rot="19500000">
            <a:off x="198947" y="1484478"/>
            <a:ext cx="621279" cy="207429"/>
          </a:xfrm>
          <a:prstGeom prst="rect">
            <a:avLst/>
          </a:prstGeom>
          <a:noFill/>
        </p:spPr>
        <p:txBody>
          <a:bodyPr wrap="square" rtlCol="0">
            <a:spAutoFit/>
          </a:bodyPr>
          <a:lstStyle>
            <a:defPPr>
              <a:defRPr lang="fr-FR"/>
            </a:defPPr>
            <a:lvl1pPr>
              <a:defRPr sz="1100" b="1">
                <a:solidFill>
                  <a:schemeClr val="bg1"/>
                </a:solidFill>
                <a:latin typeface="Calibri" charset="0"/>
                <a:ea typeface="Calibri" charset="0"/>
                <a:cs typeface="Calibri" charset="0"/>
              </a:defRPr>
            </a:lvl1pPr>
          </a:lstStyle>
          <a:p>
            <a:pPr lvl="0"/>
            <a:r>
              <a:rPr lang="fr-FR" sz="748" dirty="0"/>
              <a:t>Contexte</a:t>
            </a:r>
          </a:p>
        </p:txBody>
      </p:sp>
      <p:sp>
        <p:nvSpPr>
          <p:cNvPr id="40" name="ZoneTexte 39"/>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41" name="ZoneTexte 40"/>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2" name="ZoneTexte 41"/>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3" name="ZoneTexte 42"/>
          <p:cNvSpPr txBox="1"/>
          <p:nvPr/>
        </p:nvSpPr>
        <p:spPr>
          <a:xfrm rot="19500000">
            <a:off x="194458" y="2155950"/>
            <a:ext cx="65413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Demande</a:t>
            </a:r>
            <a:endParaRPr lang="fr-FR" sz="748" dirty="0">
              <a:solidFill>
                <a:schemeClr val="accent1">
                  <a:lumMod val="40000"/>
                  <a:lumOff val="60000"/>
                </a:schemeClr>
              </a:solidFill>
              <a:latin typeface="Calibri" charset="0"/>
              <a:ea typeface="Calibri" charset="0"/>
              <a:cs typeface="Calibri" charset="0"/>
            </a:endParaRPr>
          </a:p>
        </p:txBody>
      </p:sp>
      <p:sp>
        <p:nvSpPr>
          <p:cNvPr id="44" name="Ellipse 43"/>
          <p:cNvSpPr/>
          <p:nvPr/>
        </p:nvSpPr>
        <p:spPr>
          <a:xfrm>
            <a:off x="59251" y="233467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Ellipse 44"/>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6" name="Ellipse 45"/>
          <p:cNvSpPr/>
          <p:nvPr/>
        </p:nvSpPr>
        <p:spPr>
          <a:xfrm>
            <a:off x="59251" y="1646139"/>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7" name="Ellipse 46"/>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8" name="Ellipse 47"/>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9" name="Ellipse 48"/>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ZoneTexte 49"/>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1" name="Ellipse 50"/>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ZoneTexte 51"/>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3" name="Ellipse 52"/>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ZoneTexte 53"/>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0659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xte_2">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COMPRÉHENSION DU CONTEXTE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23" name="Image 22"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2"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8"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19"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2" name="Connecteur droit 41"/>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4" name="Ellipse 43"/>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ZoneTexte 44"/>
          <p:cNvSpPr txBox="1"/>
          <p:nvPr/>
        </p:nvSpPr>
        <p:spPr>
          <a:xfrm rot="19500000">
            <a:off x="198947" y="1484478"/>
            <a:ext cx="621279" cy="207429"/>
          </a:xfrm>
          <a:prstGeom prst="rect">
            <a:avLst/>
          </a:prstGeom>
          <a:noFill/>
        </p:spPr>
        <p:txBody>
          <a:bodyPr wrap="square" rtlCol="0">
            <a:spAutoFit/>
          </a:bodyPr>
          <a:lstStyle>
            <a:defPPr>
              <a:defRPr lang="fr-FR"/>
            </a:defPPr>
            <a:lvl1pPr>
              <a:defRPr sz="1100" b="1">
                <a:solidFill>
                  <a:schemeClr val="bg1"/>
                </a:solidFill>
                <a:latin typeface="Calibri" charset="0"/>
                <a:ea typeface="Calibri" charset="0"/>
                <a:cs typeface="Calibri" charset="0"/>
              </a:defRPr>
            </a:lvl1pPr>
          </a:lstStyle>
          <a:p>
            <a:pPr lvl="0"/>
            <a:r>
              <a:rPr lang="fr-FR" sz="748" dirty="0"/>
              <a:t>Contexte</a:t>
            </a:r>
          </a:p>
        </p:txBody>
      </p:sp>
      <p:sp>
        <p:nvSpPr>
          <p:cNvPr id="46" name="ZoneTexte 45"/>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47" name="ZoneTexte 46"/>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8" name="ZoneTexte 47"/>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9" name="ZoneTexte 48"/>
          <p:cNvSpPr txBox="1"/>
          <p:nvPr/>
        </p:nvSpPr>
        <p:spPr>
          <a:xfrm rot="19500000">
            <a:off x="194458" y="2155950"/>
            <a:ext cx="65413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Demande</a:t>
            </a:r>
            <a:endParaRPr lang="fr-FR" sz="748" dirty="0">
              <a:solidFill>
                <a:schemeClr val="accent1">
                  <a:lumMod val="40000"/>
                  <a:lumOff val="60000"/>
                </a:schemeClr>
              </a:solidFill>
              <a:latin typeface="Calibri" charset="0"/>
              <a:ea typeface="Calibri" charset="0"/>
              <a:cs typeface="Calibri" charset="0"/>
            </a:endParaRPr>
          </a:p>
        </p:txBody>
      </p:sp>
      <p:sp>
        <p:nvSpPr>
          <p:cNvPr id="50" name="Ellipse 49"/>
          <p:cNvSpPr/>
          <p:nvPr/>
        </p:nvSpPr>
        <p:spPr>
          <a:xfrm>
            <a:off x="59251" y="233467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1646139"/>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Ellipse 54"/>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6" name="ZoneTexte 55"/>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7" name="Ellipse 56"/>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8" name="ZoneTexte 57"/>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9" name="Ellipse 58"/>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0" name="ZoneTexte 59"/>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5093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ande_1">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DEMANDE EXPRIMÉE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20"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pic>
        <p:nvPicPr>
          <p:cNvPr id="21" name="Image 2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35" name="Espace réservé du contenu 3"/>
          <p:cNvSpPr>
            <a:spLocks noGrp="1"/>
          </p:cNvSpPr>
          <p:nvPr>
            <p:ph sz="half" idx="2"/>
          </p:nvPr>
        </p:nvSpPr>
        <p:spPr>
          <a:xfrm>
            <a:off x="999553" y="1973446"/>
            <a:ext cx="7157039" cy="4015729"/>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cxnSp>
        <p:nvCxnSpPr>
          <p:cNvPr id="36" name="Connecteur droit 35"/>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38" name="Ellipse 37"/>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9" name="ZoneTexte 38"/>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0" name="ZoneTexte 39"/>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41" name="ZoneTexte 40"/>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2" name="ZoneTexte 41"/>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3" name="ZoneTexte 42"/>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Demande</a:t>
            </a:r>
          </a:p>
        </p:txBody>
      </p:sp>
      <p:sp>
        <p:nvSpPr>
          <p:cNvPr id="44" name="Ellipse 43"/>
          <p:cNvSpPr/>
          <p:nvPr/>
        </p:nvSpPr>
        <p:spPr>
          <a:xfrm>
            <a:off x="59251" y="233467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Ellipse 44"/>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6" name="Ellipse 45"/>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7" name="Ellipse 46"/>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8" name="Ellipse 47"/>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9" name="Ellipse 48"/>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ZoneTexte 49"/>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1" name="Ellipse 50"/>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ZoneTexte 51"/>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3" name="Ellipse 52"/>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ZoneTexte 53"/>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192544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mande_2">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DEMANDE EXPRIMÉE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23" name="Image 22"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2"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8"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18/01/2023</a:t>
            </a:fld>
            <a:endParaRPr lang="fr-FR"/>
          </a:p>
        </p:txBody>
      </p:sp>
      <p:sp>
        <p:nvSpPr>
          <p:cNvPr id="19"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59" name="Connecteur droit 58"/>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61" name="Ellipse 60"/>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2" name="ZoneTexte 61"/>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63" name="ZoneTexte 62"/>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64" name="ZoneTexte 63"/>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65" name="ZoneTexte 64"/>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66" name="ZoneTexte 65"/>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Demande</a:t>
            </a:r>
          </a:p>
        </p:txBody>
      </p:sp>
      <p:sp>
        <p:nvSpPr>
          <p:cNvPr id="67" name="Ellipse 66"/>
          <p:cNvSpPr/>
          <p:nvPr/>
        </p:nvSpPr>
        <p:spPr>
          <a:xfrm>
            <a:off x="59251" y="233467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8" name="Ellipse 67"/>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9" name="Ellipse 68"/>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0" name="Ellipse 69"/>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1" name="Ellipse 70"/>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2" name="Ellipse 71"/>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3" name="ZoneTexte 72"/>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74" name="Ellipse 73"/>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5" name="ZoneTexte 74"/>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76" name="Ellipse 75"/>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7" name="ZoneTexte 76"/>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820295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457200" y="1955251"/>
            <a:ext cx="8229600" cy="4170912"/>
          </a:xfrm>
          <a:prstGeom prst="rect">
            <a:avLst/>
          </a:prstGeom>
        </p:spPr>
        <p:txBody>
          <a:bodyPr vert="horz" lIns="104287" tIns="52144" rIns="104287" bIns="52144"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8" name="Espace réservé du pied de page 4"/>
          <p:cNvSpPr>
            <a:spLocks noGrp="1"/>
          </p:cNvSpPr>
          <p:nvPr>
            <p:ph type="ftr" sz="quarter" idx="3"/>
          </p:nvPr>
        </p:nvSpPr>
        <p:spPr>
          <a:xfrm>
            <a:off x="457200" y="6356352"/>
            <a:ext cx="7321925" cy="365125"/>
          </a:xfrm>
          <a:prstGeom prst="rect">
            <a:avLst/>
          </a:prstGeom>
        </p:spPr>
        <p:txBody>
          <a:bodyPr vert="horz" lIns="104287" tIns="52144" rIns="104287" bIns="52144" rtlCol="0" anchor="ctr"/>
          <a:lstStyle>
            <a:lvl1pPr algn="l">
              <a:defRPr sz="680" b="0" i="0">
                <a:solidFill>
                  <a:schemeClr val="tx1">
                    <a:tint val="75000"/>
                  </a:schemeClr>
                </a:solidFill>
                <a:latin typeface="+mn-lt"/>
                <a:cs typeface="Bariol-Regular"/>
              </a:defRPr>
            </a:lvl1pPr>
          </a:lstStyle>
          <a:p>
            <a:endParaRPr lang="fr-FR"/>
          </a:p>
        </p:txBody>
      </p:sp>
      <p:sp>
        <p:nvSpPr>
          <p:cNvPr id="9" name="Espace réservé du numéro de diapositive 5"/>
          <p:cNvSpPr>
            <a:spLocks noGrp="1"/>
          </p:cNvSpPr>
          <p:nvPr>
            <p:ph type="sldNum" sz="quarter" idx="4"/>
          </p:nvPr>
        </p:nvSpPr>
        <p:spPr>
          <a:xfrm>
            <a:off x="7955523" y="6356352"/>
            <a:ext cx="731277" cy="365125"/>
          </a:xfrm>
          <a:prstGeom prst="rect">
            <a:avLst/>
          </a:prstGeom>
        </p:spPr>
        <p:txBody>
          <a:bodyPr vert="horz" lIns="104287" tIns="52144" rIns="104287" bIns="52144" rtlCol="0" anchor="ctr"/>
          <a:lstStyle>
            <a:lvl1pPr algn="r">
              <a:defRPr sz="680">
                <a:solidFill>
                  <a:schemeClr val="tx1">
                    <a:tint val="75000"/>
                  </a:schemeClr>
                </a:solidFill>
                <a:latin typeface="Bariol-Regular"/>
                <a:cs typeface="Bariol-Regular"/>
              </a:defRPr>
            </a:lvl1pPr>
          </a:lstStyle>
          <a:p>
            <a:fld id="{B7BC6F07-E839-1B4F-891E-AC860F8503FF}" type="slidenum">
              <a:rPr lang="fr-FR" smtClean="0"/>
              <a:t>‹N°›</a:t>
            </a:fld>
            <a:endParaRPr lang="fr-FR"/>
          </a:p>
        </p:txBody>
      </p:sp>
      <p:sp>
        <p:nvSpPr>
          <p:cNvPr id="10" name="Espace réservé du titre 10"/>
          <p:cNvSpPr>
            <a:spLocks noGrp="1"/>
          </p:cNvSpPr>
          <p:nvPr>
            <p:ph type="title"/>
          </p:nvPr>
        </p:nvSpPr>
        <p:spPr>
          <a:xfrm>
            <a:off x="457201" y="365645"/>
            <a:ext cx="7670157" cy="1324383"/>
          </a:xfrm>
          <a:prstGeom prst="rect">
            <a:avLst/>
          </a:prstGeom>
        </p:spPr>
        <p:txBody>
          <a:bodyPr vert="horz" lIns="91440" tIns="45720" rIns="91440" bIns="45720" rtlCol="0" anchor="ctr">
            <a:normAutofit/>
          </a:bodyPr>
          <a:lstStyle/>
          <a:p>
            <a:r>
              <a:rPr lang="fr-FR" dirty="0"/>
              <a:t>CLIQUEZ ET MODIFIEZ LE TITRE</a:t>
            </a:r>
          </a:p>
        </p:txBody>
      </p:sp>
    </p:spTree>
    <p:extLst>
      <p:ext uri="{BB962C8B-B14F-4D97-AF65-F5344CB8AC3E}">
        <p14:creationId xmlns:p14="http://schemas.microsoft.com/office/powerpoint/2010/main" val="70557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85" r:id="rId24"/>
    <p:sldLayoutId id="2147483686" r:id="rId25"/>
    <p:sldLayoutId id="2147483687"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Lst>
  <p:txStyles>
    <p:titleStyle>
      <a:lvl1pPr algn="l" defTabSz="621884" rtl="0" eaLnBrk="1" latinLnBrk="0" hangingPunct="1">
        <a:lnSpc>
          <a:spcPct val="90000"/>
        </a:lnSpc>
        <a:spcBef>
          <a:spcPct val="0"/>
        </a:spcBef>
        <a:buNone/>
        <a:defRPr sz="2177" kern="1200">
          <a:solidFill>
            <a:schemeClr val="accent1"/>
          </a:solidFill>
          <a:latin typeface="+mn-lt"/>
          <a:ea typeface="Bariol Regular" charset="0"/>
          <a:cs typeface="Bariol Regular" charset="0"/>
        </a:defRPr>
      </a:lvl1pPr>
    </p:titleStyle>
    <p:bodyStyle>
      <a:lvl1pPr marL="155471" indent="-155471" algn="l" defTabSz="621884" rtl="0" eaLnBrk="1" latinLnBrk="0" hangingPunct="1">
        <a:lnSpc>
          <a:spcPct val="90000"/>
        </a:lnSpc>
        <a:spcBef>
          <a:spcPts val="680"/>
        </a:spcBef>
        <a:buClr>
          <a:schemeClr val="accent6"/>
        </a:buClr>
        <a:buFont typeface="Arial"/>
        <a:buChar char="•"/>
        <a:defRPr sz="748" kern="1200">
          <a:solidFill>
            <a:schemeClr val="tx1"/>
          </a:solidFill>
          <a:latin typeface="Calibri" charset="0"/>
          <a:ea typeface="Calibri" charset="0"/>
          <a:cs typeface="Calibri" charset="0"/>
        </a:defRPr>
      </a:lvl1pPr>
      <a:lvl2pPr marL="466412" indent="-155471" algn="l" defTabSz="621884" rtl="0" eaLnBrk="1" latinLnBrk="0" hangingPunct="1">
        <a:lnSpc>
          <a:spcPct val="90000"/>
        </a:lnSpc>
        <a:spcBef>
          <a:spcPts val="340"/>
        </a:spcBef>
        <a:buClr>
          <a:schemeClr val="accent6"/>
        </a:buClr>
        <a:buFont typeface="Arial"/>
        <a:buChar char="•"/>
        <a:defRPr sz="748" kern="1200">
          <a:solidFill>
            <a:schemeClr val="tx1"/>
          </a:solidFill>
          <a:latin typeface="Calibri" charset="0"/>
          <a:ea typeface="Calibri" charset="0"/>
          <a:cs typeface="Calibri" charset="0"/>
        </a:defRPr>
      </a:lvl2pPr>
      <a:lvl3pPr marL="777354" indent="-155471" algn="l" defTabSz="621884" rtl="0" eaLnBrk="1" latinLnBrk="0" hangingPunct="1">
        <a:lnSpc>
          <a:spcPct val="90000"/>
        </a:lnSpc>
        <a:spcBef>
          <a:spcPts val="340"/>
        </a:spcBef>
        <a:buClr>
          <a:schemeClr val="accent6"/>
        </a:buClr>
        <a:buFont typeface="Arial"/>
        <a:buChar char="•"/>
        <a:defRPr sz="748" kern="1200">
          <a:solidFill>
            <a:schemeClr val="tx1"/>
          </a:solidFill>
          <a:latin typeface="Calibri" charset="0"/>
          <a:ea typeface="Calibri" charset="0"/>
          <a:cs typeface="Calibri" charset="0"/>
        </a:defRPr>
      </a:lvl3pPr>
      <a:lvl4pPr marL="1088296"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4pPr>
      <a:lvl5pPr marL="1399238"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5pPr>
      <a:lvl6pPr marL="1710179"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6pPr>
      <a:lvl7pPr marL="2021121"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7pPr>
      <a:lvl8pPr marL="2332063"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8pPr>
      <a:lvl9pPr marL="2643005"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9pPr>
    </p:bodyStyle>
    <p:otherStyle>
      <a:defPPr>
        <a:defRPr lang="fr-FR"/>
      </a:defPPr>
      <a:lvl1pPr marL="0" algn="l" defTabSz="621884" rtl="0" eaLnBrk="1" latinLnBrk="0" hangingPunct="1">
        <a:defRPr sz="1224" kern="1200">
          <a:solidFill>
            <a:schemeClr val="tx1"/>
          </a:solidFill>
          <a:latin typeface="+mn-lt"/>
          <a:ea typeface="+mn-ea"/>
          <a:cs typeface="+mn-cs"/>
        </a:defRPr>
      </a:lvl1pPr>
      <a:lvl2pPr marL="310942" algn="l" defTabSz="621884" rtl="0" eaLnBrk="1" latinLnBrk="0" hangingPunct="1">
        <a:defRPr sz="1224" kern="1200">
          <a:solidFill>
            <a:schemeClr val="tx1"/>
          </a:solidFill>
          <a:latin typeface="+mn-lt"/>
          <a:ea typeface="+mn-ea"/>
          <a:cs typeface="+mn-cs"/>
        </a:defRPr>
      </a:lvl2pPr>
      <a:lvl3pPr marL="621884" algn="l" defTabSz="621884" rtl="0" eaLnBrk="1" latinLnBrk="0" hangingPunct="1">
        <a:defRPr sz="1224" kern="1200">
          <a:solidFill>
            <a:schemeClr val="tx1"/>
          </a:solidFill>
          <a:latin typeface="+mn-lt"/>
          <a:ea typeface="+mn-ea"/>
          <a:cs typeface="+mn-cs"/>
        </a:defRPr>
      </a:lvl3pPr>
      <a:lvl4pPr marL="932825" algn="l" defTabSz="621884" rtl="0" eaLnBrk="1" latinLnBrk="0" hangingPunct="1">
        <a:defRPr sz="1224" kern="1200">
          <a:solidFill>
            <a:schemeClr val="tx1"/>
          </a:solidFill>
          <a:latin typeface="+mn-lt"/>
          <a:ea typeface="+mn-ea"/>
          <a:cs typeface="+mn-cs"/>
        </a:defRPr>
      </a:lvl4pPr>
      <a:lvl5pPr marL="1243767" algn="l" defTabSz="621884" rtl="0" eaLnBrk="1" latinLnBrk="0" hangingPunct="1">
        <a:defRPr sz="1224" kern="1200">
          <a:solidFill>
            <a:schemeClr val="tx1"/>
          </a:solidFill>
          <a:latin typeface="+mn-lt"/>
          <a:ea typeface="+mn-ea"/>
          <a:cs typeface="+mn-cs"/>
        </a:defRPr>
      </a:lvl5pPr>
      <a:lvl6pPr marL="1554709" algn="l" defTabSz="621884" rtl="0" eaLnBrk="1" latinLnBrk="0" hangingPunct="1">
        <a:defRPr sz="1224" kern="1200">
          <a:solidFill>
            <a:schemeClr val="tx1"/>
          </a:solidFill>
          <a:latin typeface="+mn-lt"/>
          <a:ea typeface="+mn-ea"/>
          <a:cs typeface="+mn-cs"/>
        </a:defRPr>
      </a:lvl6pPr>
      <a:lvl7pPr marL="1865651" algn="l" defTabSz="621884" rtl="0" eaLnBrk="1" latinLnBrk="0" hangingPunct="1">
        <a:defRPr sz="1224" kern="1200">
          <a:solidFill>
            <a:schemeClr val="tx1"/>
          </a:solidFill>
          <a:latin typeface="+mn-lt"/>
          <a:ea typeface="+mn-ea"/>
          <a:cs typeface="+mn-cs"/>
        </a:defRPr>
      </a:lvl7pPr>
      <a:lvl8pPr marL="2176592" algn="l" defTabSz="621884" rtl="0" eaLnBrk="1" latinLnBrk="0" hangingPunct="1">
        <a:defRPr sz="1224" kern="1200">
          <a:solidFill>
            <a:schemeClr val="tx1"/>
          </a:solidFill>
          <a:latin typeface="+mn-lt"/>
          <a:ea typeface="+mn-ea"/>
          <a:cs typeface="+mn-cs"/>
        </a:defRPr>
      </a:lvl8pPr>
      <a:lvl9pPr marL="2487534" algn="l" defTabSz="621884" rtl="0" eaLnBrk="1" latinLnBrk="0" hangingPunct="1">
        <a:defRPr sz="12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2.xml"/><Relationship Id="rId7"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24.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hyperlink" Target="https://travail-emploi.gouv.fr/IMG/pdf/guide_employeur.pdf" TargetMode="External"/><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formulaires.service-public.fr/gf/cerfa_16035.do" TargetMode="External"/><Relationship Id="rId7" Type="http://schemas.openxmlformats.org/officeDocument/2006/relationships/hyperlink" Target="https://sig.ville.gouv.fr/"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43.png"/><Relationship Id="rId11" Type="http://schemas.openxmlformats.org/officeDocument/2006/relationships/slide" Target="slide3.xml"/><Relationship Id="rId5" Type="http://schemas.openxmlformats.org/officeDocument/2006/relationships/image" Target="../media/image42.png"/><Relationship Id="rId10" Type="http://schemas.openxmlformats.org/officeDocument/2006/relationships/slide" Target="slide10.xml"/><Relationship Id="rId4" Type="http://schemas.openxmlformats.org/officeDocument/2006/relationships/hyperlink" Target="https://travail-emploi.gouv.fr/IMG/pdf/qr_emplois_francs.pdf" TargetMode="Externa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travail-emploi.gouv.fr/demarches-ressources-documentaires/annuaire" TargetMode="External"/><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slide" Target="slide3.xml"/><Relationship Id="rId4" Type="http://schemas.openxmlformats.org/officeDocument/2006/relationships/hyperlink" Target="https://travail-emploi.gouv.fr/emploi-et-insertion/parcours-emploi-competences/cui-cae" TargetMode="External"/><Relationship Id="rId9"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travail-emploi.gouv.fr/demarches-ressources-documentaires/annuaire" TargetMode="External"/><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slide" Target="slide3.xml"/><Relationship Id="rId4" Type="http://schemas.openxmlformats.org/officeDocument/2006/relationships/hyperlink" Target="https://travail-emploi.gouv.fr/emploi-et-insertion/parcours-emploi-competences/cui-cae" TargetMode="External"/><Relationship Id="rId9"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hyperlink" Target="https://www.agefiph.fr/recherche?texte-recherche=alternance&amp;f%5B0%5D=rubriques%3A189" TargetMode="External"/><Relationship Id="rId7" Type="http://schemas.openxmlformats.org/officeDocument/2006/relationships/image" Target="../media/image44.png"/><Relationship Id="rId2" Type="http://schemas.openxmlformats.org/officeDocument/2006/relationships/hyperlink" Target="mailto:centre@agefiph.asso.fr" TargetMode="Externa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hyperlink" Target="https://www.agefiph.fr/aides-handicap/aide-laccueil-lintegration-et-levolution-professionnelle-des-personnes-handicapees" TargetMode="External"/><Relationship Id="rId7" Type="http://schemas.openxmlformats.org/officeDocument/2006/relationships/image" Target="../media/image44.png"/><Relationship Id="rId2" Type="http://schemas.openxmlformats.org/officeDocument/2006/relationships/hyperlink" Target="mailto:centre@agefiph.asso.fr" TargetMode="Externa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36.png"/><Relationship Id="rId3" Type="http://schemas.openxmlformats.org/officeDocument/2006/relationships/image" Target="../media/image18.png"/><Relationship Id="rId21" Type="http://schemas.openxmlformats.org/officeDocument/2006/relationships/slide" Target="slide10.xml"/><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image" Target="../media/image31.svg"/><Relationship Id="rId20" Type="http://schemas.openxmlformats.org/officeDocument/2006/relationships/image" Target="../media/image35.svg"/><Relationship Id="rId29" Type="http://schemas.openxmlformats.org/officeDocument/2006/relationships/image" Target="../media/image39.svg"/><Relationship Id="rId1" Type="http://schemas.openxmlformats.org/officeDocument/2006/relationships/slideLayout" Target="../slideLayouts/slideLayout22.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15.png"/><Relationship Id="rId32" Type="http://schemas.openxmlformats.org/officeDocument/2006/relationships/slide" Target="slide4.xml"/><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slide" Target="slide5.xml"/><Relationship Id="rId28" Type="http://schemas.openxmlformats.org/officeDocument/2006/relationships/image" Target="../media/image38.png"/><Relationship Id="rId10" Type="http://schemas.openxmlformats.org/officeDocument/2006/relationships/image" Target="../media/image25.svg"/><Relationship Id="rId19" Type="http://schemas.openxmlformats.org/officeDocument/2006/relationships/image" Target="../media/image34.png"/><Relationship Id="rId31" Type="http://schemas.openxmlformats.org/officeDocument/2006/relationships/image" Target="../media/image41.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slide" Target="slide7.xml"/><Relationship Id="rId27" Type="http://schemas.openxmlformats.org/officeDocument/2006/relationships/image" Target="../media/image37.svg"/><Relationship Id="rId30"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36.png"/><Relationship Id="rId3" Type="http://schemas.openxmlformats.org/officeDocument/2006/relationships/image" Target="../media/image15.png"/><Relationship Id="rId21" Type="http://schemas.openxmlformats.org/officeDocument/2006/relationships/image" Target="../media/image35.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slide" Target="slide8.xml"/><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39.svg"/><Relationship Id="rId1" Type="http://schemas.openxmlformats.org/officeDocument/2006/relationships/slideLayout" Target="../slideLayouts/slideLayout22.xml"/><Relationship Id="rId6" Type="http://schemas.openxmlformats.org/officeDocument/2006/relationships/image" Target="../media/image20.png"/><Relationship Id="rId11" Type="http://schemas.openxmlformats.org/officeDocument/2006/relationships/image" Target="../media/image25.svg"/><Relationship Id="rId24" Type="http://schemas.openxmlformats.org/officeDocument/2006/relationships/slide" Target="slide5.xml"/><Relationship Id="rId32" Type="http://schemas.openxmlformats.org/officeDocument/2006/relationships/slide" Target="slide4.xml"/><Relationship Id="rId5" Type="http://schemas.openxmlformats.org/officeDocument/2006/relationships/image" Target="../media/image19.svg"/><Relationship Id="rId15" Type="http://schemas.openxmlformats.org/officeDocument/2006/relationships/image" Target="../media/image29.svg"/><Relationship Id="rId23" Type="http://schemas.openxmlformats.org/officeDocument/2006/relationships/slide" Target="slide7.xml"/><Relationship Id="rId28" Type="http://schemas.openxmlformats.org/officeDocument/2006/relationships/image" Target="../media/image38.png"/><Relationship Id="rId10" Type="http://schemas.openxmlformats.org/officeDocument/2006/relationships/image" Target="../media/image24.png"/><Relationship Id="rId19" Type="http://schemas.openxmlformats.org/officeDocument/2006/relationships/image" Target="../media/image33.svg"/><Relationship Id="rId31" Type="http://schemas.openxmlformats.org/officeDocument/2006/relationships/image" Target="../media/image41.sv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 Id="rId22" Type="http://schemas.openxmlformats.org/officeDocument/2006/relationships/slide" Target="slide10.xml"/><Relationship Id="rId27" Type="http://schemas.openxmlformats.org/officeDocument/2006/relationships/image" Target="../media/image37.svg"/><Relationship Id="rId30"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transco.travail-emploi.gouv.fr/interlocuteurs-pour-les-entreprises" TargetMode="External"/><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svg"/><Relationship Id="rId4" Type="http://schemas.openxmlformats.org/officeDocument/2006/relationships/hyperlink" Target="https://travail-emploi.gouv.fr/actualites/l-actualite-du-ministere/article/les-delegues-a-l-accompagnement-des-reconversions-professionnelles-darp" TargetMode="External"/><Relationship Id="rId9"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idf.drieets.gouv.fr/Les-nouveaux-operateurs-de-competences-OPCO" TargetMode="External"/><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43.png"/><Relationship Id="rId11" Type="http://schemas.openxmlformats.org/officeDocument/2006/relationships/slide" Target="slide10.xml"/><Relationship Id="rId5" Type="http://schemas.openxmlformats.org/officeDocument/2006/relationships/image" Target="../media/image42.png"/><Relationship Id="rId10" Type="http://schemas.openxmlformats.org/officeDocument/2006/relationships/image" Target="../media/image46.svg"/><Relationship Id="rId4" Type="http://schemas.openxmlformats.org/officeDocument/2006/relationships/hyperlink" Target="https://travail-emploi.gouv.fr/IMG/pdf/qr-covid-fne-formation.pdf" TargetMode="External"/><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6.sv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7.png"/><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idf.drieets.gouv.fr/Aide-et-conseil-RH-aux-PME" TargetMode="External"/><Relationship Id="rId7" Type="http://schemas.openxmlformats.org/officeDocument/2006/relationships/image" Target="../media/image44.png"/><Relationship Id="rId2" Type="http://schemas.openxmlformats.org/officeDocument/2006/relationships/hyperlink" Target="https://idf.drieets.gouv.fr/Les-nouveaux-operateurs-de-competences-OPCO" TargetMode="Externa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svg"/><Relationship Id="rId3" Type="http://schemas.openxmlformats.org/officeDocument/2006/relationships/hyperlink" Target="https://transco.travail-emploi.gouv.fr/interlocuteurs-pour-les-entreprises" TargetMode="External"/><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notesSlide" Target="../notesSlides/notesSlide6.xml"/><Relationship Id="rId16" Type="http://schemas.openxmlformats.org/officeDocument/2006/relationships/image" Target="../media/image49.svg"/><Relationship Id="rId1" Type="http://schemas.openxmlformats.org/officeDocument/2006/relationships/slideLayout" Target="../slideLayouts/slideLayout24.xml"/><Relationship Id="rId6" Type="http://schemas.openxmlformats.org/officeDocument/2006/relationships/hyperlink" Target="https://idf.drieets.gouv.fr/Transitions-Collectives-le-nouveau-parcours-de-reconversion-vers-les-metiers-d" TargetMode="External"/><Relationship Id="rId11" Type="http://schemas.openxmlformats.org/officeDocument/2006/relationships/hyperlink" Target="https://www.prefectures-regions.gouv.fr/ile-de-france/content/download/76717/495823/file/Liste%20des%20m%C3%A9tiers%20porteurs%20franciliens.pdf" TargetMode="External"/><Relationship Id="rId5" Type="http://schemas.openxmlformats.org/officeDocument/2006/relationships/hyperlink" Target="https://www.transitionspro.fr/" TargetMode="External"/><Relationship Id="rId15" Type="http://schemas.openxmlformats.org/officeDocument/2006/relationships/image" Target="../media/image48.png"/><Relationship Id="rId10" Type="http://schemas.openxmlformats.org/officeDocument/2006/relationships/slide" Target="slide3.xml"/><Relationship Id="rId4" Type="http://schemas.openxmlformats.org/officeDocument/2006/relationships/hyperlink" Target="https://transco.travail-emploi.gouv.fr/" TargetMode="External"/><Relationship Id="rId9" Type="http://schemas.openxmlformats.org/officeDocument/2006/relationships/image" Target="../media/image44.png"/><Relationship Id="rId14"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svg"/><Relationship Id="rId3" Type="http://schemas.openxmlformats.org/officeDocument/2006/relationships/hyperlink" Target="https://transco.travail-emploi.gouv.fr/interlocuteurs-pour-les-entreprises" TargetMode="External"/><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hyperlink" Target="https://idf.drieets.gouv.fr/Transitions-Collectives-le-nouveau-parcours-de-reconversion-vers-les-metiers-d" TargetMode="External"/><Relationship Id="rId11" Type="http://schemas.openxmlformats.org/officeDocument/2006/relationships/hyperlink" Target="https://www.prefectures-regions.gouv.fr/ile-de-france/content/download/76717/495823/file/Liste%20des%20m%C3%A9tiers%20porteurs%20franciliens.pdf" TargetMode="External"/><Relationship Id="rId5" Type="http://schemas.openxmlformats.org/officeDocument/2006/relationships/hyperlink" Target="https://www.transitionspro.fr/" TargetMode="External"/><Relationship Id="rId10" Type="http://schemas.openxmlformats.org/officeDocument/2006/relationships/slide" Target="slide3.xml"/><Relationship Id="rId4" Type="http://schemas.openxmlformats.org/officeDocument/2006/relationships/hyperlink" Target="https://transco.travail-emploi.gouv.fr/" TargetMode="External"/><Relationship Id="rId9" Type="http://schemas.openxmlformats.org/officeDocument/2006/relationships/image" Target="../media/image44.png"/><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D51B31-2FD8-FD40-8458-89472F440438}"/>
              </a:ext>
            </a:extLst>
          </p:cNvPr>
          <p:cNvSpPr txBox="1"/>
          <p:nvPr/>
        </p:nvSpPr>
        <p:spPr>
          <a:xfrm>
            <a:off x="599091" y="2476983"/>
            <a:ext cx="7830206" cy="3016210"/>
          </a:xfrm>
          <a:prstGeom prst="rect">
            <a:avLst/>
          </a:prstGeom>
          <a:noFill/>
        </p:spPr>
        <p:txBody>
          <a:bodyPr wrap="square" rtlCol="0">
            <a:spAutoFit/>
          </a:bodyPr>
          <a:lstStyle/>
          <a:p>
            <a:pPr algn="ctr"/>
            <a:r>
              <a:rPr lang="fr-FR" sz="4000" dirty="0"/>
              <a:t>Présentation </a:t>
            </a:r>
          </a:p>
          <a:p>
            <a:pPr algn="ctr"/>
            <a:endParaRPr lang="fr-FR" sz="3000" dirty="0"/>
          </a:p>
          <a:p>
            <a:pPr algn="ctr"/>
            <a:r>
              <a:rPr lang="fr-FR" sz="4000" dirty="0"/>
              <a:t>Les dispositifs d’appui RH et organisationnel au service des entreprises</a:t>
            </a:r>
          </a:p>
        </p:txBody>
      </p:sp>
      <p:pic>
        <p:nvPicPr>
          <p:cNvPr id="5" name="Image 4">
            <a:extLst>
              <a:ext uri="{FF2B5EF4-FFF2-40B4-BE49-F238E27FC236}">
                <a16:creationId xmlns:a16="http://schemas.microsoft.com/office/drawing/2014/main" id="{45E297E8-318F-654F-8956-F08241DE76BE}"/>
              </a:ext>
            </a:extLst>
          </p:cNvPr>
          <p:cNvPicPr>
            <a:picLocks noChangeAspect="1"/>
          </p:cNvPicPr>
          <p:nvPr/>
        </p:nvPicPr>
        <p:blipFill>
          <a:blip r:embed="rId2"/>
          <a:stretch>
            <a:fillRect/>
          </a:stretch>
        </p:blipFill>
        <p:spPr>
          <a:xfrm>
            <a:off x="129808" y="214489"/>
            <a:ext cx="4577845" cy="1315373"/>
          </a:xfrm>
          <a:prstGeom prst="rect">
            <a:avLst/>
          </a:prstGeom>
        </p:spPr>
      </p:pic>
    </p:spTree>
    <p:extLst>
      <p:ext uri="{BB962C8B-B14F-4D97-AF65-F5344CB8AC3E}">
        <p14:creationId xmlns:p14="http://schemas.microsoft.com/office/powerpoint/2010/main" val="273793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4474F10-5B3D-CE4B-93EF-717BE37CE970}"/>
              </a:ext>
            </a:extLst>
          </p:cNvPr>
          <p:cNvSpPr txBox="1"/>
          <p:nvPr/>
        </p:nvSpPr>
        <p:spPr>
          <a:xfrm>
            <a:off x="992483" y="1565531"/>
            <a:ext cx="5330236" cy="584775"/>
          </a:xfrm>
          <a:prstGeom prst="rect">
            <a:avLst/>
          </a:prstGeom>
          <a:noFill/>
        </p:spPr>
        <p:txBody>
          <a:bodyPr wrap="square" rtlCol="0">
            <a:spAutoFit/>
          </a:bodyPr>
          <a:lstStyle/>
          <a:p>
            <a:r>
              <a:rPr lang="fr-FR" sz="3200" b="1" dirty="0">
                <a:solidFill>
                  <a:srgbClr val="0070C0"/>
                </a:solidFill>
                <a:latin typeface="Century Gothic" panose="020B0502020202020204" pitchFamily="34" charset="0"/>
              </a:rPr>
              <a:t>Les aides à l’embauche</a:t>
            </a:r>
          </a:p>
        </p:txBody>
      </p:sp>
      <p:sp>
        <p:nvSpPr>
          <p:cNvPr id="7" name="Ellipse 6">
            <a:extLst>
              <a:ext uri="{FF2B5EF4-FFF2-40B4-BE49-F238E27FC236}">
                <a16:creationId xmlns:a16="http://schemas.microsoft.com/office/drawing/2014/main" id="{E46D36CB-FE09-744A-B35F-F6764E6B0D93}"/>
              </a:ext>
            </a:extLst>
          </p:cNvPr>
          <p:cNvSpPr/>
          <p:nvPr/>
        </p:nvSpPr>
        <p:spPr>
          <a:xfrm>
            <a:off x="412934" y="1769618"/>
            <a:ext cx="218941" cy="21894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0" name="ZoneTexte 9">
            <a:hlinkClick r:id="rId2" action="ppaction://hlinksldjump"/>
            <a:extLst>
              <a:ext uri="{FF2B5EF4-FFF2-40B4-BE49-F238E27FC236}">
                <a16:creationId xmlns:a16="http://schemas.microsoft.com/office/drawing/2014/main" id="{388BA6E4-C818-EE4E-B8BA-8F78993F3D71}"/>
              </a:ext>
            </a:extLst>
          </p:cNvPr>
          <p:cNvSpPr txBox="1"/>
          <p:nvPr/>
        </p:nvSpPr>
        <p:spPr>
          <a:xfrm>
            <a:off x="992483" y="2468339"/>
            <a:ext cx="4071949" cy="261610"/>
          </a:xfrm>
          <a:prstGeom prst="rect">
            <a:avLst/>
          </a:prstGeom>
          <a:noFill/>
        </p:spPr>
        <p:txBody>
          <a:bodyPr wrap="none" rtlCol="0">
            <a:spAutoFit/>
          </a:bodyPr>
          <a:lstStyle/>
          <a:p>
            <a:pPr marL="171450" indent="-171450">
              <a:buFont typeface="Arial" panose="020B0604020202020204" pitchFamily="34" charset="0"/>
              <a:buChar char="•"/>
            </a:pPr>
            <a:r>
              <a:rPr lang="fr-FR" sz="1100" dirty="0">
                <a:solidFill>
                  <a:srgbClr val="0070C0"/>
                </a:solidFill>
                <a:latin typeface="Century Gothic" panose="020B0502020202020204" pitchFamily="34" charset="0"/>
              </a:rPr>
              <a:t>Aide 2023 aux employeurs qui recrutent en alternance</a:t>
            </a:r>
            <a:endParaRPr lang="fr-FR" sz="1100" i="1" dirty="0"/>
          </a:p>
        </p:txBody>
      </p:sp>
      <p:sp>
        <p:nvSpPr>
          <p:cNvPr id="11" name="ZoneTexte 10">
            <a:hlinkClick r:id="rId3" action="ppaction://hlinksldjump"/>
            <a:extLst>
              <a:ext uri="{FF2B5EF4-FFF2-40B4-BE49-F238E27FC236}">
                <a16:creationId xmlns:a16="http://schemas.microsoft.com/office/drawing/2014/main" id="{DD1FC33D-0C09-CD4C-8A62-EDB5A13E64C7}"/>
              </a:ext>
            </a:extLst>
          </p:cNvPr>
          <p:cNvSpPr txBox="1"/>
          <p:nvPr/>
        </p:nvSpPr>
        <p:spPr>
          <a:xfrm>
            <a:off x="992483" y="3079067"/>
            <a:ext cx="1321196" cy="261610"/>
          </a:xfrm>
          <a:prstGeom prst="rect">
            <a:avLst/>
          </a:prstGeom>
          <a:noFill/>
        </p:spPr>
        <p:txBody>
          <a:bodyPr wrap="none" rtlCol="0">
            <a:spAutoFit/>
          </a:bodyPr>
          <a:lstStyle/>
          <a:p>
            <a:pPr marL="171450" indent="-171450">
              <a:buFont typeface="Arial" panose="020B0604020202020204" pitchFamily="34" charset="0"/>
              <a:buChar char="•"/>
            </a:pPr>
            <a:r>
              <a:rPr lang="fr-FR" sz="1100" dirty="0">
                <a:solidFill>
                  <a:srgbClr val="0070C0"/>
                </a:solidFill>
                <a:latin typeface="Century Gothic" panose="020B0502020202020204" pitchFamily="34" charset="0"/>
              </a:rPr>
              <a:t>Emplois francs</a:t>
            </a:r>
            <a:endParaRPr lang="fr-FR" sz="1100" dirty="0"/>
          </a:p>
        </p:txBody>
      </p:sp>
      <p:sp>
        <p:nvSpPr>
          <p:cNvPr id="12" name="ZoneTexte 11">
            <a:hlinkClick r:id="rId4" action="ppaction://hlinksldjump"/>
            <a:extLst>
              <a:ext uri="{FF2B5EF4-FFF2-40B4-BE49-F238E27FC236}">
                <a16:creationId xmlns:a16="http://schemas.microsoft.com/office/drawing/2014/main" id="{415BB1EC-B268-0145-9E70-D1A5D829BA19}"/>
              </a:ext>
            </a:extLst>
          </p:cNvPr>
          <p:cNvSpPr txBox="1"/>
          <p:nvPr/>
        </p:nvSpPr>
        <p:spPr>
          <a:xfrm>
            <a:off x="992483" y="3689795"/>
            <a:ext cx="2884123" cy="261610"/>
          </a:xfrm>
          <a:prstGeom prst="rect">
            <a:avLst/>
          </a:prstGeom>
          <a:noFill/>
        </p:spPr>
        <p:txBody>
          <a:bodyPr wrap="none" rtlCol="0">
            <a:spAutoFit/>
          </a:bodyPr>
          <a:lstStyle/>
          <a:p>
            <a:pPr marL="171450" indent="-171450">
              <a:buFont typeface="Arial" panose="020B0604020202020204" pitchFamily="34" charset="0"/>
              <a:buChar char="•"/>
            </a:pPr>
            <a:r>
              <a:rPr lang="fr-FR" sz="1100" dirty="0">
                <a:solidFill>
                  <a:srgbClr val="0070C0"/>
                </a:solidFill>
                <a:latin typeface="Century Gothic" panose="020B0502020202020204" pitchFamily="34" charset="0"/>
              </a:rPr>
              <a:t>Parcours Emploi Compétences (PEC)</a:t>
            </a:r>
            <a:endParaRPr lang="fr-FR" sz="1100" dirty="0"/>
          </a:p>
        </p:txBody>
      </p:sp>
      <p:sp>
        <p:nvSpPr>
          <p:cNvPr id="14" name="ZoneTexte 13">
            <a:hlinkClick r:id="rId5" action="ppaction://hlinksldjump"/>
            <a:extLst>
              <a:ext uri="{FF2B5EF4-FFF2-40B4-BE49-F238E27FC236}">
                <a16:creationId xmlns:a16="http://schemas.microsoft.com/office/drawing/2014/main" id="{B02814B0-D2D0-8642-BE61-38F9DC4BFCCE}"/>
              </a:ext>
            </a:extLst>
          </p:cNvPr>
          <p:cNvSpPr txBox="1"/>
          <p:nvPr/>
        </p:nvSpPr>
        <p:spPr>
          <a:xfrm>
            <a:off x="992483" y="4911251"/>
            <a:ext cx="7716089" cy="261610"/>
          </a:xfrm>
          <a:prstGeom prst="rect">
            <a:avLst/>
          </a:prstGeom>
          <a:noFill/>
        </p:spPr>
        <p:txBody>
          <a:bodyPr wrap="square" rtlCol="0">
            <a:spAutoFit/>
          </a:bodyPr>
          <a:lstStyle/>
          <a:p>
            <a:pPr marL="171450" indent="-171450">
              <a:buFont typeface="Arial" panose="020B0604020202020204" pitchFamily="34" charset="0"/>
              <a:buChar char="•"/>
            </a:pPr>
            <a:r>
              <a:rPr lang="fr-FR" sz="1100" dirty="0">
                <a:solidFill>
                  <a:srgbClr val="0070C0"/>
                </a:solidFill>
                <a:latin typeface="Century Gothic" panose="020B0502020202020204" pitchFamily="34" charset="0"/>
              </a:rPr>
              <a:t>Aide à l’embauche en contrat d'apprentissage ou de professionnalisation d’une personne handicapée</a:t>
            </a:r>
            <a:endParaRPr lang="fr-FR" sz="1100" dirty="0"/>
          </a:p>
        </p:txBody>
      </p:sp>
      <p:sp>
        <p:nvSpPr>
          <p:cNvPr id="16" name="ZoneTexte 15">
            <a:hlinkClick r:id="rId6" action="ppaction://hlinksldjump"/>
            <a:extLst>
              <a:ext uri="{FF2B5EF4-FFF2-40B4-BE49-F238E27FC236}">
                <a16:creationId xmlns:a16="http://schemas.microsoft.com/office/drawing/2014/main" id="{C6710ED6-9338-114B-9E66-364B67390CE3}"/>
              </a:ext>
            </a:extLst>
          </p:cNvPr>
          <p:cNvSpPr txBox="1"/>
          <p:nvPr/>
        </p:nvSpPr>
        <p:spPr>
          <a:xfrm>
            <a:off x="992483" y="5521981"/>
            <a:ext cx="6490879" cy="261610"/>
          </a:xfrm>
          <a:prstGeom prst="rect">
            <a:avLst/>
          </a:prstGeom>
          <a:noFill/>
        </p:spPr>
        <p:txBody>
          <a:bodyPr wrap="none" rtlCol="0">
            <a:spAutoFit/>
          </a:bodyPr>
          <a:lstStyle/>
          <a:p>
            <a:pPr marL="171450" indent="-171450">
              <a:buFont typeface="Arial" panose="020B0604020202020204" pitchFamily="34" charset="0"/>
              <a:buChar char="•"/>
            </a:pPr>
            <a:r>
              <a:rPr lang="fr-FR" sz="1100" dirty="0">
                <a:solidFill>
                  <a:srgbClr val="0070C0"/>
                </a:solidFill>
                <a:latin typeface="Century Gothic" panose="020B0502020202020204" pitchFamily="34" charset="0"/>
              </a:rPr>
              <a:t>Aide à l'accueil, à l'intégration et à l'évolution professionnelle des personnes handicapées</a:t>
            </a:r>
            <a:endParaRPr lang="fr-FR" sz="1100" dirty="0"/>
          </a:p>
        </p:txBody>
      </p:sp>
      <p:sp>
        <p:nvSpPr>
          <p:cNvPr id="21" name="Bouton d'action : Retour 20">
            <a:hlinkClick r:id="rId7" action="ppaction://hlinksldjump" highlightClick="1"/>
            <a:extLst>
              <a:ext uri="{FF2B5EF4-FFF2-40B4-BE49-F238E27FC236}">
                <a16:creationId xmlns:a16="http://schemas.microsoft.com/office/drawing/2014/main" id="{BB604EFA-E584-7041-B74A-4DFB628046F8}"/>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22" name="ZoneTexte 21">
            <a:hlinkClick r:id="rId7" action="ppaction://hlinksldjump"/>
            <a:extLst>
              <a:ext uri="{FF2B5EF4-FFF2-40B4-BE49-F238E27FC236}">
                <a16:creationId xmlns:a16="http://schemas.microsoft.com/office/drawing/2014/main" id="{0CF8E4E5-76E6-4C4C-AB80-4E325F08F3D8}"/>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2" name="ZoneTexte 1">
            <a:hlinkClick r:id="rId8" action="ppaction://hlinksldjump"/>
            <a:extLst>
              <a:ext uri="{FF2B5EF4-FFF2-40B4-BE49-F238E27FC236}">
                <a16:creationId xmlns:a16="http://schemas.microsoft.com/office/drawing/2014/main" id="{9C91E6E6-206B-3D1C-A7B7-DCAB3B202598}"/>
              </a:ext>
            </a:extLst>
          </p:cNvPr>
          <p:cNvSpPr txBox="1"/>
          <p:nvPr/>
        </p:nvSpPr>
        <p:spPr>
          <a:xfrm>
            <a:off x="992483" y="4300523"/>
            <a:ext cx="2877711" cy="261610"/>
          </a:xfrm>
          <a:prstGeom prst="rect">
            <a:avLst/>
          </a:prstGeom>
          <a:noFill/>
        </p:spPr>
        <p:txBody>
          <a:bodyPr wrap="none" rtlCol="0">
            <a:spAutoFit/>
          </a:bodyPr>
          <a:lstStyle/>
          <a:p>
            <a:pPr marL="171450" indent="-171450">
              <a:buFont typeface="Arial" panose="020B0604020202020204" pitchFamily="34" charset="0"/>
              <a:buChar char="•"/>
            </a:pPr>
            <a:r>
              <a:rPr lang="fr-FR" sz="1100" dirty="0">
                <a:solidFill>
                  <a:srgbClr val="0070C0"/>
                </a:solidFill>
                <a:latin typeface="Century Gothic" panose="020B0502020202020204" pitchFamily="34" charset="0"/>
              </a:rPr>
              <a:t>Contrat initiative emploi (CIE) Jeunes</a:t>
            </a:r>
            <a:endParaRPr lang="fr-FR" sz="1100" dirty="0"/>
          </a:p>
        </p:txBody>
      </p:sp>
    </p:spTree>
    <p:extLst>
      <p:ext uri="{BB962C8B-B14F-4D97-AF65-F5344CB8AC3E}">
        <p14:creationId xmlns:p14="http://schemas.microsoft.com/office/powerpoint/2010/main" val="265803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203804" y="57947"/>
            <a:ext cx="5717533" cy="1021195"/>
          </a:xfrm>
        </p:spPr>
        <p:txBody>
          <a:bodyPr>
            <a:normAutofit/>
          </a:bodyPr>
          <a:lstStyle/>
          <a:p>
            <a:r>
              <a:rPr lang="fr-FR" sz="2400" b="0" dirty="0">
                <a:solidFill>
                  <a:srgbClr val="0070C0"/>
                </a:solidFill>
                <a:latin typeface="Century Gothic" panose="020B0502020202020204" pitchFamily="34" charset="0"/>
              </a:rPr>
              <a:t>Aide 2023 aux employeurs qui recrutent en alternance</a:t>
            </a:r>
            <a:endParaRPr lang="fr-FR" sz="3200" b="0" i="1" dirty="0">
              <a:solidFill>
                <a:srgbClr val="0070C0"/>
              </a:solidFill>
              <a:latin typeface="Century Gothic" panose="020B0502020202020204" pitchFamily="34" charset="0"/>
            </a:endParaRP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transfère à son OPCO les contrats signés pour instruction et dépôt auprès du Ministère.</a:t>
            </a:r>
            <a:endParaRPr lang="fr-FR" sz="1100" b="1" dirty="0">
              <a:solidFill>
                <a:schemeClr val="bg1"/>
              </a:solidFill>
              <a:latin typeface="Corbel" panose="020B0503020204020204" pitchFamily="34" charset="0"/>
              <a:ea typeface="Calibri" charset="0"/>
              <a:cs typeface="Calibri" panose="020F0502020204030204" pitchFamily="34" charset="0"/>
            </a:endParaRP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290516"/>
            <a:ext cx="2059784" cy="1611490"/>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La demande est à formuler suite à la signature du contrat.</a:t>
            </a:r>
            <a:endParaRPr lang="fr-FR" sz="1100" b="1" dirty="0">
              <a:solidFill>
                <a:schemeClr val="bg1"/>
              </a:solidFill>
              <a:latin typeface="Corbel" panose="020B0503020204020204" pitchFamily="34" charset="0"/>
              <a:ea typeface="Calibri" charset="0"/>
              <a:cs typeface="Calibri" panose="020F0502020204030204" pitchFamily="34" charset="0"/>
            </a:endParaRPr>
          </a:p>
        </p:txBody>
      </p:sp>
      <p:cxnSp>
        <p:nvCxnSpPr>
          <p:cNvPr id="24" name="Connecteur droit 23">
            <a:extLst>
              <a:ext uri="{FF2B5EF4-FFF2-40B4-BE49-F238E27FC236}">
                <a16:creationId xmlns:a16="http://schemas.microsoft.com/office/drawing/2014/main" id="{7683F8E1-F889-7946-8EB1-FF771971EFD2}"/>
              </a:ext>
            </a:extLst>
          </p:cNvPr>
          <p:cNvCxnSpPr>
            <a:cxnSpLocks/>
          </p:cNvCxnSpPr>
          <p:nvPr/>
        </p:nvCxnSpPr>
        <p:spPr>
          <a:xfrm>
            <a:off x="636482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315534"/>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96"/>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a:spcBef>
                <a:spcPts val="496"/>
              </a:spcBef>
            </a:pPr>
            <a:r>
              <a:rPr lang="fr-FR" sz="1200" i="1" dirty="0">
                <a:solidFill>
                  <a:schemeClr val="bg1"/>
                </a:solidFill>
                <a:latin typeface="Corbel" panose="020B0503020204020204" pitchFamily="34" charset="0"/>
                <a:ea typeface="Calibri" charset="0"/>
                <a:cs typeface="Calibri" charset="0"/>
              </a:rPr>
              <a:t>Appelez le  numéro mis en place par l'ASP :</a:t>
            </a:r>
          </a:p>
          <a:p>
            <a:pPr algn="ctr">
              <a:spcBef>
                <a:spcPts val="496"/>
              </a:spcBef>
            </a:pPr>
            <a:r>
              <a:rPr lang="fr-FR" sz="1200" i="1" dirty="0">
                <a:solidFill>
                  <a:schemeClr val="bg1"/>
                </a:solidFill>
                <a:latin typeface="Corbel" panose="020B0503020204020204" pitchFamily="34" charset="0"/>
                <a:ea typeface="Calibri" charset="0"/>
                <a:cs typeface="Calibri" charset="0"/>
              </a:rPr>
              <a:t>0 809 549 549</a:t>
            </a:r>
            <a:endParaRPr lang="fr-FR" sz="1200" i="1" dirty="0">
              <a:solidFill>
                <a:schemeClr val="bg1"/>
              </a:solidFill>
              <a:latin typeface="Corbel" panose="020B0503020204020204" pitchFamily="34" charset="0"/>
              <a:cs typeface="Calibri" charset="0"/>
            </a:endParaRPr>
          </a:p>
          <a:p>
            <a:pPr algn="ctr">
              <a:spcBef>
                <a:spcPts val="496"/>
              </a:spcBef>
            </a:pPr>
            <a:r>
              <a:rPr lang="fr-FR" sz="1200" i="1" dirty="0">
                <a:solidFill>
                  <a:schemeClr val="bg1"/>
                </a:solidFill>
                <a:latin typeface="Corbel" panose="020B0503020204020204" pitchFamily="34" charset="0"/>
                <a:cs typeface="Calibri" charset="0"/>
              </a:rPr>
              <a:t>Rendez-vous sur le </a:t>
            </a:r>
            <a:r>
              <a:rPr lang="fr-FR" sz="1200" i="1" dirty="0">
                <a:solidFill>
                  <a:schemeClr val="bg1"/>
                </a:solidFill>
                <a:latin typeface="Corbel" panose="020B0503020204020204" pitchFamily="34" charset="0"/>
                <a:cs typeface="Calibri" charset="0"/>
                <a:hlinkClick r:id="rId3"/>
              </a:rPr>
              <a:t>guide</a:t>
            </a:r>
            <a:r>
              <a:rPr lang="fr-FR" sz="1200" i="1" dirty="0">
                <a:solidFill>
                  <a:schemeClr val="bg1"/>
                </a:solidFill>
                <a:latin typeface="Corbel" panose="020B0503020204020204" pitchFamily="34" charset="0"/>
                <a:cs typeface="Calibri" charset="0"/>
              </a:rPr>
              <a:t> du Ministère du Travail</a:t>
            </a:r>
          </a:p>
        </p:txBody>
      </p:sp>
      <p:sp>
        <p:nvSpPr>
          <p:cNvPr id="26" name="Rectangle 25">
            <a:extLst>
              <a:ext uri="{FF2B5EF4-FFF2-40B4-BE49-F238E27FC236}">
                <a16:creationId xmlns:a16="http://schemas.microsoft.com/office/drawing/2014/main" id="{371D908D-9C74-5647-84C0-5DD99EAAA48E}"/>
              </a:ext>
            </a:extLst>
          </p:cNvPr>
          <p:cNvSpPr/>
          <p:nvPr/>
        </p:nvSpPr>
        <p:spPr>
          <a:xfrm>
            <a:off x="203805" y="1394672"/>
            <a:ext cx="6045282" cy="1163484"/>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Le gouvernement met en place </a:t>
            </a:r>
            <a:r>
              <a:rPr lang="fr-FR" sz="1200" b="1" dirty="0">
                <a:solidFill>
                  <a:schemeClr val="tx1"/>
                </a:solidFill>
                <a:latin typeface="Corbel" panose="020B0503020204020204" pitchFamily="34" charset="0"/>
              </a:rPr>
              <a:t>une aide exceptionnelle au recrutement des apprentis et alternants, </a:t>
            </a:r>
            <a:r>
              <a:rPr lang="fr-FR" sz="1100" dirty="0">
                <a:solidFill>
                  <a:schemeClr val="tx1"/>
                </a:solidFill>
                <a:latin typeface="Corbel" panose="020B0503020204020204" pitchFamily="34" charset="0"/>
              </a:rPr>
              <a:t>jusqu’au niveau master et pour toutes les entreprises.</a:t>
            </a:r>
            <a:endParaRPr lang="fr-FR" sz="1000" dirty="0">
              <a:solidFill>
                <a:schemeClr val="tx1"/>
              </a:solidFill>
              <a:latin typeface="Corbel" panose="020B0503020204020204" pitchFamily="34" charset="0"/>
            </a:endParaRPr>
          </a:p>
        </p:txBody>
      </p:sp>
      <p:sp>
        <p:nvSpPr>
          <p:cNvPr id="27" name="ZoneTexte 26">
            <a:extLst>
              <a:ext uri="{FF2B5EF4-FFF2-40B4-BE49-F238E27FC236}">
                <a16:creationId xmlns:a16="http://schemas.microsoft.com/office/drawing/2014/main" id="{695215A7-B740-1048-9C6F-BECA0D5727DA}"/>
              </a:ext>
            </a:extLst>
          </p:cNvPr>
          <p:cNvSpPr txBox="1"/>
          <p:nvPr/>
        </p:nvSpPr>
        <p:spPr>
          <a:xfrm>
            <a:off x="209752" y="1509653"/>
            <a:ext cx="17229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8" name="Rectangle 27">
            <a:extLst>
              <a:ext uri="{FF2B5EF4-FFF2-40B4-BE49-F238E27FC236}">
                <a16:creationId xmlns:a16="http://schemas.microsoft.com/office/drawing/2014/main" id="{3C11594A-0F7C-BE43-90DA-CD60B72DBC27}"/>
              </a:ext>
            </a:extLst>
          </p:cNvPr>
          <p:cNvSpPr/>
          <p:nvPr/>
        </p:nvSpPr>
        <p:spPr>
          <a:xfrm>
            <a:off x="245166" y="2428660"/>
            <a:ext cx="2026348" cy="1474451"/>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750" indent="-177750">
              <a:buClr>
                <a:srgbClr val="895688"/>
              </a:buClr>
              <a:buSzPct val="120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6 000€ maximum </a:t>
            </a:r>
            <a:r>
              <a:rPr lang="fr-FR" sz="1100" dirty="0">
                <a:solidFill>
                  <a:schemeClr val="tx1"/>
                </a:solidFill>
                <a:latin typeface="Corbel" panose="020B0503020204020204" pitchFamily="34" charset="0"/>
                <a:ea typeface="Calibri" charset="0"/>
                <a:cs typeface="Calibri" charset="0"/>
              </a:rPr>
              <a:t>pour un apprenti, quel que soit son âge</a:t>
            </a:r>
            <a:r>
              <a:rPr lang="fr-FR" sz="1000" dirty="0">
                <a:solidFill>
                  <a:schemeClr val="tx1"/>
                </a:solidFill>
                <a:latin typeface="Corbel" panose="020B0503020204020204" pitchFamily="34" charset="0"/>
                <a:ea typeface="Calibri" charset="0"/>
                <a:cs typeface="Calibri" charset="0"/>
              </a:rPr>
              <a:t>.</a:t>
            </a:r>
          </a:p>
          <a:p>
            <a:pPr marL="171450" indent="-171450">
              <a:buClr>
                <a:srgbClr val="895688"/>
              </a:buClr>
              <a:buSzPct val="120000"/>
              <a:buFont typeface="Arial" panose="020B0604020202020204" pitchFamily="34" charset="0"/>
              <a:buChar char="•"/>
            </a:pPr>
            <a:endParaRPr lang="fr-FR" sz="700" dirty="0">
              <a:solidFill>
                <a:schemeClr val="tx1"/>
              </a:solidFill>
              <a:latin typeface="Corbel" panose="020B0503020204020204" pitchFamily="34" charset="0"/>
              <a:ea typeface="Calibri" charset="0"/>
              <a:cs typeface="Calibri" charset="0"/>
            </a:endParaRPr>
          </a:p>
          <a:p>
            <a:pPr marL="177750" indent="-177750">
              <a:buClr>
                <a:srgbClr val="895688"/>
              </a:buClr>
              <a:buSzPct val="120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6 000€ maximum </a:t>
            </a:r>
            <a:r>
              <a:rPr lang="fr-FR" sz="1100" dirty="0">
                <a:solidFill>
                  <a:schemeClr val="tx1"/>
                </a:solidFill>
                <a:latin typeface="Corbel" panose="020B0503020204020204" pitchFamily="34" charset="0"/>
                <a:ea typeface="Calibri" charset="0"/>
                <a:cs typeface="Calibri" charset="0"/>
              </a:rPr>
              <a:t>pour un salarié en contrat de professionnalisation jusqu’à 29 ans révolus.</a:t>
            </a:r>
          </a:p>
        </p:txBody>
      </p:sp>
      <p:sp>
        <p:nvSpPr>
          <p:cNvPr id="29" name="ZoneTexte 28">
            <a:extLst>
              <a:ext uri="{FF2B5EF4-FFF2-40B4-BE49-F238E27FC236}">
                <a16:creationId xmlns:a16="http://schemas.microsoft.com/office/drawing/2014/main" id="{468EFE11-EBB0-A849-9FED-EBC00362807F}"/>
              </a:ext>
            </a:extLst>
          </p:cNvPr>
          <p:cNvSpPr txBox="1"/>
          <p:nvPr/>
        </p:nvSpPr>
        <p:spPr>
          <a:xfrm>
            <a:off x="538378" y="2211876"/>
            <a:ext cx="17229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3314321" y="2475370"/>
            <a:ext cx="2934765" cy="474243"/>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b="1" dirty="0">
                <a:solidFill>
                  <a:schemeClr val="tx1"/>
                </a:solidFill>
                <a:latin typeface="Corbel" panose="020B0503020204020204" pitchFamily="34" charset="0"/>
              </a:rPr>
              <a:t>Toute entreprise</a:t>
            </a:r>
            <a:endParaRPr lang="fr-FR" sz="900" dirty="0">
              <a:solidFill>
                <a:schemeClr val="tx1"/>
              </a:solidFill>
              <a:latin typeface="Corbel" panose="020B0503020204020204" pitchFamily="34" charset="0"/>
            </a:endParaRPr>
          </a:p>
        </p:txBody>
      </p:sp>
      <p:sp>
        <p:nvSpPr>
          <p:cNvPr id="31" name="ZoneTexte 30">
            <a:extLst>
              <a:ext uri="{FF2B5EF4-FFF2-40B4-BE49-F238E27FC236}">
                <a16:creationId xmlns:a16="http://schemas.microsoft.com/office/drawing/2014/main" id="{8E21A55F-8CD4-B341-A11A-A555ADE6A9D3}"/>
              </a:ext>
            </a:extLst>
          </p:cNvPr>
          <p:cNvSpPr txBox="1"/>
          <p:nvPr/>
        </p:nvSpPr>
        <p:spPr>
          <a:xfrm>
            <a:off x="3062231" y="2303382"/>
            <a:ext cx="274205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2" name="Rectangle 31">
            <a:extLst>
              <a:ext uri="{FF2B5EF4-FFF2-40B4-BE49-F238E27FC236}">
                <a16:creationId xmlns:a16="http://schemas.microsoft.com/office/drawing/2014/main" id="{7FFF1633-4AEF-6B4C-9AC4-42A8649DF278}"/>
              </a:ext>
            </a:extLst>
          </p:cNvPr>
          <p:cNvSpPr/>
          <p:nvPr/>
        </p:nvSpPr>
        <p:spPr>
          <a:xfrm>
            <a:off x="2614533" y="3182106"/>
            <a:ext cx="3612088" cy="3583649"/>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 contrat doit avoir été signé </a:t>
            </a:r>
            <a:r>
              <a:rPr lang="fr-FR" sz="1200" b="1" dirty="0">
                <a:solidFill>
                  <a:schemeClr val="tx1"/>
                </a:solidFill>
                <a:latin typeface="Corbel" panose="020B0503020204020204" pitchFamily="34" charset="0"/>
                <a:ea typeface="Calibri" charset="0"/>
                <a:cs typeface="Calibri" charset="0"/>
              </a:rPr>
              <a:t>entre le 01/01/2023 et le 31/12/2023</a:t>
            </a:r>
            <a:r>
              <a:rPr lang="fr-FR" sz="1100" dirty="0">
                <a:solidFill>
                  <a:schemeClr val="tx1"/>
                </a:solidFill>
                <a:latin typeface="Corbel" panose="020B0503020204020204" pitchFamily="34" charset="0"/>
                <a:ea typeface="Calibri" charset="0"/>
                <a:cs typeface="Calibri" charset="0"/>
              </a:rPr>
              <a:t>.</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 salarié doit être embauché en contrat d’apprentissage ou en CDI ou CDD de professionnalisation. </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Pour les entreprises de </a:t>
            </a:r>
            <a:r>
              <a:rPr lang="fr-FR" sz="1200" b="1" dirty="0">
                <a:solidFill>
                  <a:schemeClr val="tx1"/>
                </a:solidFill>
                <a:latin typeface="Corbel" panose="020B0503020204020204" pitchFamily="34" charset="0"/>
                <a:ea typeface="Calibri" charset="0"/>
                <a:cs typeface="Calibri" charset="0"/>
              </a:rPr>
              <a:t>moins de 250 salariés, </a:t>
            </a:r>
            <a:r>
              <a:rPr lang="fr-FR" sz="1100" dirty="0">
                <a:solidFill>
                  <a:schemeClr val="tx1"/>
                </a:solidFill>
                <a:latin typeface="Corbel" panose="020B0503020204020204" pitchFamily="34" charset="0"/>
                <a:ea typeface="Calibri" charset="0"/>
                <a:cs typeface="Calibri" charset="0"/>
              </a:rPr>
              <a:t>l’accès à l’aide est </a:t>
            </a:r>
            <a:r>
              <a:rPr lang="fr-FR" sz="1200" b="1" dirty="0">
                <a:solidFill>
                  <a:schemeClr val="tx1"/>
                </a:solidFill>
                <a:latin typeface="Corbel" panose="020B0503020204020204" pitchFamily="34" charset="0"/>
                <a:ea typeface="Calibri" charset="0"/>
                <a:cs typeface="Calibri" charset="0"/>
              </a:rPr>
              <a:t>sans condition</a:t>
            </a:r>
            <a:r>
              <a:rPr lang="fr-FR" sz="1200" dirty="0">
                <a:solidFill>
                  <a:schemeClr val="tx1"/>
                </a:solidFill>
                <a:latin typeface="Corbel" panose="020B0503020204020204" pitchFamily="34" charset="0"/>
                <a:ea typeface="Calibri" charset="0"/>
                <a:cs typeface="Calibri" charset="0"/>
              </a:rPr>
              <a:t>. </a:t>
            </a:r>
            <a:endParaRPr lang="fr-FR" sz="11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Pour les entreprises de </a:t>
            </a:r>
            <a:r>
              <a:rPr lang="fr-FR" sz="1200" b="1" dirty="0">
                <a:solidFill>
                  <a:schemeClr val="tx1"/>
                </a:solidFill>
                <a:latin typeface="Corbel" panose="020B0503020204020204" pitchFamily="34" charset="0"/>
                <a:ea typeface="Calibri" charset="0"/>
                <a:cs typeface="Calibri" charset="0"/>
              </a:rPr>
              <a:t>plus de 250 salariés</a:t>
            </a:r>
            <a:r>
              <a:rPr lang="fr-FR" sz="1100" dirty="0">
                <a:solidFill>
                  <a:schemeClr val="tx1"/>
                </a:solidFill>
                <a:latin typeface="Corbel" panose="020B0503020204020204" pitchFamily="34" charset="0"/>
                <a:ea typeface="Calibri" charset="0"/>
                <a:cs typeface="Calibri" charset="0"/>
              </a:rPr>
              <a:t>, l’accès à l’aide est soumis à l’atteinte </a:t>
            </a:r>
            <a:r>
              <a:rPr lang="fr-FR" sz="1200" b="1" dirty="0">
                <a:solidFill>
                  <a:schemeClr val="tx1"/>
                </a:solidFill>
                <a:latin typeface="Corbel" panose="020B0503020204020204" pitchFamily="34" charset="0"/>
                <a:ea typeface="Calibri" charset="0"/>
                <a:cs typeface="Calibri" charset="0"/>
              </a:rPr>
              <a:t>d’un seuil de contrats </a:t>
            </a:r>
            <a:r>
              <a:rPr lang="fr-FR" sz="1100" dirty="0">
                <a:solidFill>
                  <a:schemeClr val="tx1"/>
                </a:solidFill>
                <a:latin typeface="Corbel" panose="020B0503020204020204" pitchFamily="34" charset="0"/>
                <a:ea typeface="Calibri" charset="0"/>
                <a:cs typeface="Calibri" charset="0"/>
              </a:rPr>
              <a:t>dans leurs effectifs selon des modalités définies par décret (</a:t>
            </a:r>
            <a:r>
              <a:rPr lang="fr-FR" sz="1100" i="1" dirty="0">
                <a:solidFill>
                  <a:schemeClr val="tx1"/>
                </a:solidFill>
                <a:latin typeface="Corbel" panose="020B0503020204020204" pitchFamily="34" charset="0"/>
                <a:ea typeface="Calibri" charset="0"/>
                <a:cs typeface="Calibri" charset="0"/>
              </a:rPr>
              <a:t>faute de quoi, l’entreprise devra rembourser les sommes perçues</a:t>
            </a:r>
            <a:r>
              <a:rPr lang="fr-FR" sz="1100" dirty="0">
                <a:solidFill>
                  <a:schemeClr val="tx1"/>
                </a:solidFill>
                <a:latin typeface="Corbel" panose="020B0503020204020204" pitchFamily="34" charset="0"/>
                <a:ea typeface="Calibri" charset="0"/>
                <a:cs typeface="Calibri" charset="0"/>
              </a:rPr>
              <a:t>).</a:t>
            </a:r>
          </a:p>
          <a:p>
            <a:pPr marL="172800" algn="just">
              <a:buClr>
                <a:srgbClr val="895688"/>
              </a:buClr>
              <a:buSzPct val="120000"/>
            </a:pPr>
            <a:r>
              <a:rPr lang="fr-FR" sz="900" i="1" dirty="0">
                <a:solidFill>
                  <a:schemeClr val="tx1">
                    <a:lumMod val="65000"/>
                    <a:lumOff val="35000"/>
                  </a:schemeClr>
                </a:solidFill>
                <a:latin typeface="Corbel" panose="020B0503020204020204" pitchFamily="34" charset="0"/>
                <a:ea typeface="Calibri" charset="0"/>
                <a:cs typeface="Calibri" charset="0"/>
              </a:rPr>
              <a:t>Les modalités d’atteinte de ce seuil sont les suivantes :</a:t>
            </a:r>
          </a:p>
          <a:p>
            <a:pPr marL="376650" lvl="1" indent="-171450" algn="just">
              <a:buClr>
                <a:srgbClr val="895688"/>
              </a:buClr>
              <a:buSzPct val="80000"/>
              <a:buFont typeface="Courier New" panose="02070309020205020404" pitchFamily="49" charset="0"/>
              <a:buChar char="o"/>
            </a:pPr>
            <a:r>
              <a:rPr lang="fr-FR" sz="900" b="1" i="1" dirty="0">
                <a:solidFill>
                  <a:schemeClr val="tx1">
                    <a:lumMod val="65000"/>
                    <a:lumOff val="35000"/>
                  </a:schemeClr>
                </a:solidFill>
                <a:latin typeface="Corbel" panose="020B0503020204020204" pitchFamily="34" charset="0"/>
                <a:ea typeface="Calibri" charset="0"/>
                <a:cs typeface="Calibri" charset="0"/>
              </a:rPr>
              <a:t>Avoir atteint le taux de 5% de contrats favorisant l’insertion professionnelle </a:t>
            </a:r>
            <a:r>
              <a:rPr lang="fr-FR" sz="900" i="1" dirty="0">
                <a:solidFill>
                  <a:schemeClr val="tx1">
                    <a:lumMod val="65000"/>
                    <a:lumOff val="35000"/>
                  </a:schemeClr>
                </a:solidFill>
                <a:latin typeface="Corbel" panose="020B0503020204020204" pitchFamily="34" charset="0"/>
                <a:ea typeface="Calibri" charset="0"/>
                <a:cs typeface="Calibri" charset="0"/>
              </a:rPr>
              <a:t>dans l’effectif salarié total annuel, au 31/12/2024. </a:t>
            </a:r>
          </a:p>
          <a:p>
            <a:pPr marL="376650" lvl="1" indent="-171450" algn="just">
              <a:buClr>
                <a:srgbClr val="895688"/>
              </a:buClr>
              <a:buSzPct val="80000"/>
              <a:buFont typeface="Courier New" panose="02070309020205020404" pitchFamily="49" charset="0"/>
              <a:buChar char="o"/>
            </a:pPr>
            <a:r>
              <a:rPr lang="fr-FR" sz="900" b="1" i="1" dirty="0">
                <a:solidFill>
                  <a:schemeClr val="tx1">
                    <a:lumMod val="65000"/>
                    <a:lumOff val="35000"/>
                  </a:schemeClr>
                </a:solidFill>
                <a:latin typeface="Corbel" panose="020B0503020204020204" pitchFamily="34" charset="0"/>
                <a:ea typeface="Calibri" charset="0"/>
                <a:cs typeface="Calibri" charset="0"/>
              </a:rPr>
              <a:t>Avoir atteint au moins 3% d’alternants </a:t>
            </a:r>
            <a:r>
              <a:rPr lang="fr-FR" sz="900" i="1" dirty="0">
                <a:solidFill>
                  <a:schemeClr val="tx1">
                    <a:lumMod val="65000"/>
                    <a:lumOff val="35000"/>
                  </a:schemeClr>
                </a:solidFill>
                <a:latin typeface="Corbel" panose="020B0503020204020204" pitchFamily="34" charset="0"/>
                <a:ea typeface="Calibri" charset="0"/>
                <a:cs typeface="Calibri" charset="0"/>
              </a:rPr>
              <a:t>dans l’effectif salarié total annuel au 31/12/2024 et avoir connu une progression d’au moins 10% d’alternants au 31/12/2024, comparativement à l’effectif salarié annuel relevant de ces catégories au 31/12/2023.</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2614533" y="2869831"/>
            <a:ext cx="2435166"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4">
            <a:duotone>
              <a:schemeClr val="accent3">
                <a:shade val="45000"/>
                <a:satMod val="135000"/>
              </a:schemeClr>
              <a:prstClr val="white"/>
            </a:duotone>
          </a:blip>
          <a:stretch>
            <a:fillRect/>
          </a:stretch>
        </p:blipFill>
        <p:spPr>
          <a:xfrm>
            <a:off x="2372596" y="2309927"/>
            <a:ext cx="394864" cy="419452"/>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5">
            <a:duotone>
              <a:schemeClr val="accent3">
                <a:shade val="45000"/>
                <a:satMod val="135000"/>
              </a:schemeClr>
              <a:prstClr val="white"/>
            </a:duotone>
          </a:blip>
          <a:stretch>
            <a:fillRect/>
          </a:stretch>
        </p:blipFill>
        <p:spPr>
          <a:xfrm>
            <a:off x="2359121" y="2813945"/>
            <a:ext cx="410421" cy="376220"/>
          </a:xfrm>
          <a:prstGeom prst="rect">
            <a:avLst/>
          </a:prstGeom>
        </p:spPr>
      </p:pic>
      <p:sp>
        <p:nvSpPr>
          <p:cNvPr id="17" name="ZoneTexte 16">
            <a:extLst>
              <a:ext uri="{FF2B5EF4-FFF2-40B4-BE49-F238E27FC236}">
                <a16:creationId xmlns:a16="http://schemas.microsoft.com/office/drawing/2014/main" id="{6F5A6B26-B567-4746-AA1F-C010ACE25303}"/>
              </a:ext>
            </a:extLst>
          </p:cNvPr>
          <p:cNvSpPr txBox="1"/>
          <p:nvPr/>
        </p:nvSpPr>
        <p:spPr>
          <a:xfrm>
            <a:off x="245165" y="4201262"/>
            <a:ext cx="2288989"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sp>
        <p:nvSpPr>
          <p:cNvPr id="19" name="Rectangle 18">
            <a:extLst>
              <a:ext uri="{FF2B5EF4-FFF2-40B4-BE49-F238E27FC236}">
                <a16:creationId xmlns:a16="http://schemas.microsoft.com/office/drawing/2014/main" id="{794B414E-B2D9-804C-8280-57183B7EEB8E}"/>
              </a:ext>
            </a:extLst>
          </p:cNvPr>
          <p:cNvSpPr/>
          <p:nvPr/>
        </p:nvSpPr>
        <p:spPr>
          <a:xfrm>
            <a:off x="245165" y="4493301"/>
            <a:ext cx="2440885" cy="2186899"/>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L’aide concerne la première année d’exécution du contrat. </a:t>
            </a:r>
            <a:r>
              <a:rPr lang="fr-FR" sz="1100" dirty="0">
                <a:solidFill>
                  <a:schemeClr val="tx1"/>
                </a:solidFill>
                <a:latin typeface="Corbel" panose="020B0503020204020204" pitchFamily="34" charset="0"/>
                <a:ea typeface="Calibri" charset="0"/>
                <a:cs typeface="Calibri" charset="0"/>
              </a:rPr>
              <a:t>Elle est versée mensuellement et automatiquement. </a:t>
            </a:r>
          </a:p>
          <a:p>
            <a:pPr marL="171450" indent="-171450" algn="just">
              <a:buClr>
                <a:srgbClr val="895688"/>
              </a:buClr>
              <a:buSzPct val="105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L’aide est</a:t>
            </a:r>
            <a:r>
              <a:rPr lang="fr-FR" sz="1100" dirty="0">
                <a:solidFill>
                  <a:schemeClr val="tx1"/>
                </a:solidFill>
                <a:latin typeface="Corbel" panose="020B0503020204020204" pitchFamily="34" charset="0"/>
                <a:ea typeface="Calibri" charset="0"/>
                <a:cs typeface="Calibri" charset="0"/>
              </a:rPr>
              <a:t> </a:t>
            </a:r>
            <a:r>
              <a:rPr lang="fr-FR" sz="1200" b="1" dirty="0">
                <a:solidFill>
                  <a:schemeClr val="tx1"/>
                </a:solidFill>
                <a:latin typeface="Corbel" panose="020B0503020204020204" pitchFamily="34" charset="0"/>
                <a:ea typeface="Calibri" charset="0"/>
                <a:cs typeface="Calibri" charset="0"/>
              </a:rPr>
              <a:t>cumulable</a:t>
            </a:r>
            <a:r>
              <a:rPr lang="fr-FR" sz="1100" dirty="0">
                <a:solidFill>
                  <a:schemeClr val="tx1"/>
                </a:solidFill>
                <a:latin typeface="Corbel" panose="020B0503020204020204" pitchFamily="34" charset="0"/>
                <a:ea typeface="Calibri" charset="0"/>
                <a:cs typeface="Calibri" charset="0"/>
              </a:rPr>
              <a:t> avec les aides spécifiques pour les </a:t>
            </a:r>
            <a:r>
              <a:rPr lang="fr-FR" sz="1200" b="1" dirty="0">
                <a:solidFill>
                  <a:schemeClr val="tx1"/>
                </a:solidFill>
                <a:latin typeface="Corbel" panose="020B0503020204020204" pitchFamily="34" charset="0"/>
                <a:ea typeface="Calibri" charset="0"/>
                <a:cs typeface="Calibri" charset="0"/>
              </a:rPr>
              <a:t>apprentis en situation de handicap</a:t>
            </a:r>
            <a:r>
              <a:rPr lang="fr-FR" sz="1100" dirty="0">
                <a:solidFill>
                  <a:schemeClr val="tx1"/>
                </a:solidFill>
                <a:latin typeface="Corbel" panose="020B0503020204020204" pitchFamily="34" charset="0"/>
                <a:ea typeface="Calibri" charset="0"/>
                <a:cs typeface="Calibri" charset="0"/>
              </a:rPr>
              <a:t>.</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L’aide se substitue </a:t>
            </a:r>
            <a:r>
              <a:rPr lang="fr-FR" sz="1100" dirty="0">
                <a:solidFill>
                  <a:schemeClr val="tx1"/>
                </a:solidFill>
                <a:latin typeface="Corbel" panose="020B0503020204020204" pitchFamily="34" charset="0"/>
                <a:ea typeface="Calibri" charset="0"/>
                <a:cs typeface="Calibri" charset="0"/>
              </a:rPr>
              <a:t>totalement </a:t>
            </a:r>
            <a:r>
              <a:rPr lang="fr-FR" sz="1200" b="1" dirty="0">
                <a:solidFill>
                  <a:schemeClr val="tx1"/>
                </a:solidFill>
                <a:latin typeface="Corbel" panose="020B0503020204020204" pitchFamily="34" charset="0"/>
                <a:ea typeface="Calibri" charset="0"/>
                <a:cs typeface="Calibri" charset="0"/>
              </a:rPr>
              <a:t>à l’aide unique </a:t>
            </a:r>
            <a:r>
              <a:rPr lang="fr-FR" sz="1100" dirty="0">
                <a:solidFill>
                  <a:schemeClr val="tx1"/>
                </a:solidFill>
                <a:latin typeface="Corbel" panose="020B0503020204020204" pitchFamily="34" charset="0"/>
                <a:ea typeface="Calibri" charset="0"/>
                <a:cs typeface="Calibri" charset="0"/>
              </a:rPr>
              <a:t>aux employeurs d’apprentis. </a:t>
            </a:r>
            <a:endParaRPr lang="fr-FR" sz="1000" dirty="0">
              <a:solidFill>
                <a:schemeClr val="tx1"/>
              </a:solidFill>
              <a:latin typeface="Corbel" panose="020B0503020204020204" pitchFamily="34" charset="0"/>
              <a:ea typeface="Calibri" charset="0"/>
              <a:cs typeface="Calibri" charset="0"/>
            </a:endParaRPr>
          </a:p>
        </p:txBody>
      </p:sp>
      <p:pic>
        <p:nvPicPr>
          <p:cNvPr id="21" name="Image 20">
            <a:extLst>
              <a:ext uri="{FF2B5EF4-FFF2-40B4-BE49-F238E27FC236}">
                <a16:creationId xmlns:a16="http://schemas.microsoft.com/office/drawing/2014/main" id="{0A70DF4B-0CB1-6446-8854-094A572804DF}"/>
              </a:ext>
            </a:extLst>
          </p:cNvPr>
          <p:cNvPicPr>
            <a:picLocks noChangeAspect="1"/>
          </p:cNvPicPr>
          <p:nvPr/>
        </p:nvPicPr>
        <p:blipFill>
          <a:blip r:embed="rId6">
            <a:duotone>
              <a:schemeClr val="accent3">
                <a:shade val="45000"/>
                <a:satMod val="135000"/>
              </a:schemeClr>
              <a:prstClr val="white"/>
            </a:duotone>
          </a:blip>
          <a:stretch>
            <a:fillRect/>
          </a:stretch>
        </p:blipFill>
        <p:spPr>
          <a:xfrm>
            <a:off x="-9408" y="3903111"/>
            <a:ext cx="463731" cy="423126"/>
          </a:xfrm>
          <a:prstGeom prst="rect">
            <a:avLst/>
          </a:prstGeom>
        </p:spPr>
      </p:pic>
      <p:sp>
        <p:nvSpPr>
          <p:cNvPr id="40" name="Ellipse 39">
            <a:extLst>
              <a:ext uri="{FF2B5EF4-FFF2-40B4-BE49-F238E27FC236}">
                <a16:creationId xmlns:a16="http://schemas.microsoft.com/office/drawing/2014/main" id="{A22FB2B3-563B-894A-9EF9-E8309EFBB478}"/>
              </a:ext>
            </a:extLst>
          </p:cNvPr>
          <p:cNvSpPr>
            <a:spLocks noChangeAspect="1"/>
          </p:cNvSpPr>
          <p:nvPr/>
        </p:nvSpPr>
        <p:spPr>
          <a:xfrm>
            <a:off x="2875909" y="2161977"/>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1" name="Ellipse 40">
            <a:extLst>
              <a:ext uri="{FF2B5EF4-FFF2-40B4-BE49-F238E27FC236}">
                <a16:creationId xmlns:a16="http://schemas.microsoft.com/office/drawing/2014/main" id="{98FD00D5-4302-5C46-B307-00E4FD18BC30}"/>
              </a:ext>
            </a:extLst>
          </p:cNvPr>
          <p:cNvSpPr>
            <a:spLocks noChangeAspect="1"/>
          </p:cNvSpPr>
          <p:nvPr/>
        </p:nvSpPr>
        <p:spPr>
          <a:xfrm>
            <a:off x="2528927" y="2733480"/>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2" name="Ellipse 41">
            <a:extLst>
              <a:ext uri="{FF2B5EF4-FFF2-40B4-BE49-F238E27FC236}">
                <a16:creationId xmlns:a16="http://schemas.microsoft.com/office/drawing/2014/main" id="{C9207688-F6BE-AD4D-B7B2-C99C6C97F64E}"/>
              </a:ext>
            </a:extLst>
          </p:cNvPr>
          <p:cNvSpPr>
            <a:spLocks noChangeAspect="1"/>
          </p:cNvSpPr>
          <p:nvPr/>
        </p:nvSpPr>
        <p:spPr>
          <a:xfrm>
            <a:off x="68284" y="1372644"/>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4" name="Ellipse 43">
            <a:extLst>
              <a:ext uri="{FF2B5EF4-FFF2-40B4-BE49-F238E27FC236}">
                <a16:creationId xmlns:a16="http://schemas.microsoft.com/office/drawing/2014/main" id="{6B5DE9B6-B3C0-D542-B058-796328C87B56}"/>
              </a:ext>
            </a:extLst>
          </p:cNvPr>
          <p:cNvSpPr>
            <a:spLocks noChangeAspect="1"/>
          </p:cNvSpPr>
          <p:nvPr/>
        </p:nvSpPr>
        <p:spPr>
          <a:xfrm>
            <a:off x="91653" y="4070570"/>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5" name="Image 44">
            <a:extLst>
              <a:ext uri="{FF2B5EF4-FFF2-40B4-BE49-F238E27FC236}">
                <a16:creationId xmlns:a16="http://schemas.microsoft.com/office/drawing/2014/main" id="{D61C7840-D0D5-3344-B288-25397D76C838}"/>
              </a:ext>
            </a:extLst>
          </p:cNvPr>
          <p:cNvPicPr>
            <a:picLocks noChangeAspect="1"/>
          </p:cNvPicPr>
          <p:nvPr/>
        </p:nvPicPr>
        <p:blipFill>
          <a:blip r:embed="rId7">
            <a:duotone>
              <a:schemeClr val="accent3">
                <a:shade val="45000"/>
                <a:satMod val="135000"/>
              </a:schemeClr>
              <a:prstClr val="white"/>
            </a:duotone>
          </a:blip>
          <a:stretch>
            <a:fillRect/>
          </a:stretch>
        </p:blipFill>
        <p:spPr>
          <a:xfrm>
            <a:off x="-31994" y="1226639"/>
            <a:ext cx="481681" cy="474649"/>
          </a:xfrm>
          <a:prstGeom prst="rect">
            <a:avLst/>
          </a:prstGeom>
        </p:spPr>
      </p:pic>
      <p:sp>
        <p:nvSpPr>
          <p:cNvPr id="38" name="Bouton d'action : Retour 37">
            <a:hlinkClick r:id="rId8" action="ppaction://hlinksldjump" highlightClick="1"/>
            <a:extLst>
              <a:ext uri="{FF2B5EF4-FFF2-40B4-BE49-F238E27FC236}">
                <a16:creationId xmlns:a16="http://schemas.microsoft.com/office/drawing/2014/main" id="{F8EEF514-F887-3441-96F2-7229B15FDE5B}"/>
              </a:ext>
            </a:extLst>
          </p:cNvPr>
          <p:cNvSpPr/>
          <p:nvPr/>
        </p:nvSpPr>
        <p:spPr>
          <a:xfrm>
            <a:off x="7332449" y="6579704"/>
            <a:ext cx="190800" cy="190800"/>
          </a:xfrm>
          <a:prstGeom prst="actionButtonRetur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9" name="ZoneTexte 38">
            <a:hlinkClick r:id="rId8" action="ppaction://hlinksldjump"/>
            <a:extLst>
              <a:ext uri="{FF2B5EF4-FFF2-40B4-BE49-F238E27FC236}">
                <a16:creationId xmlns:a16="http://schemas.microsoft.com/office/drawing/2014/main" id="{19DF2AED-C697-824F-8B36-D35FDFAF8A8E}"/>
              </a:ext>
            </a:extLst>
          </p:cNvPr>
          <p:cNvSpPr txBox="1"/>
          <p:nvPr/>
        </p:nvSpPr>
        <p:spPr>
          <a:xfrm>
            <a:off x="5921337" y="6579704"/>
            <a:ext cx="1411112" cy="215444"/>
          </a:xfrm>
          <a:prstGeom prst="rect">
            <a:avLst/>
          </a:prstGeom>
          <a:noFill/>
        </p:spPr>
        <p:txBody>
          <a:bodyPr wrap="square" rtlCol="0">
            <a:spAutoFit/>
          </a:bodyPr>
          <a:lstStyle/>
          <a:p>
            <a:pPr algn="r"/>
            <a:r>
              <a:rPr lang="fr-FR" sz="800" i="1" dirty="0"/>
              <a:t>Retour Aides à l’embauche </a:t>
            </a:r>
          </a:p>
        </p:txBody>
      </p:sp>
      <p:sp>
        <p:nvSpPr>
          <p:cNvPr id="43" name="Bouton d'action : Retour 42">
            <a:hlinkClick r:id="rId9" action="ppaction://hlinksldjump" highlightClick="1"/>
            <a:extLst>
              <a:ext uri="{FF2B5EF4-FFF2-40B4-BE49-F238E27FC236}">
                <a16:creationId xmlns:a16="http://schemas.microsoft.com/office/drawing/2014/main" id="{C8A675F6-AB0E-8C4B-9B16-73521C0E5C1F}"/>
              </a:ext>
            </a:extLst>
          </p:cNvPr>
          <p:cNvSpPr/>
          <p:nvPr/>
        </p:nvSpPr>
        <p:spPr>
          <a:xfrm>
            <a:off x="88988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hlinkClick r:id="rId9" action="ppaction://hlinksldjump"/>
            <a:extLst>
              <a:ext uri="{FF2B5EF4-FFF2-40B4-BE49-F238E27FC236}">
                <a16:creationId xmlns:a16="http://schemas.microsoft.com/office/drawing/2014/main" id="{CFE36D23-390A-F647-A10B-41E3AB41E240}"/>
              </a:ext>
            </a:extLst>
          </p:cNvPr>
          <p:cNvSpPr txBox="1"/>
          <p:nvPr/>
        </p:nvSpPr>
        <p:spPr>
          <a:xfrm>
            <a:off x="7487723" y="6579704"/>
            <a:ext cx="1411112" cy="215444"/>
          </a:xfrm>
          <a:prstGeom prst="rect">
            <a:avLst/>
          </a:prstGeom>
          <a:noFill/>
        </p:spPr>
        <p:txBody>
          <a:bodyPr wrap="square" rtlCol="0">
            <a:spAutoFit/>
          </a:bodyPr>
          <a:lstStyle/>
          <a:p>
            <a:pPr algn="r"/>
            <a:r>
              <a:rPr lang="fr-FR" sz="800" i="1" dirty="0"/>
              <a:t>Retour Cartographie globale</a:t>
            </a:r>
          </a:p>
        </p:txBody>
      </p:sp>
      <p:sp>
        <p:nvSpPr>
          <p:cNvPr id="2" name="ZoneTexte 1">
            <a:extLst>
              <a:ext uri="{FF2B5EF4-FFF2-40B4-BE49-F238E27FC236}">
                <a16:creationId xmlns:a16="http://schemas.microsoft.com/office/drawing/2014/main" id="{C210CF50-F9B2-E247-89DC-349D8E221065}"/>
              </a:ext>
            </a:extLst>
          </p:cNvPr>
          <p:cNvSpPr txBox="1"/>
          <p:nvPr/>
        </p:nvSpPr>
        <p:spPr>
          <a:xfrm>
            <a:off x="209752" y="951789"/>
            <a:ext cx="4164923" cy="307777"/>
          </a:xfrm>
          <a:prstGeom prst="rect">
            <a:avLst/>
          </a:prstGeom>
          <a:noFill/>
        </p:spPr>
        <p:txBody>
          <a:bodyPr wrap="none" rtlCol="0">
            <a:spAutoFit/>
          </a:bodyPr>
          <a:lstStyle/>
          <a:p>
            <a:r>
              <a:rPr lang="fr-FR" sz="1400" dirty="0">
                <a:solidFill>
                  <a:srgbClr val="0070C0"/>
                </a:solidFill>
                <a:latin typeface="Century Gothic" panose="020B0502020202020204" pitchFamily="34" charset="0"/>
              </a:rPr>
              <a:t>Dispositif déployé jusqu’au 31 décembre 2023</a:t>
            </a:r>
            <a:endParaRPr lang="fr-FR" sz="1400" dirty="0"/>
          </a:p>
        </p:txBody>
      </p:sp>
    </p:spTree>
    <p:extLst>
      <p:ext uri="{BB962C8B-B14F-4D97-AF65-F5344CB8AC3E}">
        <p14:creationId xmlns:p14="http://schemas.microsoft.com/office/powerpoint/2010/main" val="322786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472258" y="275592"/>
            <a:ext cx="5361875" cy="1092322"/>
          </a:xfrm>
        </p:spPr>
        <p:txBody>
          <a:bodyPr>
            <a:normAutofit/>
          </a:bodyPr>
          <a:lstStyle/>
          <a:p>
            <a:r>
              <a:rPr lang="fr-FR" sz="2600" b="0" dirty="0">
                <a:solidFill>
                  <a:srgbClr val="0070C0"/>
                </a:solidFill>
                <a:latin typeface="Century Gothic" panose="020B0502020202020204" pitchFamily="34" charset="0"/>
              </a:rPr>
              <a:t>Emplois francs</a:t>
            </a: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remplit un </a:t>
            </a:r>
            <a:r>
              <a:rPr lang="fr-FR" sz="1100" dirty="0">
                <a:solidFill>
                  <a:schemeClr val="bg1"/>
                </a:solidFill>
                <a:latin typeface="Corbel" panose="020B0503020204020204" pitchFamily="34" charset="0"/>
                <a:cs typeface="Calibri" panose="020F0502020204030204" pitchFamily="34" charset="0"/>
                <a:hlinkClick r:id="rId3"/>
              </a:rPr>
              <a:t>formulaire de demande d’aide</a:t>
            </a:r>
            <a:r>
              <a:rPr lang="fr-FR" sz="1100" dirty="0">
                <a:solidFill>
                  <a:schemeClr val="bg1"/>
                </a:solidFill>
                <a:latin typeface="Corbel" panose="020B0503020204020204" pitchFamily="34" charset="0"/>
                <a:cs typeface="Calibri" panose="020F0502020204030204" pitchFamily="34" charset="0"/>
              </a:rPr>
              <a:t> et l’envoie à Pôle emploi pour instruction. </a:t>
            </a: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290516"/>
            <a:ext cx="2059784" cy="1611490"/>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La demande est à formuler dans un </a:t>
            </a:r>
            <a:r>
              <a:rPr lang="fr-FR" sz="1100" b="1" dirty="0">
                <a:solidFill>
                  <a:schemeClr val="bg1"/>
                </a:solidFill>
                <a:latin typeface="Corbel" panose="020B0503020204020204" pitchFamily="34" charset="0"/>
                <a:cs typeface="Calibri" panose="020F0502020204030204" pitchFamily="34" charset="0"/>
              </a:rPr>
              <a:t>délai de 3 mois après la signature du contrat</a:t>
            </a:r>
            <a:r>
              <a:rPr lang="fr-FR" sz="1100" dirty="0">
                <a:solidFill>
                  <a:schemeClr val="bg1"/>
                </a:solidFill>
                <a:latin typeface="Corbel" panose="020B0503020204020204" pitchFamily="34" charset="0"/>
                <a:cs typeface="Calibri" panose="020F0502020204030204" pitchFamily="34" charset="0"/>
              </a:rPr>
              <a:t>.</a:t>
            </a:r>
            <a:endParaRPr lang="fr-FR" sz="1100" b="1" dirty="0">
              <a:solidFill>
                <a:schemeClr val="bg1"/>
              </a:solidFill>
              <a:latin typeface="Corbel" panose="020B0503020204020204" pitchFamily="34" charset="0"/>
              <a:ea typeface="Calibri" charset="0"/>
              <a:cs typeface="Calibri" panose="020F0502020204030204" pitchFamily="34" charset="0"/>
            </a:endParaRPr>
          </a:p>
        </p:txBody>
      </p:sp>
      <p:cxnSp>
        <p:nvCxnSpPr>
          <p:cNvPr id="24" name="Connecteur droit 23">
            <a:extLst>
              <a:ext uri="{FF2B5EF4-FFF2-40B4-BE49-F238E27FC236}">
                <a16:creationId xmlns:a16="http://schemas.microsoft.com/office/drawing/2014/main" id="{7683F8E1-F889-7946-8EB1-FF771971EFD2}"/>
              </a:ext>
            </a:extLst>
          </p:cNvPr>
          <p:cNvCxnSpPr>
            <a:cxnSpLocks/>
          </p:cNvCxnSpPr>
          <p:nvPr/>
        </p:nvCxnSpPr>
        <p:spPr>
          <a:xfrm>
            <a:off x="636482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18022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Rendez-vous sur la </a:t>
            </a:r>
            <a:r>
              <a:rPr lang="fr-FR" sz="1100" i="1" dirty="0">
                <a:solidFill>
                  <a:schemeClr val="bg1"/>
                </a:solidFill>
                <a:latin typeface="Corbel" panose="020B0503020204020204" pitchFamily="34" charset="0"/>
                <a:ea typeface="Calibri" charset="0"/>
                <a:cs typeface="Calibri" charset="0"/>
                <a:hlinkClick r:id="rId4"/>
              </a:rPr>
              <a:t>FAQ</a:t>
            </a:r>
            <a:r>
              <a:rPr lang="fr-FR" sz="1100" i="1" dirty="0">
                <a:solidFill>
                  <a:schemeClr val="bg1"/>
                </a:solidFill>
                <a:latin typeface="Corbel" panose="020B0503020204020204" pitchFamily="34" charset="0"/>
                <a:ea typeface="Calibri" charset="0"/>
                <a:cs typeface="Calibri" charset="0"/>
              </a:rPr>
              <a:t> du Ministère du Travail , de l’Emploi et de l’Insertion </a:t>
            </a:r>
          </a:p>
        </p:txBody>
      </p:sp>
      <p:sp>
        <p:nvSpPr>
          <p:cNvPr id="26" name="Rectangle 25">
            <a:extLst>
              <a:ext uri="{FF2B5EF4-FFF2-40B4-BE49-F238E27FC236}">
                <a16:creationId xmlns:a16="http://schemas.microsoft.com/office/drawing/2014/main" id="{371D908D-9C74-5647-84C0-5DD99EAAA48E}"/>
              </a:ext>
            </a:extLst>
          </p:cNvPr>
          <p:cNvSpPr/>
          <p:nvPr/>
        </p:nvSpPr>
        <p:spPr>
          <a:xfrm>
            <a:off x="486972" y="1350742"/>
            <a:ext cx="5764217" cy="1349133"/>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L’aide a pour objectif d’encourager l’employeur à </a:t>
            </a:r>
            <a:r>
              <a:rPr lang="fr-FR" sz="1200" b="1" dirty="0">
                <a:solidFill>
                  <a:schemeClr val="tx1"/>
                </a:solidFill>
                <a:latin typeface="Corbel" panose="020B0503020204020204" pitchFamily="34" charset="0"/>
              </a:rPr>
              <a:t>embaucher en CDI ou en CDD d’au moins 6 mois </a:t>
            </a:r>
            <a:r>
              <a:rPr lang="fr-FR" sz="1100" dirty="0">
                <a:solidFill>
                  <a:schemeClr val="tx1"/>
                </a:solidFill>
                <a:latin typeface="Corbel" panose="020B0503020204020204" pitchFamily="34" charset="0"/>
              </a:rPr>
              <a:t>un salarié qui réside dans un </a:t>
            </a:r>
            <a:r>
              <a:rPr lang="fr-FR" sz="1200" b="1" dirty="0">
                <a:solidFill>
                  <a:schemeClr val="tx1"/>
                </a:solidFill>
                <a:latin typeface="Corbel" panose="020B0503020204020204" pitchFamily="34" charset="0"/>
              </a:rPr>
              <a:t>quartier prioritaire de la politique de la ville (QPV)</a:t>
            </a:r>
            <a:r>
              <a:rPr lang="fr-FR" sz="1100" dirty="0">
                <a:solidFill>
                  <a:schemeClr val="tx1"/>
                </a:solidFill>
                <a:latin typeface="Corbel" panose="020B0503020204020204" pitchFamily="34" charset="0"/>
              </a:rPr>
              <a:t>.</a:t>
            </a:r>
          </a:p>
        </p:txBody>
      </p:sp>
      <p:sp>
        <p:nvSpPr>
          <p:cNvPr id="27" name="ZoneTexte 26">
            <a:extLst>
              <a:ext uri="{FF2B5EF4-FFF2-40B4-BE49-F238E27FC236}">
                <a16:creationId xmlns:a16="http://schemas.microsoft.com/office/drawing/2014/main" id="{695215A7-B740-1048-9C6F-BECA0D5727DA}"/>
              </a:ext>
            </a:extLst>
          </p:cNvPr>
          <p:cNvSpPr txBox="1"/>
          <p:nvPr/>
        </p:nvSpPr>
        <p:spPr>
          <a:xfrm>
            <a:off x="472258" y="1520305"/>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8" name="Rectangle 27">
            <a:extLst>
              <a:ext uri="{FF2B5EF4-FFF2-40B4-BE49-F238E27FC236}">
                <a16:creationId xmlns:a16="http://schemas.microsoft.com/office/drawing/2014/main" id="{3C11594A-0F7C-BE43-90DA-CD60B72DBC27}"/>
              </a:ext>
            </a:extLst>
          </p:cNvPr>
          <p:cNvSpPr/>
          <p:nvPr/>
        </p:nvSpPr>
        <p:spPr>
          <a:xfrm>
            <a:off x="486972" y="2652940"/>
            <a:ext cx="2083028" cy="2289348"/>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Jusqu’à 15 000 € </a:t>
            </a:r>
            <a:r>
              <a:rPr lang="fr-FR" sz="1100" dirty="0">
                <a:solidFill>
                  <a:schemeClr val="tx1"/>
                </a:solidFill>
                <a:latin typeface="Corbel" panose="020B0503020204020204" pitchFamily="34" charset="0"/>
                <a:ea typeface="Calibri" charset="0"/>
                <a:cs typeface="Calibri" charset="0"/>
              </a:rPr>
              <a:t>sur 3 ans pour un </a:t>
            </a:r>
            <a:r>
              <a:rPr lang="fr-FR" sz="1200" b="1" dirty="0">
                <a:solidFill>
                  <a:schemeClr val="tx1"/>
                </a:solidFill>
                <a:latin typeface="Corbel" panose="020B0503020204020204" pitchFamily="34" charset="0"/>
                <a:ea typeface="Calibri" charset="0"/>
                <a:cs typeface="Calibri" charset="0"/>
              </a:rPr>
              <a:t>CDI</a:t>
            </a:r>
            <a:endParaRPr lang="fr-FR" sz="1100" b="1" dirty="0">
              <a:solidFill>
                <a:schemeClr val="tx1"/>
              </a:solidFill>
              <a:latin typeface="Corbel" panose="020B0503020204020204" pitchFamily="34" charset="0"/>
              <a:ea typeface="Calibri" charset="0"/>
              <a:cs typeface="Calibri" charset="0"/>
            </a:endParaRPr>
          </a:p>
          <a:p>
            <a:pPr marL="284400"/>
            <a:r>
              <a:rPr lang="fr-FR" sz="1100" i="1" dirty="0">
                <a:solidFill>
                  <a:schemeClr val="tx1"/>
                </a:solidFill>
                <a:latin typeface="Corbel" panose="020B0503020204020204" pitchFamily="34" charset="0"/>
                <a:ea typeface="Calibri" charset="0"/>
                <a:cs typeface="Calibri" charset="0"/>
              </a:rPr>
              <a:t>Avec 5 000 € par an.</a:t>
            </a:r>
          </a:p>
          <a:p>
            <a:pPr marL="171450" indent="-171450">
              <a:buFont typeface="Arial" panose="020B0604020202020204" pitchFamily="34" charset="0"/>
              <a:buChar char="•"/>
            </a:pPr>
            <a:endParaRPr lang="fr-FR" sz="800" dirty="0">
              <a:solidFill>
                <a:schemeClr val="tx1"/>
              </a:solidFill>
              <a:latin typeface="Corbel" panose="020B0503020204020204" pitchFamily="34" charset="0"/>
              <a:ea typeface="Calibri" charset="0"/>
              <a:cs typeface="Calibri" charset="0"/>
            </a:endParaRPr>
          </a:p>
          <a:p>
            <a:pPr marL="285750" indent="-285750">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Jusqu’à 5 000 € </a:t>
            </a:r>
            <a:r>
              <a:rPr lang="fr-FR" sz="1100" dirty="0">
                <a:solidFill>
                  <a:schemeClr val="tx1"/>
                </a:solidFill>
                <a:latin typeface="Corbel" panose="020B0503020204020204" pitchFamily="34" charset="0"/>
                <a:ea typeface="Calibri" charset="0"/>
                <a:cs typeface="Calibri" charset="0"/>
              </a:rPr>
              <a:t>sur 2 ans pour un </a:t>
            </a:r>
            <a:r>
              <a:rPr lang="fr-FR" sz="1200" b="1" dirty="0">
                <a:solidFill>
                  <a:schemeClr val="tx1"/>
                </a:solidFill>
                <a:latin typeface="Corbel" panose="020B0503020204020204" pitchFamily="34" charset="0"/>
                <a:ea typeface="Calibri" charset="0"/>
                <a:cs typeface="Calibri" charset="0"/>
              </a:rPr>
              <a:t>CDD d’au moins 6 mois</a:t>
            </a:r>
            <a:endParaRPr lang="fr-FR" sz="1100" b="1" dirty="0">
              <a:solidFill>
                <a:schemeClr val="tx1"/>
              </a:solidFill>
              <a:latin typeface="Corbel" panose="020B0503020204020204" pitchFamily="34" charset="0"/>
              <a:ea typeface="Calibri" charset="0"/>
              <a:cs typeface="Calibri" charset="0"/>
            </a:endParaRPr>
          </a:p>
          <a:p>
            <a:pPr marL="284400"/>
            <a:r>
              <a:rPr lang="fr-FR" sz="1100" i="1" dirty="0">
                <a:solidFill>
                  <a:schemeClr val="tx1"/>
                </a:solidFill>
                <a:latin typeface="Corbel" panose="020B0503020204020204" pitchFamily="34" charset="0"/>
                <a:ea typeface="Calibri" charset="0"/>
                <a:cs typeface="Calibri" charset="0"/>
              </a:rPr>
              <a:t>Avec 2 500 € par an.</a:t>
            </a:r>
          </a:p>
          <a:p>
            <a:pPr marL="171450" indent="-171450">
              <a:buFont typeface="Arial" panose="020B0604020202020204" pitchFamily="34" charset="0"/>
              <a:buChar char="•"/>
            </a:pPr>
            <a:endParaRPr lang="fr-FR" sz="900" i="1" dirty="0">
              <a:solidFill>
                <a:schemeClr val="tx1"/>
              </a:solidFill>
              <a:latin typeface="Corbel" panose="020B0503020204020204" pitchFamily="34" charset="0"/>
              <a:ea typeface="Calibri" charset="0"/>
              <a:cs typeface="Calibri" charset="0"/>
            </a:endParaRPr>
          </a:p>
          <a:p>
            <a:pPr algn="just"/>
            <a:r>
              <a:rPr lang="fr-FR" sz="1100" i="1" dirty="0">
                <a:solidFill>
                  <a:schemeClr val="tx1"/>
                </a:solidFill>
                <a:latin typeface="Corbel" panose="020B0503020204020204" pitchFamily="34" charset="0"/>
                <a:ea typeface="Calibri" charset="0"/>
                <a:cs typeface="Calibri" charset="0"/>
              </a:rPr>
              <a:t>Ces montants sont proratisés en fonction du temps de travail et de la durée du contrat. </a:t>
            </a:r>
          </a:p>
        </p:txBody>
      </p:sp>
      <p:sp>
        <p:nvSpPr>
          <p:cNvPr id="29" name="ZoneTexte 28">
            <a:extLst>
              <a:ext uri="{FF2B5EF4-FFF2-40B4-BE49-F238E27FC236}">
                <a16:creationId xmlns:a16="http://schemas.microsoft.com/office/drawing/2014/main" id="{468EFE11-EBB0-A849-9FED-EBC00362807F}"/>
              </a:ext>
            </a:extLst>
          </p:cNvPr>
          <p:cNvSpPr txBox="1"/>
          <p:nvPr/>
        </p:nvSpPr>
        <p:spPr>
          <a:xfrm>
            <a:off x="548837" y="2461522"/>
            <a:ext cx="2009588"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3316424" y="2768467"/>
            <a:ext cx="2934765" cy="62608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b="1" dirty="0">
                <a:solidFill>
                  <a:schemeClr val="tx1"/>
                </a:solidFill>
                <a:latin typeface="Corbel" panose="020B0503020204020204" pitchFamily="34" charset="0"/>
              </a:rPr>
              <a:t>Toute entreprise du secteur privé et association </a:t>
            </a:r>
            <a:r>
              <a:rPr lang="fr-FR" sz="1050" dirty="0">
                <a:solidFill>
                  <a:schemeClr val="tx1"/>
                </a:solidFill>
                <a:latin typeface="Corbel" panose="020B0503020204020204" pitchFamily="34" charset="0"/>
              </a:rPr>
              <a:t>(</a:t>
            </a:r>
            <a:r>
              <a:rPr lang="fr-FR" sz="1050" i="1" dirty="0">
                <a:solidFill>
                  <a:schemeClr val="tx1"/>
                </a:solidFill>
                <a:latin typeface="Corbel" panose="020B0503020204020204" pitchFamily="34" charset="0"/>
              </a:rPr>
              <a:t>à l’exception des particuliers employeurs</a:t>
            </a:r>
            <a:r>
              <a:rPr lang="fr-FR" sz="1050" dirty="0">
                <a:solidFill>
                  <a:schemeClr val="tx1"/>
                </a:solidFill>
                <a:latin typeface="Corbel" panose="020B0503020204020204" pitchFamily="34" charset="0"/>
              </a:rPr>
              <a:t>)</a:t>
            </a:r>
          </a:p>
        </p:txBody>
      </p:sp>
      <p:sp>
        <p:nvSpPr>
          <p:cNvPr id="31" name="ZoneTexte 30">
            <a:extLst>
              <a:ext uri="{FF2B5EF4-FFF2-40B4-BE49-F238E27FC236}">
                <a16:creationId xmlns:a16="http://schemas.microsoft.com/office/drawing/2014/main" id="{8E21A55F-8CD4-B341-A11A-A555ADE6A9D3}"/>
              </a:ext>
            </a:extLst>
          </p:cNvPr>
          <p:cNvSpPr txBox="1"/>
          <p:nvPr/>
        </p:nvSpPr>
        <p:spPr>
          <a:xfrm>
            <a:off x="3243106" y="2476270"/>
            <a:ext cx="274205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2" name="Rectangle 31">
            <a:extLst>
              <a:ext uri="{FF2B5EF4-FFF2-40B4-BE49-F238E27FC236}">
                <a16:creationId xmlns:a16="http://schemas.microsoft.com/office/drawing/2014/main" id="{7FFF1633-4AEF-6B4C-9AC4-42A8649DF278}"/>
              </a:ext>
            </a:extLst>
          </p:cNvPr>
          <p:cNvSpPr/>
          <p:nvPr/>
        </p:nvSpPr>
        <p:spPr>
          <a:xfrm>
            <a:off x="3030508" y="3866242"/>
            <a:ext cx="3220681" cy="2774703"/>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 salarié doit être un </a:t>
            </a:r>
            <a:r>
              <a:rPr lang="fr-FR" sz="1200" b="1" dirty="0">
                <a:solidFill>
                  <a:schemeClr val="tx1"/>
                </a:solidFill>
                <a:latin typeface="Corbel" panose="020B0503020204020204" pitchFamily="34" charset="0"/>
                <a:ea typeface="Calibri" charset="0"/>
                <a:cs typeface="Calibri" charset="0"/>
              </a:rPr>
              <a:t>demandeur d’emploi </a:t>
            </a:r>
            <a:r>
              <a:rPr lang="fr-FR" sz="1100" dirty="0">
                <a:solidFill>
                  <a:schemeClr val="tx1"/>
                </a:solidFill>
                <a:latin typeface="Corbel" panose="020B0503020204020204" pitchFamily="34" charset="0"/>
                <a:ea typeface="Calibri" charset="0"/>
                <a:cs typeface="Calibri" charset="0"/>
              </a:rPr>
              <a:t>inscrit à Pôle emploi, un </a:t>
            </a:r>
            <a:r>
              <a:rPr lang="fr-FR" sz="1200" b="1" dirty="0">
                <a:solidFill>
                  <a:schemeClr val="tx1"/>
                </a:solidFill>
                <a:latin typeface="Corbel" panose="020B0503020204020204" pitchFamily="34" charset="0"/>
                <a:cs typeface="Calibri" charset="0"/>
              </a:rPr>
              <a:t>adhérent à un contrat de sécurisation professionnelle </a:t>
            </a:r>
            <a:r>
              <a:rPr lang="fr-FR" sz="1100" dirty="0">
                <a:solidFill>
                  <a:schemeClr val="tx1"/>
                </a:solidFill>
                <a:latin typeface="Corbel" panose="020B0503020204020204" pitchFamily="34" charset="0"/>
                <a:ea typeface="Calibri" charset="0"/>
                <a:cs typeface="Calibri" charset="0"/>
              </a:rPr>
              <a:t>(CSP) ou un </a:t>
            </a:r>
            <a:r>
              <a:rPr lang="fr-FR" sz="1200" b="1" dirty="0">
                <a:solidFill>
                  <a:schemeClr val="tx1"/>
                </a:solidFill>
                <a:latin typeface="Corbel" panose="020B0503020204020204" pitchFamily="34" charset="0"/>
                <a:cs typeface="Calibri" charset="0"/>
              </a:rPr>
              <a:t>jeune suivi par une mission locale</a:t>
            </a:r>
            <a:r>
              <a:rPr lang="fr-FR" sz="1100" dirty="0">
                <a:solidFill>
                  <a:schemeClr val="tx1"/>
                </a:solidFill>
                <a:latin typeface="Corbel" panose="020B0503020204020204" pitchFamily="34" charset="0"/>
                <a:ea typeface="Calibri" charset="0"/>
                <a:cs typeface="Calibri" charset="0"/>
              </a:rPr>
              <a:t>, qui réside dans un </a:t>
            </a:r>
            <a:r>
              <a:rPr lang="fr-FR" sz="1200" b="1" dirty="0">
                <a:solidFill>
                  <a:schemeClr val="tx1"/>
                </a:solidFill>
                <a:latin typeface="Corbel" panose="020B0503020204020204" pitchFamily="34" charset="0"/>
                <a:cs typeface="Calibri" charset="0"/>
              </a:rPr>
              <a:t>QPV</a:t>
            </a:r>
            <a:r>
              <a:rPr lang="fr-FR" sz="1200" b="1" dirty="0">
                <a:solidFill>
                  <a:schemeClr val="tx1"/>
                </a:solidFill>
                <a:latin typeface="Corbel" panose="020B0503020204020204" pitchFamily="34" charset="0"/>
                <a:ea typeface="Calibri" charset="0"/>
                <a:cs typeface="Calibri" charset="0"/>
              </a:rPr>
              <a:t>.</a:t>
            </a:r>
            <a:endParaRPr lang="fr-FR" sz="1100" b="1" dirty="0">
              <a:solidFill>
                <a:schemeClr val="tx1"/>
              </a:solidFill>
              <a:latin typeface="Corbel" panose="020B0503020204020204" pitchFamily="34" charset="0"/>
              <a:ea typeface="Calibri" charset="0"/>
              <a:cs typeface="Calibri" charset="0"/>
            </a:endParaRPr>
          </a:p>
          <a:p>
            <a:pPr algn="just">
              <a:buClr>
                <a:srgbClr val="895688"/>
              </a:buClr>
              <a:buSzPct val="120000"/>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 salarié doit être embauché </a:t>
            </a:r>
            <a:r>
              <a:rPr lang="fr-FR" sz="1200" b="1" dirty="0">
                <a:solidFill>
                  <a:schemeClr val="tx1"/>
                </a:solidFill>
                <a:latin typeface="Corbel" panose="020B0503020204020204" pitchFamily="34" charset="0"/>
                <a:ea typeface="Calibri" charset="0"/>
                <a:cs typeface="Calibri" charset="0"/>
              </a:rPr>
              <a:t>en CDI ou en CDD d’au moins 6 mois. </a:t>
            </a:r>
            <a:endParaRPr lang="fr-FR" sz="1100" b="1"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L’entreprise </a:t>
            </a:r>
            <a:r>
              <a:rPr lang="fr-FR" sz="1200" b="1" dirty="0">
                <a:solidFill>
                  <a:schemeClr val="tx1"/>
                </a:solidFill>
                <a:latin typeface="Corbel" panose="020B0503020204020204" pitchFamily="34" charset="0"/>
                <a:ea typeface="Calibri" charset="0"/>
                <a:cs typeface="Calibri" charset="0"/>
              </a:rPr>
              <a:t>ne peut embaucher une personne ayant fait partie de l’entreprise </a:t>
            </a:r>
            <a:r>
              <a:rPr lang="fr-FR" sz="1100" dirty="0">
                <a:solidFill>
                  <a:schemeClr val="tx1"/>
                </a:solidFill>
                <a:latin typeface="Corbel" panose="020B0503020204020204" pitchFamily="34" charset="0"/>
                <a:ea typeface="Calibri" charset="0"/>
                <a:cs typeface="Calibri" charset="0"/>
              </a:rPr>
              <a:t>dans les 6 mois précédant sa date d’embauche. </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L’employeur ne doit </a:t>
            </a:r>
            <a:r>
              <a:rPr lang="fr-FR" sz="1200" b="1" dirty="0">
                <a:solidFill>
                  <a:schemeClr val="tx1"/>
                </a:solidFill>
                <a:latin typeface="Corbel" panose="020B0503020204020204" pitchFamily="34" charset="0"/>
                <a:cs typeface="Calibri" charset="0"/>
              </a:rPr>
              <a:t>pas avoir procédé </a:t>
            </a:r>
            <a:r>
              <a:rPr lang="fr-FR" sz="1100" dirty="0">
                <a:solidFill>
                  <a:schemeClr val="tx1"/>
                </a:solidFill>
                <a:latin typeface="Corbel" panose="020B0503020204020204" pitchFamily="34" charset="0"/>
                <a:ea typeface="Calibri" charset="0"/>
                <a:cs typeface="Calibri" charset="0"/>
              </a:rPr>
              <a:t>à un </a:t>
            </a:r>
            <a:r>
              <a:rPr lang="fr-FR" sz="1200" b="1" dirty="0">
                <a:solidFill>
                  <a:schemeClr val="tx1"/>
                </a:solidFill>
                <a:latin typeface="Corbel" panose="020B0503020204020204" pitchFamily="34" charset="0"/>
                <a:cs typeface="Calibri" charset="0"/>
              </a:rPr>
              <a:t>licenciement</a:t>
            </a:r>
            <a:r>
              <a:rPr lang="fr-FR" sz="1100" dirty="0">
                <a:solidFill>
                  <a:schemeClr val="tx1"/>
                </a:solidFill>
                <a:latin typeface="Corbel" panose="020B0503020204020204" pitchFamily="34" charset="0"/>
                <a:ea typeface="Calibri" charset="0"/>
                <a:cs typeface="Calibri" charset="0"/>
              </a:rPr>
              <a:t> économique sur le poste concerné </a:t>
            </a:r>
            <a:r>
              <a:rPr lang="fr-FR" sz="1200" b="1" dirty="0">
                <a:solidFill>
                  <a:schemeClr val="tx1"/>
                </a:solidFill>
                <a:latin typeface="Corbel" panose="020B0503020204020204" pitchFamily="34" charset="0"/>
                <a:cs typeface="Calibri" charset="0"/>
              </a:rPr>
              <a:t>dans les 6 mois précédant l’embauche.</a:t>
            </a:r>
            <a:endParaRPr lang="fr-FR" sz="1100" dirty="0">
              <a:solidFill>
                <a:schemeClr val="tx1"/>
              </a:solidFill>
              <a:latin typeface="Corbel" panose="020B0503020204020204" pitchFamily="34" charset="0"/>
              <a:ea typeface="Calibri" charset="0"/>
              <a:cs typeface="Calibri" charset="0"/>
            </a:endParaRPr>
          </a:p>
        </p:txBody>
      </p:sp>
      <p:sp>
        <p:nvSpPr>
          <p:cNvPr id="33" name="ZoneTexte 32">
            <a:extLst>
              <a:ext uri="{FF2B5EF4-FFF2-40B4-BE49-F238E27FC236}">
                <a16:creationId xmlns:a16="http://schemas.microsoft.com/office/drawing/2014/main" id="{B51F7C9C-3246-0549-A723-0621F2F74C45}"/>
              </a:ext>
            </a:extLst>
          </p:cNvPr>
          <p:cNvSpPr txBox="1"/>
          <p:nvPr/>
        </p:nvSpPr>
        <p:spPr>
          <a:xfrm>
            <a:off x="3030508" y="3626282"/>
            <a:ext cx="232899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5">
            <a:duotone>
              <a:schemeClr val="accent3">
                <a:shade val="45000"/>
                <a:satMod val="135000"/>
              </a:schemeClr>
              <a:prstClr val="white"/>
            </a:duotone>
          </a:blip>
          <a:stretch>
            <a:fillRect/>
          </a:stretch>
        </p:blipFill>
        <p:spPr>
          <a:xfrm>
            <a:off x="2807205" y="2177907"/>
            <a:ext cx="560379" cy="595274"/>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6">
            <a:duotone>
              <a:schemeClr val="accent3">
                <a:shade val="45000"/>
                <a:satMod val="135000"/>
              </a:schemeClr>
              <a:prstClr val="white"/>
            </a:duotone>
          </a:blip>
          <a:stretch>
            <a:fillRect/>
          </a:stretch>
        </p:blipFill>
        <p:spPr>
          <a:xfrm>
            <a:off x="2640219" y="3347446"/>
            <a:ext cx="612792" cy="561726"/>
          </a:xfrm>
          <a:prstGeom prst="rect">
            <a:avLst/>
          </a:prstGeom>
        </p:spPr>
      </p:pic>
      <p:sp>
        <p:nvSpPr>
          <p:cNvPr id="17" name="ZoneTexte 16">
            <a:extLst>
              <a:ext uri="{FF2B5EF4-FFF2-40B4-BE49-F238E27FC236}">
                <a16:creationId xmlns:a16="http://schemas.microsoft.com/office/drawing/2014/main" id="{6F5A6B26-B567-4746-AA1F-C010ACE25303}"/>
              </a:ext>
            </a:extLst>
          </p:cNvPr>
          <p:cNvSpPr txBox="1"/>
          <p:nvPr/>
        </p:nvSpPr>
        <p:spPr>
          <a:xfrm>
            <a:off x="472258" y="5412573"/>
            <a:ext cx="2076431"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sp>
        <p:nvSpPr>
          <p:cNvPr id="19" name="Rectangle 18">
            <a:extLst>
              <a:ext uri="{FF2B5EF4-FFF2-40B4-BE49-F238E27FC236}">
                <a16:creationId xmlns:a16="http://schemas.microsoft.com/office/drawing/2014/main" id="{794B414E-B2D9-804C-8280-57183B7EEB8E}"/>
              </a:ext>
            </a:extLst>
          </p:cNvPr>
          <p:cNvSpPr/>
          <p:nvPr/>
        </p:nvSpPr>
        <p:spPr>
          <a:xfrm>
            <a:off x="532676" y="5552443"/>
            <a:ext cx="2497832" cy="889535"/>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L’entreprise doit au préalable, vérifier que le candidat réside en </a:t>
            </a:r>
            <a:r>
              <a:rPr lang="fr-FR" sz="1200" b="1" dirty="0">
                <a:solidFill>
                  <a:schemeClr val="tx1"/>
                </a:solidFill>
                <a:latin typeface="Corbel" panose="020B0503020204020204" pitchFamily="34" charset="0"/>
                <a:ea typeface="Calibri" charset="0"/>
                <a:cs typeface="Calibri" charset="0"/>
                <a:hlinkClick r:id="rId7"/>
              </a:rPr>
              <a:t>QPV</a:t>
            </a:r>
            <a:r>
              <a:rPr lang="fr-FR" sz="1200" dirty="0">
                <a:solidFill>
                  <a:schemeClr val="tx1"/>
                </a:solidFill>
                <a:latin typeface="Corbel" panose="020B0503020204020204" pitchFamily="34" charset="0"/>
                <a:ea typeface="Calibri" charset="0"/>
                <a:cs typeface="Calibri" charset="0"/>
              </a:rPr>
              <a:t>. </a:t>
            </a:r>
            <a:endParaRPr lang="fr-FR" sz="1000" dirty="0">
              <a:solidFill>
                <a:schemeClr val="tx1"/>
              </a:solidFill>
              <a:latin typeface="Corbel" panose="020B0503020204020204" pitchFamily="34" charset="0"/>
              <a:ea typeface="Calibri" charset="0"/>
              <a:cs typeface="Calibri" charset="0"/>
            </a:endParaRPr>
          </a:p>
        </p:txBody>
      </p:sp>
      <p:pic>
        <p:nvPicPr>
          <p:cNvPr id="21" name="Image 20">
            <a:extLst>
              <a:ext uri="{FF2B5EF4-FFF2-40B4-BE49-F238E27FC236}">
                <a16:creationId xmlns:a16="http://schemas.microsoft.com/office/drawing/2014/main" id="{0A70DF4B-0CB1-6446-8854-094A572804DF}"/>
              </a:ext>
            </a:extLst>
          </p:cNvPr>
          <p:cNvPicPr>
            <a:picLocks noChangeAspect="1"/>
          </p:cNvPicPr>
          <p:nvPr/>
        </p:nvPicPr>
        <p:blipFill>
          <a:blip r:embed="rId8">
            <a:duotone>
              <a:schemeClr val="accent3">
                <a:shade val="45000"/>
                <a:satMod val="135000"/>
              </a:schemeClr>
              <a:prstClr val="white"/>
            </a:duotone>
          </a:blip>
          <a:stretch>
            <a:fillRect/>
          </a:stretch>
        </p:blipFill>
        <p:spPr>
          <a:xfrm>
            <a:off x="69579" y="5117717"/>
            <a:ext cx="526791" cy="480664"/>
          </a:xfrm>
          <a:prstGeom prst="rect">
            <a:avLst/>
          </a:prstGeom>
        </p:spPr>
      </p:pic>
      <p:sp>
        <p:nvSpPr>
          <p:cNvPr id="37" name="Ellipse 36">
            <a:extLst>
              <a:ext uri="{FF2B5EF4-FFF2-40B4-BE49-F238E27FC236}">
                <a16:creationId xmlns:a16="http://schemas.microsoft.com/office/drawing/2014/main" id="{D8BE00D0-DDE5-C44E-A0F1-3DD57ABCB52A}"/>
              </a:ext>
            </a:extLst>
          </p:cNvPr>
          <p:cNvSpPr>
            <a:spLocks noChangeAspect="1"/>
          </p:cNvSpPr>
          <p:nvPr/>
        </p:nvSpPr>
        <p:spPr>
          <a:xfrm>
            <a:off x="280922" y="1342227"/>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8" name="Ellipse 37">
            <a:extLst>
              <a:ext uri="{FF2B5EF4-FFF2-40B4-BE49-F238E27FC236}">
                <a16:creationId xmlns:a16="http://schemas.microsoft.com/office/drawing/2014/main" id="{207687FF-B391-1146-9663-54914801C0F9}"/>
              </a:ext>
            </a:extLst>
          </p:cNvPr>
          <p:cNvSpPr>
            <a:spLocks noChangeAspect="1"/>
          </p:cNvSpPr>
          <p:nvPr/>
        </p:nvSpPr>
        <p:spPr>
          <a:xfrm>
            <a:off x="2987441" y="2317272"/>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9" name="Ellipse 38">
            <a:extLst>
              <a:ext uri="{FF2B5EF4-FFF2-40B4-BE49-F238E27FC236}">
                <a16:creationId xmlns:a16="http://schemas.microsoft.com/office/drawing/2014/main" id="{A6F88684-C287-7C41-9899-844B5396566B}"/>
              </a:ext>
            </a:extLst>
          </p:cNvPr>
          <p:cNvSpPr>
            <a:spLocks noChangeAspect="1"/>
          </p:cNvSpPr>
          <p:nvPr/>
        </p:nvSpPr>
        <p:spPr>
          <a:xfrm>
            <a:off x="2847013" y="3467471"/>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1" name="Ellipse 40">
            <a:extLst>
              <a:ext uri="{FF2B5EF4-FFF2-40B4-BE49-F238E27FC236}">
                <a16:creationId xmlns:a16="http://schemas.microsoft.com/office/drawing/2014/main" id="{43755B1C-B74C-044E-9223-F2B5C2665D19}"/>
              </a:ext>
            </a:extLst>
          </p:cNvPr>
          <p:cNvSpPr>
            <a:spLocks noChangeAspect="1"/>
          </p:cNvSpPr>
          <p:nvPr/>
        </p:nvSpPr>
        <p:spPr>
          <a:xfrm>
            <a:off x="280922" y="5268805"/>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2" name="Image 41">
            <a:extLst>
              <a:ext uri="{FF2B5EF4-FFF2-40B4-BE49-F238E27FC236}">
                <a16:creationId xmlns:a16="http://schemas.microsoft.com/office/drawing/2014/main" id="{071F21A7-F224-9E4C-9C03-FF78F600E9AC}"/>
              </a:ext>
            </a:extLst>
          </p:cNvPr>
          <p:cNvPicPr>
            <a:picLocks noChangeAspect="1"/>
          </p:cNvPicPr>
          <p:nvPr/>
        </p:nvPicPr>
        <p:blipFill>
          <a:blip r:embed="rId9">
            <a:duotone>
              <a:schemeClr val="accent3">
                <a:shade val="45000"/>
                <a:satMod val="135000"/>
              </a:schemeClr>
              <a:prstClr val="white"/>
            </a:duotone>
          </a:blip>
          <a:stretch>
            <a:fillRect/>
          </a:stretch>
        </p:blipFill>
        <p:spPr>
          <a:xfrm>
            <a:off x="72696" y="1179789"/>
            <a:ext cx="625013" cy="615889"/>
          </a:xfrm>
          <a:prstGeom prst="rect">
            <a:avLst/>
          </a:prstGeom>
        </p:spPr>
      </p:pic>
      <p:sp>
        <p:nvSpPr>
          <p:cNvPr id="43" name="Bouton d'action : Retour 42">
            <a:hlinkClick r:id="rId10" action="ppaction://hlinksldjump" highlightClick="1"/>
            <a:extLst>
              <a:ext uri="{FF2B5EF4-FFF2-40B4-BE49-F238E27FC236}">
                <a16:creationId xmlns:a16="http://schemas.microsoft.com/office/drawing/2014/main" id="{AF659647-EB56-0C4B-846D-ED2F8A36D3A7}"/>
              </a:ext>
            </a:extLst>
          </p:cNvPr>
          <p:cNvSpPr/>
          <p:nvPr/>
        </p:nvSpPr>
        <p:spPr>
          <a:xfrm>
            <a:off x="7332449" y="6579704"/>
            <a:ext cx="190800" cy="190800"/>
          </a:xfrm>
          <a:prstGeom prst="actionButtonRetur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4" name="ZoneTexte 43">
            <a:hlinkClick r:id="rId10" action="ppaction://hlinksldjump"/>
            <a:extLst>
              <a:ext uri="{FF2B5EF4-FFF2-40B4-BE49-F238E27FC236}">
                <a16:creationId xmlns:a16="http://schemas.microsoft.com/office/drawing/2014/main" id="{D560013A-8163-2247-907B-8014D0477A1D}"/>
              </a:ext>
            </a:extLst>
          </p:cNvPr>
          <p:cNvSpPr txBox="1"/>
          <p:nvPr/>
        </p:nvSpPr>
        <p:spPr>
          <a:xfrm>
            <a:off x="5921337" y="6579704"/>
            <a:ext cx="1411112" cy="215444"/>
          </a:xfrm>
          <a:prstGeom prst="rect">
            <a:avLst/>
          </a:prstGeom>
          <a:noFill/>
        </p:spPr>
        <p:txBody>
          <a:bodyPr wrap="square" rtlCol="0">
            <a:spAutoFit/>
          </a:bodyPr>
          <a:lstStyle/>
          <a:p>
            <a:pPr algn="r"/>
            <a:r>
              <a:rPr lang="fr-FR" sz="800" i="1" dirty="0"/>
              <a:t>Retour Aides à l’embauche </a:t>
            </a:r>
          </a:p>
        </p:txBody>
      </p:sp>
      <p:sp>
        <p:nvSpPr>
          <p:cNvPr id="45" name="Bouton d'action : Retour 44">
            <a:hlinkClick r:id="rId11" action="ppaction://hlinksldjump" highlightClick="1"/>
            <a:extLst>
              <a:ext uri="{FF2B5EF4-FFF2-40B4-BE49-F238E27FC236}">
                <a16:creationId xmlns:a16="http://schemas.microsoft.com/office/drawing/2014/main" id="{3286F2CB-79FD-2843-93BC-223CD0AF3FC1}"/>
              </a:ext>
            </a:extLst>
          </p:cNvPr>
          <p:cNvSpPr/>
          <p:nvPr/>
        </p:nvSpPr>
        <p:spPr>
          <a:xfrm>
            <a:off x="88988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hlinkClick r:id="rId11" action="ppaction://hlinksldjump"/>
            <a:extLst>
              <a:ext uri="{FF2B5EF4-FFF2-40B4-BE49-F238E27FC236}">
                <a16:creationId xmlns:a16="http://schemas.microsoft.com/office/drawing/2014/main" id="{FD8E64CD-FA04-BE46-A1DB-04BA1A042E55}"/>
              </a:ext>
            </a:extLst>
          </p:cNvPr>
          <p:cNvSpPr txBox="1"/>
          <p:nvPr/>
        </p:nvSpPr>
        <p:spPr>
          <a:xfrm>
            <a:off x="7487723" y="6579704"/>
            <a:ext cx="1411112" cy="215444"/>
          </a:xfrm>
          <a:prstGeom prst="rect">
            <a:avLst/>
          </a:prstGeom>
          <a:noFill/>
        </p:spPr>
        <p:txBody>
          <a:bodyPr wrap="square" rtlCol="0">
            <a:spAutoFit/>
          </a:bodyPr>
          <a:lstStyle/>
          <a:p>
            <a:pPr algn="r"/>
            <a:r>
              <a:rPr lang="fr-FR" sz="800" i="1" dirty="0"/>
              <a:t>Retour Cartographie globale</a:t>
            </a:r>
          </a:p>
        </p:txBody>
      </p:sp>
    </p:spTree>
    <p:extLst>
      <p:ext uri="{BB962C8B-B14F-4D97-AF65-F5344CB8AC3E}">
        <p14:creationId xmlns:p14="http://schemas.microsoft.com/office/powerpoint/2010/main" val="259539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486972" y="213094"/>
            <a:ext cx="5449079" cy="1092322"/>
          </a:xfrm>
        </p:spPr>
        <p:txBody>
          <a:bodyPr>
            <a:normAutofit/>
          </a:bodyPr>
          <a:lstStyle/>
          <a:p>
            <a:r>
              <a:rPr lang="fr-FR" sz="2600" b="0" dirty="0">
                <a:solidFill>
                  <a:srgbClr val="0070C0"/>
                </a:solidFill>
                <a:latin typeface="Century Gothic" panose="020B0502020202020204" pitchFamily="34" charset="0"/>
              </a:rPr>
              <a:t>Parcours Emploi Compétences (PEC)</a:t>
            </a:r>
            <a:endParaRPr lang="fr-FR" sz="1600" b="0" dirty="0">
              <a:solidFill>
                <a:srgbClr val="0070C0"/>
              </a:solidFill>
              <a:latin typeface="Century Gothic" panose="020B0502020202020204" pitchFamily="34" charset="0"/>
            </a:endParaRP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se rapproche de Pôle Emploi, des Missions Locales ou de Cap Emploi (</a:t>
            </a:r>
            <a:r>
              <a:rPr lang="fr-FR" sz="1100" i="1" dirty="0">
                <a:solidFill>
                  <a:schemeClr val="bg1"/>
                </a:solidFill>
                <a:latin typeface="Corbel" panose="020B0503020204020204" pitchFamily="34" charset="0"/>
                <a:cs typeface="Calibri" panose="020F0502020204030204" pitchFamily="34" charset="0"/>
              </a:rPr>
              <a:t>cf. </a:t>
            </a:r>
            <a:r>
              <a:rPr lang="fr-FR" sz="1100" i="1" dirty="0">
                <a:solidFill>
                  <a:schemeClr val="bg1"/>
                </a:solidFill>
                <a:latin typeface="Corbel" panose="020B0503020204020204" pitchFamily="34" charset="0"/>
                <a:cs typeface="Calibri" panose="020F0502020204030204" pitchFamily="34" charset="0"/>
                <a:hlinkClick r:id="rId3"/>
              </a:rPr>
              <a:t>annuaire</a:t>
            </a:r>
            <a:r>
              <a:rPr lang="fr-FR" sz="1100" dirty="0">
                <a:solidFill>
                  <a:schemeClr val="bg1"/>
                </a:solidFill>
                <a:latin typeface="Corbel" panose="020B0503020204020204" pitchFamily="34" charset="0"/>
                <a:cs typeface="Calibri" panose="020F0502020204030204" pitchFamily="34" charset="0"/>
              </a:rPr>
              <a:t>).</a:t>
            </a: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290516"/>
            <a:ext cx="2059784" cy="1611490"/>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ea typeface="Calibri" charset="0"/>
                <a:cs typeface="Calibri" panose="020F0502020204030204" pitchFamily="34" charset="0"/>
              </a:rPr>
              <a:t>La demande peut être formulée dès lors que l’entreprise a des postes à pourvoir correspondant à ces profils.</a:t>
            </a:r>
          </a:p>
        </p:txBody>
      </p:sp>
      <p:cxnSp>
        <p:nvCxnSpPr>
          <p:cNvPr id="24" name="Connecteur droit 23">
            <a:extLst>
              <a:ext uri="{FF2B5EF4-FFF2-40B4-BE49-F238E27FC236}">
                <a16:creationId xmlns:a16="http://schemas.microsoft.com/office/drawing/2014/main" id="{7683F8E1-F889-7946-8EB1-FF771971EFD2}"/>
              </a:ext>
            </a:extLst>
          </p:cNvPr>
          <p:cNvCxnSpPr>
            <a:cxnSpLocks/>
          </p:cNvCxnSpPr>
          <p:nvPr/>
        </p:nvCxnSpPr>
        <p:spPr>
          <a:xfrm>
            <a:off x="636482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18022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Rendez vous sur la </a:t>
            </a:r>
            <a:r>
              <a:rPr lang="fr-FR" sz="1100" i="1" dirty="0">
                <a:solidFill>
                  <a:schemeClr val="bg1"/>
                </a:solidFill>
                <a:latin typeface="Corbel" panose="020B0503020204020204" pitchFamily="34" charset="0"/>
                <a:ea typeface="Calibri" charset="0"/>
                <a:cs typeface="Calibri" charset="0"/>
                <a:hlinkClick r:id="rId4"/>
              </a:rPr>
              <a:t>FAQ</a:t>
            </a:r>
            <a:r>
              <a:rPr lang="fr-FR" sz="1100" i="1" dirty="0">
                <a:solidFill>
                  <a:schemeClr val="bg1"/>
                </a:solidFill>
                <a:latin typeface="Corbel" panose="020B0503020204020204" pitchFamily="34" charset="0"/>
                <a:ea typeface="Calibri" charset="0"/>
                <a:cs typeface="Calibri" charset="0"/>
              </a:rPr>
              <a:t> du Ministère du Travail, de l’Emploi et de l’Insertion </a:t>
            </a:r>
          </a:p>
        </p:txBody>
      </p:sp>
      <p:sp>
        <p:nvSpPr>
          <p:cNvPr id="26" name="Rectangle 25">
            <a:extLst>
              <a:ext uri="{FF2B5EF4-FFF2-40B4-BE49-F238E27FC236}">
                <a16:creationId xmlns:a16="http://schemas.microsoft.com/office/drawing/2014/main" id="{371D908D-9C74-5647-84C0-5DD99EAAA48E}"/>
              </a:ext>
            </a:extLst>
          </p:cNvPr>
          <p:cNvSpPr/>
          <p:nvPr/>
        </p:nvSpPr>
        <p:spPr>
          <a:xfrm>
            <a:off x="474039" y="1432594"/>
            <a:ext cx="5718513" cy="1171083"/>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Le PEC est un </a:t>
            </a:r>
            <a:r>
              <a:rPr lang="fr-FR" sz="1200" b="1" dirty="0">
                <a:solidFill>
                  <a:schemeClr val="tx1"/>
                </a:solidFill>
                <a:latin typeface="Corbel" panose="020B0503020204020204" pitchFamily="34" charset="0"/>
              </a:rPr>
              <a:t>contrat d’accompagnement dans l’emploi d’au moins 6 mois à temps plein ou à temps partiel d’au moins 20h</a:t>
            </a:r>
            <a:r>
              <a:rPr lang="fr-FR" sz="1100" dirty="0">
                <a:solidFill>
                  <a:schemeClr val="tx1"/>
                </a:solidFill>
                <a:latin typeface="Corbel" panose="020B0503020204020204" pitchFamily="34" charset="0"/>
              </a:rPr>
              <a:t>,</a:t>
            </a:r>
            <a:r>
              <a:rPr lang="fr-FR" sz="1100" b="1" dirty="0">
                <a:solidFill>
                  <a:schemeClr val="tx1"/>
                </a:solidFill>
                <a:latin typeface="Corbel" panose="020B0503020204020204" pitchFamily="34" charset="0"/>
              </a:rPr>
              <a:t> </a:t>
            </a:r>
            <a:r>
              <a:rPr lang="fr-FR" sz="1100" dirty="0">
                <a:solidFill>
                  <a:schemeClr val="tx1"/>
                </a:solidFill>
                <a:latin typeface="Corbel" panose="020B0503020204020204" pitchFamily="34" charset="0"/>
              </a:rPr>
              <a:t>à destination des personnes éloignées de l’emploi, </a:t>
            </a:r>
            <a:r>
              <a:rPr lang="fr-FR" sz="1200" b="1" dirty="0">
                <a:solidFill>
                  <a:schemeClr val="tx1"/>
                </a:solidFill>
                <a:latin typeface="Corbel" panose="020B0503020204020204" pitchFamily="34" charset="0"/>
              </a:rPr>
              <a:t>alliant emploi, formation et accompagnement</a:t>
            </a:r>
            <a:r>
              <a:rPr lang="fr-FR" sz="1100" dirty="0">
                <a:solidFill>
                  <a:schemeClr val="tx1"/>
                </a:solidFill>
                <a:latin typeface="Corbel" panose="020B0503020204020204" pitchFamily="34" charset="0"/>
              </a:rPr>
              <a:t>.</a:t>
            </a:r>
            <a:endParaRPr lang="fr-FR" sz="1000" dirty="0">
              <a:solidFill>
                <a:schemeClr val="tx1"/>
              </a:solidFill>
              <a:latin typeface="Corbel" panose="020B0503020204020204" pitchFamily="34" charset="0"/>
            </a:endParaRPr>
          </a:p>
        </p:txBody>
      </p:sp>
      <p:sp>
        <p:nvSpPr>
          <p:cNvPr id="27" name="ZoneTexte 26">
            <a:extLst>
              <a:ext uri="{FF2B5EF4-FFF2-40B4-BE49-F238E27FC236}">
                <a16:creationId xmlns:a16="http://schemas.microsoft.com/office/drawing/2014/main" id="{695215A7-B740-1048-9C6F-BECA0D5727DA}"/>
              </a:ext>
            </a:extLst>
          </p:cNvPr>
          <p:cNvSpPr txBox="1"/>
          <p:nvPr/>
        </p:nvSpPr>
        <p:spPr>
          <a:xfrm>
            <a:off x="472258" y="1420719"/>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8" name="Rectangle 27">
            <a:extLst>
              <a:ext uri="{FF2B5EF4-FFF2-40B4-BE49-F238E27FC236}">
                <a16:creationId xmlns:a16="http://schemas.microsoft.com/office/drawing/2014/main" id="{3C11594A-0F7C-BE43-90DA-CD60B72DBC27}"/>
              </a:ext>
            </a:extLst>
          </p:cNvPr>
          <p:cNvSpPr/>
          <p:nvPr/>
        </p:nvSpPr>
        <p:spPr>
          <a:xfrm>
            <a:off x="486971" y="2686065"/>
            <a:ext cx="2174717" cy="1708260"/>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 montant de l’aide est fixé </a:t>
            </a:r>
            <a:r>
              <a:rPr lang="fr-FR" sz="1200" b="1" dirty="0">
                <a:solidFill>
                  <a:schemeClr val="tx1"/>
                </a:solidFill>
                <a:latin typeface="Corbel" panose="020B0503020204020204" pitchFamily="34" charset="0"/>
                <a:ea typeface="Calibri" charset="0"/>
                <a:cs typeface="Calibri" charset="0"/>
              </a:rPr>
              <a:t>par arrêté préfectoral</a:t>
            </a:r>
            <a:r>
              <a:rPr lang="fr-FR" sz="1100" dirty="0">
                <a:solidFill>
                  <a:schemeClr val="tx1"/>
                </a:solidFill>
                <a:latin typeface="Corbel" panose="020B0503020204020204" pitchFamily="34" charset="0"/>
                <a:ea typeface="Calibri" charset="0"/>
                <a:cs typeface="Calibri" charset="0"/>
              </a:rPr>
              <a:t>.</a:t>
            </a:r>
          </a:p>
          <a:p>
            <a:pPr marL="171450" indent="-171450">
              <a:buClr>
                <a:srgbClr val="895688"/>
              </a:buClr>
              <a:buSzPct val="120000"/>
              <a:buFont typeface="Arial" panose="020B0604020202020204" pitchFamily="34" charset="0"/>
              <a:buChar char="•"/>
            </a:pPr>
            <a:endParaRPr lang="fr-FR" sz="600" dirty="0">
              <a:solidFill>
                <a:schemeClr val="tx1"/>
              </a:solidFill>
              <a:latin typeface="Corbel" panose="020B0503020204020204" pitchFamily="34" charset="0"/>
              <a:ea typeface="Calibri" charset="0"/>
              <a:cs typeface="Calibri" charset="0"/>
            </a:endParaRPr>
          </a:p>
          <a:p>
            <a:pPr marL="171450" indent="-171450">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En Île-de-France, l’aide est actuellement fixée </a:t>
            </a:r>
            <a:r>
              <a:rPr lang="fr-FR" sz="1100" b="1" dirty="0">
                <a:solidFill>
                  <a:schemeClr val="tx1"/>
                </a:solidFill>
                <a:latin typeface="Corbel" panose="020B0503020204020204" pitchFamily="34" charset="0"/>
                <a:ea typeface="Calibri" charset="0"/>
                <a:cs typeface="Calibri" charset="0"/>
              </a:rPr>
              <a:t>entr</a:t>
            </a:r>
            <a:r>
              <a:rPr lang="fr-FR" sz="1200" b="1" dirty="0">
                <a:solidFill>
                  <a:schemeClr val="tx1"/>
                </a:solidFill>
                <a:latin typeface="Corbel" panose="020B0503020204020204" pitchFamily="34" charset="0"/>
                <a:ea typeface="Calibri" charset="0"/>
                <a:cs typeface="Calibri" charset="0"/>
              </a:rPr>
              <a:t>e 45% et 60% du SMIC brut</a:t>
            </a:r>
            <a:r>
              <a:rPr lang="fr-FR" sz="1100" b="1" dirty="0">
                <a:solidFill>
                  <a:schemeClr val="tx1"/>
                </a:solidFill>
                <a:latin typeface="Corbel" panose="020B0503020204020204" pitchFamily="34" charset="0"/>
                <a:ea typeface="Calibri" charset="0"/>
                <a:cs typeface="Calibri" charset="0"/>
              </a:rPr>
              <a:t> </a:t>
            </a:r>
            <a:r>
              <a:rPr lang="fr-FR" sz="1100" dirty="0">
                <a:solidFill>
                  <a:schemeClr val="tx1"/>
                </a:solidFill>
                <a:latin typeface="Corbel" panose="020B0503020204020204" pitchFamily="34" charset="0"/>
                <a:ea typeface="Calibri" charset="0"/>
                <a:cs typeface="Calibri" charset="0"/>
              </a:rPr>
              <a:t>(plafonné à 26h hebdomadaires), selon le profil du bénéficiaire.</a:t>
            </a:r>
          </a:p>
        </p:txBody>
      </p:sp>
      <p:sp>
        <p:nvSpPr>
          <p:cNvPr id="29" name="ZoneTexte 28">
            <a:extLst>
              <a:ext uri="{FF2B5EF4-FFF2-40B4-BE49-F238E27FC236}">
                <a16:creationId xmlns:a16="http://schemas.microsoft.com/office/drawing/2014/main" id="{468EFE11-EBB0-A849-9FED-EBC00362807F}"/>
              </a:ext>
            </a:extLst>
          </p:cNvPr>
          <p:cNvSpPr txBox="1"/>
          <p:nvPr/>
        </p:nvSpPr>
        <p:spPr>
          <a:xfrm>
            <a:off x="515537" y="2514994"/>
            <a:ext cx="2009588"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2980764" y="2840565"/>
            <a:ext cx="3211788" cy="1070552"/>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b="1" dirty="0">
                <a:solidFill>
                  <a:schemeClr val="tx1"/>
                </a:solidFill>
                <a:latin typeface="Corbel" panose="020B0503020204020204" pitchFamily="34" charset="0"/>
              </a:rPr>
              <a:t>Les employeurs du secteur non marchand </a:t>
            </a:r>
            <a:r>
              <a:rPr lang="fr-FR" sz="1100" i="1" dirty="0">
                <a:solidFill>
                  <a:schemeClr val="tx1"/>
                </a:solidFill>
                <a:latin typeface="Corbel" panose="020B0503020204020204" pitchFamily="34" charset="0"/>
              </a:rPr>
              <a:t>(collectivités territoriales, personnes morales de droit public, organismes de droit privé à but non lucratif, personnes morales de droit privé chargées de la gestion d'un service public, sociétés coopératives d'intérêt collectif).</a:t>
            </a:r>
          </a:p>
        </p:txBody>
      </p:sp>
      <p:sp>
        <p:nvSpPr>
          <p:cNvPr id="31" name="ZoneTexte 30">
            <a:extLst>
              <a:ext uri="{FF2B5EF4-FFF2-40B4-BE49-F238E27FC236}">
                <a16:creationId xmlns:a16="http://schemas.microsoft.com/office/drawing/2014/main" id="{8E21A55F-8CD4-B341-A11A-A555ADE6A9D3}"/>
              </a:ext>
            </a:extLst>
          </p:cNvPr>
          <p:cNvSpPr txBox="1"/>
          <p:nvPr/>
        </p:nvSpPr>
        <p:spPr>
          <a:xfrm>
            <a:off x="3243106" y="2514994"/>
            <a:ext cx="274205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2" name="Rectangle 31">
            <a:extLst>
              <a:ext uri="{FF2B5EF4-FFF2-40B4-BE49-F238E27FC236}">
                <a16:creationId xmlns:a16="http://schemas.microsoft.com/office/drawing/2014/main" id="{7FFF1633-4AEF-6B4C-9AC4-42A8649DF278}"/>
              </a:ext>
            </a:extLst>
          </p:cNvPr>
          <p:cNvSpPr/>
          <p:nvPr/>
        </p:nvSpPr>
        <p:spPr>
          <a:xfrm>
            <a:off x="3257787" y="4264067"/>
            <a:ext cx="2934765" cy="2467313"/>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 salarié doit être une </a:t>
            </a:r>
            <a:r>
              <a:rPr lang="fr-FR" sz="1200" b="1" dirty="0">
                <a:solidFill>
                  <a:schemeClr val="tx1"/>
                </a:solidFill>
                <a:latin typeface="Corbel" panose="020B0503020204020204" pitchFamily="34" charset="0"/>
                <a:ea typeface="Calibri" charset="0"/>
                <a:cs typeface="Calibri" charset="0"/>
              </a:rPr>
              <a:t>personne sans emploi </a:t>
            </a:r>
            <a:r>
              <a:rPr lang="fr-FR" sz="1100" dirty="0">
                <a:solidFill>
                  <a:schemeClr val="tx1"/>
                </a:solidFill>
                <a:latin typeface="Corbel" panose="020B0503020204020204" pitchFamily="34" charset="0"/>
                <a:ea typeface="Calibri" charset="0"/>
                <a:cs typeface="Calibri" charset="0"/>
              </a:rPr>
              <a:t>rencontrant des </a:t>
            </a:r>
            <a:r>
              <a:rPr lang="fr-FR" sz="1200" b="1" dirty="0">
                <a:solidFill>
                  <a:schemeClr val="tx1"/>
                </a:solidFill>
                <a:latin typeface="Corbel" panose="020B0503020204020204" pitchFamily="34" charset="0"/>
                <a:ea typeface="Calibri" charset="0"/>
                <a:cs typeface="Calibri" charset="0"/>
              </a:rPr>
              <a:t>difficultés sociales et professionnelles d’accès à l’emploi</a:t>
            </a:r>
            <a:r>
              <a:rPr lang="fr-FR" sz="1100" i="1" dirty="0">
                <a:solidFill>
                  <a:schemeClr val="tx1"/>
                </a:solidFill>
                <a:latin typeface="Corbel" panose="020B0503020204020204" pitchFamily="34" charset="0"/>
                <a:ea typeface="Calibri" charset="0"/>
                <a:cs typeface="Calibri" charset="0"/>
              </a:rPr>
              <a:t>.</a:t>
            </a:r>
          </a:p>
          <a:p>
            <a:pPr marL="171450" indent="-171450" algn="just">
              <a:buClr>
                <a:srgbClr val="895688"/>
              </a:buClr>
              <a:buSzPct val="120000"/>
              <a:buFont typeface="Arial" panose="020B0604020202020204" pitchFamily="34" charset="0"/>
              <a:buChar char="•"/>
            </a:pPr>
            <a:endParaRPr lang="fr-FR" sz="500" i="1"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Pour être en </a:t>
            </a:r>
            <a:r>
              <a:rPr lang="fr-FR" sz="1200" b="1" dirty="0">
                <a:solidFill>
                  <a:schemeClr val="tx1"/>
                </a:solidFill>
                <a:latin typeface="Corbel" panose="020B0503020204020204" pitchFamily="34" charset="0"/>
                <a:ea typeface="Calibri" charset="0"/>
                <a:cs typeface="Calibri" charset="0"/>
              </a:rPr>
              <a:t>Contrat Unique d’Insertion </a:t>
            </a:r>
            <a:r>
              <a:rPr lang="fr-FR" sz="1100" dirty="0">
                <a:solidFill>
                  <a:schemeClr val="tx1"/>
                </a:solidFill>
                <a:latin typeface="Corbel" panose="020B0503020204020204" pitchFamily="34" charset="0"/>
                <a:ea typeface="Calibri" charset="0"/>
                <a:cs typeface="Calibri" charset="0"/>
              </a:rPr>
              <a:t>(CUI), le demandeur d'emploi doit être en lien avec un référent RSA, un référent Pôle emploi, un référent d'une mission locale (pour les jeunes de 16 à 25 ans) ou un référent de Cap Emploi (en cas de handicap).</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3247759" y="4237023"/>
            <a:ext cx="232899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5">
            <a:duotone>
              <a:schemeClr val="accent3">
                <a:shade val="45000"/>
                <a:satMod val="135000"/>
              </a:schemeClr>
              <a:prstClr val="white"/>
            </a:duotone>
          </a:blip>
          <a:stretch>
            <a:fillRect/>
          </a:stretch>
        </p:blipFill>
        <p:spPr>
          <a:xfrm>
            <a:off x="2785819" y="2330617"/>
            <a:ext cx="502574" cy="533869"/>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6">
            <a:duotone>
              <a:schemeClr val="accent3">
                <a:shade val="45000"/>
                <a:satMod val="135000"/>
              </a:schemeClr>
              <a:prstClr val="white"/>
            </a:duotone>
          </a:blip>
          <a:stretch>
            <a:fillRect/>
          </a:stretch>
        </p:blipFill>
        <p:spPr>
          <a:xfrm>
            <a:off x="2808495" y="4045432"/>
            <a:ext cx="549580" cy="503782"/>
          </a:xfrm>
          <a:prstGeom prst="rect">
            <a:avLst/>
          </a:prstGeom>
        </p:spPr>
      </p:pic>
      <p:sp>
        <p:nvSpPr>
          <p:cNvPr id="17" name="ZoneTexte 16">
            <a:extLst>
              <a:ext uri="{FF2B5EF4-FFF2-40B4-BE49-F238E27FC236}">
                <a16:creationId xmlns:a16="http://schemas.microsoft.com/office/drawing/2014/main" id="{6F5A6B26-B567-4746-AA1F-C010ACE25303}"/>
              </a:ext>
            </a:extLst>
          </p:cNvPr>
          <p:cNvSpPr txBox="1"/>
          <p:nvPr/>
        </p:nvSpPr>
        <p:spPr>
          <a:xfrm>
            <a:off x="472258" y="4630829"/>
            <a:ext cx="2076431"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sp>
        <p:nvSpPr>
          <p:cNvPr id="19" name="Rectangle 18">
            <a:extLst>
              <a:ext uri="{FF2B5EF4-FFF2-40B4-BE49-F238E27FC236}">
                <a16:creationId xmlns:a16="http://schemas.microsoft.com/office/drawing/2014/main" id="{794B414E-B2D9-804C-8280-57183B7EEB8E}"/>
              </a:ext>
            </a:extLst>
          </p:cNvPr>
          <p:cNvSpPr/>
          <p:nvPr/>
        </p:nvSpPr>
        <p:spPr>
          <a:xfrm>
            <a:off x="472258" y="4813959"/>
            <a:ext cx="2594729" cy="1835195"/>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L'orientation vers un parcours emploi compétence repose sur le </a:t>
            </a:r>
            <a:r>
              <a:rPr lang="fr-FR" sz="1200" b="1" dirty="0">
                <a:solidFill>
                  <a:schemeClr val="tx1"/>
                </a:solidFill>
                <a:latin typeface="Corbel" panose="020B0503020204020204" pitchFamily="34" charset="0"/>
                <a:ea typeface="Calibri" charset="0"/>
                <a:cs typeface="Calibri" charset="0"/>
              </a:rPr>
              <a:t>diagnostic réalisé par le conseiller du service public de l’emploi</a:t>
            </a:r>
            <a:r>
              <a:rPr lang="fr-FR" sz="1100" dirty="0">
                <a:solidFill>
                  <a:schemeClr val="tx1"/>
                </a:solidFill>
                <a:latin typeface="Corbel" panose="020B0503020204020204" pitchFamily="34" charset="0"/>
                <a:ea typeface="Calibri" charset="0"/>
                <a:cs typeface="Calibri" charset="0"/>
              </a:rPr>
              <a:t>. </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Des actions d’accompagnement et de formation sont à mettre en place dans le cadre du PEC, avec la </a:t>
            </a:r>
            <a:r>
              <a:rPr lang="fr-FR" sz="1200" b="1" dirty="0">
                <a:solidFill>
                  <a:schemeClr val="tx1"/>
                </a:solidFill>
                <a:latin typeface="Corbel" panose="020B0503020204020204" pitchFamily="34" charset="0"/>
                <a:ea typeface="Calibri" charset="0"/>
                <a:cs typeface="Calibri" charset="0"/>
              </a:rPr>
              <a:t>désignation d’un tuteur</a:t>
            </a:r>
            <a:r>
              <a:rPr lang="fr-FR" sz="1100" dirty="0">
                <a:solidFill>
                  <a:schemeClr val="tx1"/>
                </a:solidFill>
                <a:latin typeface="Corbel" panose="020B0503020204020204" pitchFamily="34" charset="0"/>
                <a:ea typeface="Calibri" charset="0"/>
                <a:cs typeface="Calibri" charset="0"/>
              </a:rPr>
              <a:t> en interne.</a:t>
            </a:r>
            <a:endParaRPr lang="fr-FR" sz="1000" i="1" dirty="0">
              <a:solidFill>
                <a:schemeClr val="tx1"/>
              </a:solidFill>
              <a:latin typeface="Corbel" panose="020B0503020204020204" pitchFamily="34" charset="0"/>
              <a:ea typeface="Calibri" charset="0"/>
              <a:cs typeface="Calibri" charset="0"/>
            </a:endParaRPr>
          </a:p>
        </p:txBody>
      </p:sp>
      <p:pic>
        <p:nvPicPr>
          <p:cNvPr id="21" name="Image 20">
            <a:extLst>
              <a:ext uri="{FF2B5EF4-FFF2-40B4-BE49-F238E27FC236}">
                <a16:creationId xmlns:a16="http://schemas.microsoft.com/office/drawing/2014/main" id="{0A70DF4B-0CB1-6446-8854-094A572804DF}"/>
              </a:ext>
            </a:extLst>
          </p:cNvPr>
          <p:cNvPicPr>
            <a:picLocks noChangeAspect="1"/>
          </p:cNvPicPr>
          <p:nvPr/>
        </p:nvPicPr>
        <p:blipFill>
          <a:blip r:embed="rId7">
            <a:duotone>
              <a:schemeClr val="accent3">
                <a:shade val="45000"/>
                <a:satMod val="135000"/>
              </a:schemeClr>
              <a:prstClr val="white"/>
            </a:duotone>
          </a:blip>
          <a:stretch>
            <a:fillRect/>
          </a:stretch>
        </p:blipFill>
        <p:spPr>
          <a:xfrm>
            <a:off x="60061" y="4333867"/>
            <a:ext cx="526791" cy="480664"/>
          </a:xfrm>
          <a:prstGeom prst="rect">
            <a:avLst/>
          </a:prstGeom>
        </p:spPr>
      </p:pic>
      <p:sp>
        <p:nvSpPr>
          <p:cNvPr id="35" name="Ellipse 34">
            <a:extLst>
              <a:ext uri="{FF2B5EF4-FFF2-40B4-BE49-F238E27FC236}">
                <a16:creationId xmlns:a16="http://schemas.microsoft.com/office/drawing/2014/main" id="{8CE6E533-BB3D-4248-B7AC-83BB2C15CA7C}"/>
              </a:ext>
            </a:extLst>
          </p:cNvPr>
          <p:cNvSpPr>
            <a:spLocks noChangeAspect="1"/>
          </p:cNvSpPr>
          <p:nvPr/>
        </p:nvSpPr>
        <p:spPr>
          <a:xfrm>
            <a:off x="2986227" y="2378414"/>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7" name="Ellipse 36">
            <a:extLst>
              <a:ext uri="{FF2B5EF4-FFF2-40B4-BE49-F238E27FC236}">
                <a16:creationId xmlns:a16="http://schemas.microsoft.com/office/drawing/2014/main" id="{CE2C426B-3F64-3849-B87A-854C2922047B}"/>
              </a:ext>
            </a:extLst>
          </p:cNvPr>
          <p:cNvSpPr>
            <a:spLocks noChangeAspect="1"/>
          </p:cNvSpPr>
          <p:nvPr/>
        </p:nvSpPr>
        <p:spPr>
          <a:xfrm>
            <a:off x="2980771" y="4061111"/>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9" name="Ellipse 38">
            <a:extLst>
              <a:ext uri="{FF2B5EF4-FFF2-40B4-BE49-F238E27FC236}">
                <a16:creationId xmlns:a16="http://schemas.microsoft.com/office/drawing/2014/main" id="{80E1C956-E843-854D-A83D-9B580B224339}"/>
              </a:ext>
            </a:extLst>
          </p:cNvPr>
          <p:cNvSpPr>
            <a:spLocks noChangeAspect="1"/>
          </p:cNvSpPr>
          <p:nvPr/>
        </p:nvSpPr>
        <p:spPr>
          <a:xfrm>
            <a:off x="280922" y="1246627"/>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0" name="Ellipse 39">
            <a:extLst>
              <a:ext uri="{FF2B5EF4-FFF2-40B4-BE49-F238E27FC236}">
                <a16:creationId xmlns:a16="http://schemas.microsoft.com/office/drawing/2014/main" id="{434220C6-266F-204F-90A2-4C29C20A3189}"/>
              </a:ext>
            </a:extLst>
          </p:cNvPr>
          <p:cNvSpPr>
            <a:spLocks noChangeAspect="1"/>
          </p:cNvSpPr>
          <p:nvPr/>
        </p:nvSpPr>
        <p:spPr>
          <a:xfrm>
            <a:off x="280922" y="4489341"/>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1" name="Image 40">
            <a:extLst>
              <a:ext uri="{FF2B5EF4-FFF2-40B4-BE49-F238E27FC236}">
                <a16:creationId xmlns:a16="http://schemas.microsoft.com/office/drawing/2014/main" id="{26C5FB54-2B03-DB41-9FCF-C665A7E44223}"/>
              </a:ext>
            </a:extLst>
          </p:cNvPr>
          <p:cNvPicPr>
            <a:picLocks noChangeAspect="1"/>
          </p:cNvPicPr>
          <p:nvPr/>
        </p:nvPicPr>
        <p:blipFill>
          <a:blip r:embed="rId8">
            <a:duotone>
              <a:schemeClr val="accent3">
                <a:shade val="45000"/>
                <a:satMod val="135000"/>
              </a:schemeClr>
              <a:prstClr val="white"/>
            </a:duotone>
          </a:blip>
          <a:stretch>
            <a:fillRect/>
          </a:stretch>
        </p:blipFill>
        <p:spPr>
          <a:xfrm>
            <a:off x="72696" y="1069675"/>
            <a:ext cx="625013" cy="615889"/>
          </a:xfrm>
          <a:prstGeom prst="rect">
            <a:avLst/>
          </a:prstGeom>
        </p:spPr>
      </p:pic>
      <p:sp>
        <p:nvSpPr>
          <p:cNvPr id="43" name="Bouton d'action : Retour 42">
            <a:hlinkClick r:id="rId9" action="ppaction://hlinksldjump" highlightClick="1"/>
            <a:extLst>
              <a:ext uri="{FF2B5EF4-FFF2-40B4-BE49-F238E27FC236}">
                <a16:creationId xmlns:a16="http://schemas.microsoft.com/office/drawing/2014/main" id="{F8CD3CA3-6A24-144C-87DC-8848A8C2E09E}"/>
              </a:ext>
            </a:extLst>
          </p:cNvPr>
          <p:cNvSpPr/>
          <p:nvPr/>
        </p:nvSpPr>
        <p:spPr>
          <a:xfrm>
            <a:off x="7332449" y="6579704"/>
            <a:ext cx="190800" cy="190800"/>
          </a:xfrm>
          <a:prstGeom prst="actionButtonRetur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4" name="ZoneTexte 43">
            <a:hlinkClick r:id="rId9" action="ppaction://hlinksldjump"/>
            <a:extLst>
              <a:ext uri="{FF2B5EF4-FFF2-40B4-BE49-F238E27FC236}">
                <a16:creationId xmlns:a16="http://schemas.microsoft.com/office/drawing/2014/main" id="{07046200-F156-254D-BE9A-9EB1BA957161}"/>
              </a:ext>
            </a:extLst>
          </p:cNvPr>
          <p:cNvSpPr txBox="1"/>
          <p:nvPr/>
        </p:nvSpPr>
        <p:spPr>
          <a:xfrm>
            <a:off x="5921337" y="6579704"/>
            <a:ext cx="1411112" cy="215444"/>
          </a:xfrm>
          <a:prstGeom prst="rect">
            <a:avLst/>
          </a:prstGeom>
          <a:noFill/>
        </p:spPr>
        <p:txBody>
          <a:bodyPr wrap="square" rtlCol="0">
            <a:spAutoFit/>
          </a:bodyPr>
          <a:lstStyle/>
          <a:p>
            <a:pPr algn="r"/>
            <a:r>
              <a:rPr lang="fr-FR" sz="800" i="1" dirty="0"/>
              <a:t>Retour Aides à l’embauche </a:t>
            </a:r>
          </a:p>
        </p:txBody>
      </p:sp>
      <p:sp>
        <p:nvSpPr>
          <p:cNvPr id="45" name="Bouton d'action : Retour 44">
            <a:hlinkClick r:id="rId10" action="ppaction://hlinksldjump" highlightClick="1"/>
            <a:extLst>
              <a:ext uri="{FF2B5EF4-FFF2-40B4-BE49-F238E27FC236}">
                <a16:creationId xmlns:a16="http://schemas.microsoft.com/office/drawing/2014/main" id="{33B05583-AA9C-3345-8A5C-CF718119CC27}"/>
              </a:ext>
            </a:extLst>
          </p:cNvPr>
          <p:cNvSpPr/>
          <p:nvPr/>
        </p:nvSpPr>
        <p:spPr>
          <a:xfrm>
            <a:off x="88988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hlinkClick r:id="rId10" action="ppaction://hlinksldjump"/>
            <a:extLst>
              <a:ext uri="{FF2B5EF4-FFF2-40B4-BE49-F238E27FC236}">
                <a16:creationId xmlns:a16="http://schemas.microsoft.com/office/drawing/2014/main" id="{81A0E38E-09A3-8742-8EF6-6332CE84FD37}"/>
              </a:ext>
            </a:extLst>
          </p:cNvPr>
          <p:cNvSpPr txBox="1"/>
          <p:nvPr/>
        </p:nvSpPr>
        <p:spPr>
          <a:xfrm>
            <a:off x="7487723" y="6579704"/>
            <a:ext cx="1411112" cy="215444"/>
          </a:xfrm>
          <a:prstGeom prst="rect">
            <a:avLst/>
          </a:prstGeom>
          <a:noFill/>
        </p:spPr>
        <p:txBody>
          <a:bodyPr wrap="square" rtlCol="0">
            <a:spAutoFit/>
          </a:bodyPr>
          <a:lstStyle/>
          <a:p>
            <a:pPr algn="r"/>
            <a:r>
              <a:rPr lang="fr-FR" sz="800" i="1" dirty="0"/>
              <a:t>Retour Cartographie globale</a:t>
            </a:r>
          </a:p>
        </p:txBody>
      </p:sp>
    </p:spTree>
    <p:extLst>
      <p:ext uri="{BB962C8B-B14F-4D97-AF65-F5344CB8AC3E}">
        <p14:creationId xmlns:p14="http://schemas.microsoft.com/office/powerpoint/2010/main" val="55467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486972" y="213094"/>
            <a:ext cx="5449079" cy="1092322"/>
          </a:xfrm>
        </p:spPr>
        <p:txBody>
          <a:bodyPr>
            <a:normAutofit/>
          </a:bodyPr>
          <a:lstStyle/>
          <a:p>
            <a:r>
              <a:rPr lang="fr-FR" sz="2600" b="0" dirty="0">
                <a:solidFill>
                  <a:srgbClr val="0070C0"/>
                </a:solidFill>
                <a:latin typeface="Century Gothic" panose="020B0502020202020204" pitchFamily="34" charset="0"/>
              </a:rPr>
              <a:t>Contrat initiative emploi (CIE) Jeunes</a:t>
            </a:r>
            <a:endParaRPr lang="fr-FR" sz="1600" b="0" dirty="0">
              <a:solidFill>
                <a:srgbClr val="0070C0"/>
              </a:solidFill>
              <a:latin typeface="Century Gothic" panose="020B0502020202020204" pitchFamily="34" charset="0"/>
            </a:endParaRP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se rapproche de Pôle Emploi, des Missions Locales ou de Cap Emploi (</a:t>
            </a:r>
            <a:r>
              <a:rPr lang="fr-FR" sz="1100" i="1" dirty="0">
                <a:solidFill>
                  <a:schemeClr val="bg1"/>
                </a:solidFill>
                <a:latin typeface="Corbel" panose="020B0503020204020204" pitchFamily="34" charset="0"/>
                <a:cs typeface="Calibri" panose="020F0502020204030204" pitchFamily="34" charset="0"/>
              </a:rPr>
              <a:t>cf. </a:t>
            </a:r>
            <a:r>
              <a:rPr lang="fr-FR" sz="1100" i="1" dirty="0">
                <a:solidFill>
                  <a:schemeClr val="bg1"/>
                </a:solidFill>
                <a:latin typeface="Corbel" panose="020B0503020204020204" pitchFamily="34" charset="0"/>
                <a:cs typeface="Calibri" panose="020F0502020204030204" pitchFamily="34" charset="0"/>
                <a:hlinkClick r:id="rId3"/>
              </a:rPr>
              <a:t>annuaire</a:t>
            </a:r>
            <a:r>
              <a:rPr lang="fr-FR" sz="1100" dirty="0">
                <a:solidFill>
                  <a:schemeClr val="bg1"/>
                </a:solidFill>
                <a:latin typeface="Corbel" panose="020B0503020204020204" pitchFamily="34" charset="0"/>
                <a:cs typeface="Calibri" panose="020F0502020204030204" pitchFamily="34" charset="0"/>
              </a:rPr>
              <a:t>).</a:t>
            </a: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290516"/>
            <a:ext cx="2059784" cy="1611490"/>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ea typeface="Calibri" charset="0"/>
                <a:cs typeface="Calibri" panose="020F0502020204030204" pitchFamily="34" charset="0"/>
              </a:rPr>
              <a:t>La demande peut être formulée dès lors que l’entreprise a des postes à pourvoir correspondant à ces profils.</a:t>
            </a:r>
          </a:p>
        </p:txBody>
      </p:sp>
      <p:cxnSp>
        <p:nvCxnSpPr>
          <p:cNvPr id="24" name="Connecteur droit 23">
            <a:extLst>
              <a:ext uri="{FF2B5EF4-FFF2-40B4-BE49-F238E27FC236}">
                <a16:creationId xmlns:a16="http://schemas.microsoft.com/office/drawing/2014/main" id="{7683F8E1-F889-7946-8EB1-FF771971EFD2}"/>
              </a:ext>
            </a:extLst>
          </p:cNvPr>
          <p:cNvCxnSpPr>
            <a:cxnSpLocks/>
          </p:cNvCxnSpPr>
          <p:nvPr/>
        </p:nvCxnSpPr>
        <p:spPr>
          <a:xfrm>
            <a:off x="636482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18022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Rendez vous sur la </a:t>
            </a:r>
            <a:r>
              <a:rPr lang="fr-FR" sz="1100" i="1" dirty="0">
                <a:solidFill>
                  <a:schemeClr val="bg1"/>
                </a:solidFill>
                <a:latin typeface="Corbel" panose="020B0503020204020204" pitchFamily="34" charset="0"/>
                <a:ea typeface="Calibri" charset="0"/>
                <a:cs typeface="Calibri" charset="0"/>
                <a:hlinkClick r:id="rId4"/>
              </a:rPr>
              <a:t>FAQ</a:t>
            </a:r>
            <a:r>
              <a:rPr lang="fr-FR" sz="1100" i="1" dirty="0">
                <a:solidFill>
                  <a:schemeClr val="bg1"/>
                </a:solidFill>
                <a:latin typeface="Corbel" panose="020B0503020204020204" pitchFamily="34" charset="0"/>
                <a:ea typeface="Calibri" charset="0"/>
                <a:cs typeface="Calibri" charset="0"/>
              </a:rPr>
              <a:t> du Ministère du Travail, de l’Emploi et de l’Insertion </a:t>
            </a:r>
          </a:p>
        </p:txBody>
      </p:sp>
      <p:sp>
        <p:nvSpPr>
          <p:cNvPr id="26" name="Rectangle 25">
            <a:extLst>
              <a:ext uri="{FF2B5EF4-FFF2-40B4-BE49-F238E27FC236}">
                <a16:creationId xmlns:a16="http://schemas.microsoft.com/office/drawing/2014/main" id="{371D908D-9C74-5647-84C0-5DD99EAAA48E}"/>
              </a:ext>
            </a:extLst>
          </p:cNvPr>
          <p:cNvSpPr/>
          <p:nvPr/>
        </p:nvSpPr>
        <p:spPr>
          <a:xfrm>
            <a:off x="474039" y="1384239"/>
            <a:ext cx="5718513" cy="1171083"/>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Le CIE est un </a:t>
            </a:r>
            <a:r>
              <a:rPr lang="fr-FR" sz="1200" b="1" dirty="0">
                <a:solidFill>
                  <a:schemeClr val="tx1"/>
                </a:solidFill>
                <a:latin typeface="Corbel" panose="020B0503020204020204" pitchFamily="34" charset="0"/>
              </a:rPr>
              <a:t>contrat d’insertion d’au moins 6 mois à temps plein ou à temps partiel d’au moins 20h </a:t>
            </a:r>
            <a:r>
              <a:rPr lang="fr-FR" sz="1100" dirty="0">
                <a:solidFill>
                  <a:schemeClr val="tx1"/>
                </a:solidFill>
                <a:latin typeface="Corbel" panose="020B0503020204020204" pitchFamily="34" charset="0"/>
              </a:rPr>
              <a:t>à destination des jeunes éloignés de l’emploi, reposant sur un </a:t>
            </a:r>
            <a:r>
              <a:rPr lang="fr-FR" sz="1200" b="1" dirty="0">
                <a:solidFill>
                  <a:schemeClr val="tx1"/>
                </a:solidFill>
                <a:latin typeface="Corbel" panose="020B0503020204020204" pitchFamily="34" charset="0"/>
              </a:rPr>
              <a:t>parcours alliant emploi, acquisition de compétences et accompagnement.</a:t>
            </a:r>
            <a:endParaRPr lang="fr-FR" sz="1100" dirty="0">
              <a:solidFill>
                <a:schemeClr val="tx1"/>
              </a:solidFill>
              <a:latin typeface="Corbel" panose="020B0503020204020204" pitchFamily="34" charset="0"/>
            </a:endParaRPr>
          </a:p>
        </p:txBody>
      </p:sp>
      <p:sp>
        <p:nvSpPr>
          <p:cNvPr id="27" name="ZoneTexte 26">
            <a:extLst>
              <a:ext uri="{FF2B5EF4-FFF2-40B4-BE49-F238E27FC236}">
                <a16:creationId xmlns:a16="http://schemas.microsoft.com/office/drawing/2014/main" id="{695215A7-B740-1048-9C6F-BECA0D5727DA}"/>
              </a:ext>
            </a:extLst>
          </p:cNvPr>
          <p:cNvSpPr txBox="1"/>
          <p:nvPr/>
        </p:nvSpPr>
        <p:spPr>
          <a:xfrm>
            <a:off x="472258" y="1384239"/>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8" name="Rectangle 27">
            <a:extLst>
              <a:ext uri="{FF2B5EF4-FFF2-40B4-BE49-F238E27FC236}">
                <a16:creationId xmlns:a16="http://schemas.microsoft.com/office/drawing/2014/main" id="{3C11594A-0F7C-BE43-90DA-CD60B72DBC27}"/>
              </a:ext>
            </a:extLst>
          </p:cNvPr>
          <p:cNvSpPr/>
          <p:nvPr/>
        </p:nvSpPr>
        <p:spPr>
          <a:xfrm>
            <a:off x="486972" y="2725546"/>
            <a:ext cx="2083028" cy="1431958"/>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8A5084"/>
              </a:buClr>
              <a:buSzPct val="120000"/>
              <a:buFont typeface="Arial" panose="020B0604020202020204" pitchFamily="34" charset="0"/>
              <a:buChar char="•"/>
            </a:pPr>
            <a:r>
              <a:rPr lang="fr-FR" sz="1100" dirty="0">
                <a:solidFill>
                  <a:schemeClr val="tx1"/>
                </a:solidFill>
                <a:latin typeface="Corbel" panose="020B0503020204020204" pitchFamily="34" charset="0"/>
              </a:rPr>
              <a:t>Le montant de l’aide est fixé </a:t>
            </a:r>
            <a:r>
              <a:rPr lang="fr-FR" sz="1200" b="1" dirty="0">
                <a:solidFill>
                  <a:schemeClr val="tx1"/>
                </a:solidFill>
                <a:latin typeface="Corbel" panose="020B0503020204020204" pitchFamily="34" charset="0"/>
              </a:rPr>
              <a:t>par arrêté préfectoral</a:t>
            </a:r>
            <a:r>
              <a:rPr lang="fr-FR" sz="1100" dirty="0">
                <a:solidFill>
                  <a:schemeClr val="tx1"/>
                </a:solidFill>
                <a:latin typeface="Corbel" panose="020B0503020204020204" pitchFamily="34" charset="0"/>
              </a:rPr>
              <a:t>.</a:t>
            </a:r>
          </a:p>
          <a:p>
            <a:pPr marL="171450" indent="-171450">
              <a:buClr>
                <a:srgbClr val="8A5084"/>
              </a:buClr>
              <a:buSzPct val="120000"/>
              <a:buFont typeface="Arial" panose="020B0604020202020204" pitchFamily="34" charset="0"/>
              <a:buChar char="•"/>
            </a:pPr>
            <a:endParaRPr lang="fr-FR" sz="600" b="1" dirty="0">
              <a:solidFill>
                <a:schemeClr val="tx1"/>
              </a:solidFill>
              <a:latin typeface="Corbel" panose="020B0503020204020204" pitchFamily="34" charset="0"/>
            </a:endParaRPr>
          </a:p>
          <a:p>
            <a:pPr marL="171450" indent="-171450">
              <a:buClr>
                <a:srgbClr val="8A5084"/>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En Île-de-France, l</a:t>
            </a:r>
            <a:r>
              <a:rPr lang="fr-FR" sz="1100" dirty="0">
                <a:solidFill>
                  <a:schemeClr val="tx1"/>
                </a:solidFill>
                <a:latin typeface="Corbel" panose="020B0503020204020204" pitchFamily="34" charset="0"/>
              </a:rPr>
              <a:t>’aide est actuellement fixée à </a:t>
            </a:r>
            <a:r>
              <a:rPr lang="fr-FR" sz="1200" b="1" dirty="0">
                <a:solidFill>
                  <a:schemeClr val="tx1"/>
                </a:solidFill>
                <a:latin typeface="Corbel" panose="020B0503020204020204" pitchFamily="34" charset="0"/>
              </a:rPr>
              <a:t>47% du SMIC brut </a:t>
            </a:r>
            <a:r>
              <a:rPr lang="fr-FR" sz="1100" dirty="0">
                <a:solidFill>
                  <a:schemeClr val="tx1"/>
                </a:solidFill>
                <a:latin typeface="Corbel" panose="020B0503020204020204" pitchFamily="34" charset="0"/>
              </a:rPr>
              <a:t>(plafonné à 30 heures hebdomadaires).</a:t>
            </a:r>
          </a:p>
        </p:txBody>
      </p:sp>
      <p:sp>
        <p:nvSpPr>
          <p:cNvPr id="29" name="ZoneTexte 28">
            <a:extLst>
              <a:ext uri="{FF2B5EF4-FFF2-40B4-BE49-F238E27FC236}">
                <a16:creationId xmlns:a16="http://schemas.microsoft.com/office/drawing/2014/main" id="{468EFE11-EBB0-A849-9FED-EBC00362807F}"/>
              </a:ext>
            </a:extLst>
          </p:cNvPr>
          <p:cNvSpPr txBox="1"/>
          <p:nvPr/>
        </p:nvSpPr>
        <p:spPr>
          <a:xfrm>
            <a:off x="515537" y="2554474"/>
            <a:ext cx="2009588"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2742276" y="2914771"/>
            <a:ext cx="3450276" cy="64631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b="1" dirty="0">
                <a:solidFill>
                  <a:schemeClr val="tx1"/>
                </a:solidFill>
                <a:latin typeface="Corbel" panose="020B0503020204020204" pitchFamily="34" charset="0"/>
              </a:rPr>
              <a:t>Les employeurs du secteur marchand </a:t>
            </a:r>
          </a:p>
          <a:p>
            <a:pPr algn="r"/>
            <a:r>
              <a:rPr lang="fr-FR" sz="1100" i="1" dirty="0">
                <a:solidFill>
                  <a:schemeClr val="tx1"/>
                </a:solidFill>
                <a:latin typeface="Corbel" panose="020B0503020204020204" pitchFamily="34" charset="0"/>
              </a:rPr>
              <a:t>(employeurs relevant du champ d’application de l’assurance chômage, les GEIQ, etc.)</a:t>
            </a:r>
          </a:p>
        </p:txBody>
      </p:sp>
      <p:sp>
        <p:nvSpPr>
          <p:cNvPr id="31" name="ZoneTexte 30">
            <a:extLst>
              <a:ext uri="{FF2B5EF4-FFF2-40B4-BE49-F238E27FC236}">
                <a16:creationId xmlns:a16="http://schemas.microsoft.com/office/drawing/2014/main" id="{8E21A55F-8CD4-B341-A11A-A555ADE6A9D3}"/>
              </a:ext>
            </a:extLst>
          </p:cNvPr>
          <p:cNvSpPr txBox="1"/>
          <p:nvPr/>
        </p:nvSpPr>
        <p:spPr>
          <a:xfrm>
            <a:off x="3243106" y="2554474"/>
            <a:ext cx="274205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2" name="Rectangle 31">
            <a:extLst>
              <a:ext uri="{FF2B5EF4-FFF2-40B4-BE49-F238E27FC236}">
                <a16:creationId xmlns:a16="http://schemas.microsoft.com/office/drawing/2014/main" id="{7FFF1633-4AEF-6B4C-9AC4-42A8649DF278}"/>
              </a:ext>
            </a:extLst>
          </p:cNvPr>
          <p:cNvSpPr/>
          <p:nvPr/>
        </p:nvSpPr>
        <p:spPr>
          <a:xfrm>
            <a:off x="3257787" y="4175939"/>
            <a:ext cx="2934765" cy="2349930"/>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 salarié doit être une </a:t>
            </a:r>
            <a:r>
              <a:rPr lang="fr-FR" sz="1200" b="1" dirty="0">
                <a:solidFill>
                  <a:schemeClr val="tx1"/>
                </a:solidFill>
                <a:latin typeface="Corbel" panose="020B0503020204020204" pitchFamily="34" charset="0"/>
                <a:ea typeface="Calibri" charset="0"/>
                <a:cs typeface="Calibri" charset="0"/>
              </a:rPr>
              <a:t>personne sans emploi </a:t>
            </a:r>
            <a:r>
              <a:rPr lang="fr-FR" sz="1100" dirty="0">
                <a:solidFill>
                  <a:schemeClr val="tx1"/>
                </a:solidFill>
                <a:latin typeface="Corbel" panose="020B0503020204020204" pitchFamily="34" charset="0"/>
                <a:ea typeface="Calibri" charset="0"/>
                <a:cs typeface="Calibri" charset="0"/>
              </a:rPr>
              <a:t>rencontrant des </a:t>
            </a:r>
            <a:r>
              <a:rPr lang="fr-FR" sz="1200" b="1" dirty="0">
                <a:solidFill>
                  <a:schemeClr val="tx1"/>
                </a:solidFill>
                <a:latin typeface="Corbel" panose="020B0503020204020204" pitchFamily="34" charset="0"/>
                <a:ea typeface="Calibri" charset="0"/>
                <a:cs typeface="Calibri" charset="0"/>
              </a:rPr>
              <a:t>difficultés sociales et professionnelles d’accès à l’emploi</a:t>
            </a:r>
            <a:r>
              <a:rPr lang="fr-FR" sz="1100" i="1" dirty="0">
                <a:solidFill>
                  <a:schemeClr val="tx1"/>
                </a:solidFill>
                <a:latin typeface="Corbel" panose="020B0503020204020204" pitchFamily="34" charset="0"/>
                <a:ea typeface="Calibri" charset="0"/>
                <a:cs typeface="Calibri" charset="0"/>
              </a:rPr>
              <a:t>, </a:t>
            </a:r>
            <a:r>
              <a:rPr lang="fr-FR" sz="1200" b="1" dirty="0">
                <a:solidFill>
                  <a:schemeClr val="tx1"/>
                </a:solidFill>
                <a:latin typeface="Corbel" panose="020B0503020204020204" pitchFamily="34" charset="0"/>
                <a:ea typeface="Calibri" charset="0"/>
                <a:cs typeface="Calibri" charset="0"/>
              </a:rPr>
              <a:t>âgée de moins de 26 ans </a:t>
            </a:r>
            <a:r>
              <a:rPr lang="fr-FR" sz="1100" i="1" dirty="0">
                <a:solidFill>
                  <a:schemeClr val="tx1"/>
                </a:solidFill>
                <a:latin typeface="Corbel" panose="020B0503020204020204" pitchFamily="34" charset="0"/>
                <a:ea typeface="Calibri" charset="0"/>
                <a:cs typeface="Calibri" charset="0"/>
              </a:rPr>
              <a:t>(jusqu'à 30 ans inclus pour les travailleurs handicapés).</a:t>
            </a:r>
          </a:p>
          <a:p>
            <a:pPr marL="171450" indent="-171450" algn="just">
              <a:buClr>
                <a:srgbClr val="895688"/>
              </a:buClr>
              <a:buSzPct val="120000"/>
              <a:buFont typeface="Arial" panose="020B0604020202020204" pitchFamily="34" charset="0"/>
              <a:buChar char="•"/>
            </a:pPr>
            <a:endParaRPr lang="fr-FR" sz="500" i="1"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Pour être en </a:t>
            </a:r>
            <a:r>
              <a:rPr lang="fr-FR" sz="1200" b="1" dirty="0">
                <a:solidFill>
                  <a:schemeClr val="tx1"/>
                </a:solidFill>
                <a:latin typeface="Corbel" panose="020B0503020204020204" pitchFamily="34" charset="0"/>
                <a:ea typeface="Calibri" charset="0"/>
                <a:cs typeface="Calibri" charset="0"/>
              </a:rPr>
              <a:t>Contrat Unique d’Insertion </a:t>
            </a:r>
            <a:r>
              <a:rPr lang="fr-FR" sz="1100" dirty="0">
                <a:solidFill>
                  <a:schemeClr val="tx1"/>
                </a:solidFill>
                <a:latin typeface="Corbel" panose="020B0503020204020204" pitchFamily="34" charset="0"/>
                <a:ea typeface="Calibri" charset="0"/>
                <a:cs typeface="Calibri" charset="0"/>
              </a:rPr>
              <a:t>(CUI), le demandeur d'emploi doit être en lien avec un référent Pôle emploi, un référent d'une mission locale (pour les jeunes de 16 à 25 ans) ou un référent de Cap Emploi (en cas de handicap).</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3247759" y="3824802"/>
            <a:ext cx="232899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5">
            <a:duotone>
              <a:schemeClr val="accent3">
                <a:shade val="45000"/>
                <a:satMod val="135000"/>
              </a:schemeClr>
              <a:prstClr val="white"/>
            </a:duotone>
          </a:blip>
          <a:stretch>
            <a:fillRect/>
          </a:stretch>
        </p:blipFill>
        <p:spPr>
          <a:xfrm>
            <a:off x="2785818" y="2308693"/>
            <a:ext cx="560379" cy="595274"/>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6">
            <a:duotone>
              <a:schemeClr val="accent3">
                <a:shade val="45000"/>
                <a:satMod val="135000"/>
              </a:schemeClr>
              <a:prstClr val="white"/>
            </a:duotone>
          </a:blip>
          <a:stretch>
            <a:fillRect/>
          </a:stretch>
        </p:blipFill>
        <p:spPr>
          <a:xfrm>
            <a:off x="2808495" y="3575267"/>
            <a:ext cx="612792" cy="561726"/>
          </a:xfrm>
          <a:prstGeom prst="rect">
            <a:avLst/>
          </a:prstGeom>
        </p:spPr>
      </p:pic>
      <p:sp>
        <p:nvSpPr>
          <p:cNvPr id="17" name="ZoneTexte 16">
            <a:extLst>
              <a:ext uri="{FF2B5EF4-FFF2-40B4-BE49-F238E27FC236}">
                <a16:creationId xmlns:a16="http://schemas.microsoft.com/office/drawing/2014/main" id="{6F5A6B26-B567-4746-AA1F-C010ACE25303}"/>
              </a:ext>
            </a:extLst>
          </p:cNvPr>
          <p:cNvSpPr txBox="1"/>
          <p:nvPr/>
        </p:nvSpPr>
        <p:spPr>
          <a:xfrm>
            <a:off x="472258" y="4387758"/>
            <a:ext cx="2076431"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sp>
        <p:nvSpPr>
          <p:cNvPr id="19" name="Rectangle 18">
            <a:extLst>
              <a:ext uri="{FF2B5EF4-FFF2-40B4-BE49-F238E27FC236}">
                <a16:creationId xmlns:a16="http://schemas.microsoft.com/office/drawing/2014/main" id="{794B414E-B2D9-804C-8280-57183B7EEB8E}"/>
              </a:ext>
            </a:extLst>
          </p:cNvPr>
          <p:cNvSpPr/>
          <p:nvPr/>
        </p:nvSpPr>
        <p:spPr>
          <a:xfrm>
            <a:off x="472258" y="4744509"/>
            <a:ext cx="2594729" cy="1835195"/>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cs typeface="Calibri" charset="0"/>
              </a:rPr>
              <a:t>L’orientation vers un CIE repose sur le </a:t>
            </a:r>
            <a:r>
              <a:rPr lang="fr-FR" sz="1200" b="1" dirty="0">
                <a:solidFill>
                  <a:schemeClr val="tx1"/>
                </a:solidFill>
                <a:latin typeface="Corbel" panose="020B0503020204020204" pitchFamily="34" charset="0"/>
                <a:cs typeface="Calibri" charset="0"/>
              </a:rPr>
              <a:t>diagnostic réalisé par le conseiller du service public de l’emploi</a:t>
            </a:r>
            <a:r>
              <a:rPr lang="fr-FR" sz="1100" dirty="0">
                <a:solidFill>
                  <a:schemeClr val="tx1"/>
                </a:solidFill>
                <a:latin typeface="Corbel" panose="020B0503020204020204" pitchFamily="34" charset="0"/>
                <a:cs typeface="Calibri" charset="0"/>
              </a:rPr>
              <a:t>.</a:t>
            </a:r>
          </a:p>
          <a:p>
            <a:pPr marL="171450" indent="-171450" algn="just">
              <a:buClr>
                <a:srgbClr val="895688"/>
              </a:buClr>
              <a:buSzPct val="120000"/>
              <a:buFont typeface="Arial" panose="020B0604020202020204" pitchFamily="34" charset="0"/>
              <a:buChar char="•"/>
            </a:pPr>
            <a:endParaRPr lang="fr-FR" sz="400" dirty="0">
              <a:solidFill>
                <a:schemeClr val="tx1"/>
              </a:solidFill>
              <a:latin typeface="Corbel" panose="020B0503020204020204" pitchFamily="34"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rPr>
              <a:t>L’accompagnement du salarié passe par la </a:t>
            </a:r>
            <a:r>
              <a:rPr lang="fr-FR" sz="1200" b="1" dirty="0">
                <a:solidFill>
                  <a:schemeClr val="tx1"/>
                </a:solidFill>
                <a:latin typeface="Corbel" panose="020B0503020204020204" pitchFamily="34" charset="0"/>
              </a:rPr>
              <a:t>désignation d’un tuteur </a:t>
            </a:r>
            <a:r>
              <a:rPr lang="fr-FR" sz="1100" dirty="0">
                <a:solidFill>
                  <a:schemeClr val="tx1"/>
                </a:solidFill>
                <a:latin typeface="Corbel" panose="020B0503020204020204" pitchFamily="34" charset="0"/>
              </a:rPr>
              <a:t>en interne.</a:t>
            </a:r>
          </a:p>
          <a:p>
            <a:pPr marL="171450" indent="-171450" algn="just">
              <a:buClr>
                <a:srgbClr val="895688"/>
              </a:buClr>
              <a:buSzPct val="120000"/>
              <a:buFont typeface="Arial" panose="020B0604020202020204" pitchFamily="34" charset="0"/>
              <a:buChar char="•"/>
            </a:pPr>
            <a:endParaRPr lang="fr-FR" sz="400" b="1" dirty="0">
              <a:solidFill>
                <a:schemeClr val="tx1"/>
              </a:solidFill>
              <a:latin typeface="Corbel" panose="020B0503020204020204" pitchFamily="34"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rPr>
              <a:t>La mise en place d’action de formation est encouragée, sans être obligatoire.</a:t>
            </a:r>
            <a:endParaRPr lang="fr-FR" sz="1100" b="1" dirty="0">
              <a:solidFill>
                <a:schemeClr val="tx1"/>
              </a:solidFill>
              <a:latin typeface="Corbel" panose="020B0503020204020204" pitchFamily="34" charset="0"/>
            </a:endParaRPr>
          </a:p>
        </p:txBody>
      </p:sp>
      <p:pic>
        <p:nvPicPr>
          <p:cNvPr id="21" name="Image 20">
            <a:extLst>
              <a:ext uri="{FF2B5EF4-FFF2-40B4-BE49-F238E27FC236}">
                <a16:creationId xmlns:a16="http://schemas.microsoft.com/office/drawing/2014/main" id="{0A70DF4B-0CB1-6446-8854-094A572804DF}"/>
              </a:ext>
            </a:extLst>
          </p:cNvPr>
          <p:cNvPicPr>
            <a:picLocks noChangeAspect="1"/>
          </p:cNvPicPr>
          <p:nvPr/>
        </p:nvPicPr>
        <p:blipFill>
          <a:blip r:embed="rId7">
            <a:duotone>
              <a:schemeClr val="accent3">
                <a:shade val="45000"/>
                <a:satMod val="135000"/>
              </a:schemeClr>
              <a:prstClr val="white"/>
            </a:duotone>
          </a:blip>
          <a:stretch>
            <a:fillRect/>
          </a:stretch>
        </p:blipFill>
        <p:spPr>
          <a:xfrm>
            <a:off x="60061" y="4102371"/>
            <a:ext cx="526791" cy="480664"/>
          </a:xfrm>
          <a:prstGeom prst="rect">
            <a:avLst/>
          </a:prstGeom>
        </p:spPr>
      </p:pic>
      <p:sp>
        <p:nvSpPr>
          <p:cNvPr id="35" name="Ellipse 34">
            <a:extLst>
              <a:ext uri="{FF2B5EF4-FFF2-40B4-BE49-F238E27FC236}">
                <a16:creationId xmlns:a16="http://schemas.microsoft.com/office/drawing/2014/main" id="{8CE6E533-BB3D-4248-B7AC-83BB2C15CA7C}"/>
              </a:ext>
            </a:extLst>
          </p:cNvPr>
          <p:cNvSpPr>
            <a:spLocks noChangeAspect="1"/>
          </p:cNvSpPr>
          <p:nvPr/>
        </p:nvSpPr>
        <p:spPr>
          <a:xfrm>
            <a:off x="2986227" y="2417894"/>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7" name="Ellipse 36">
            <a:extLst>
              <a:ext uri="{FF2B5EF4-FFF2-40B4-BE49-F238E27FC236}">
                <a16:creationId xmlns:a16="http://schemas.microsoft.com/office/drawing/2014/main" id="{CE2C426B-3F64-3849-B87A-854C2922047B}"/>
              </a:ext>
            </a:extLst>
          </p:cNvPr>
          <p:cNvSpPr>
            <a:spLocks noChangeAspect="1"/>
          </p:cNvSpPr>
          <p:nvPr/>
        </p:nvSpPr>
        <p:spPr>
          <a:xfrm>
            <a:off x="2980771" y="3648890"/>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9" name="Ellipse 38">
            <a:extLst>
              <a:ext uri="{FF2B5EF4-FFF2-40B4-BE49-F238E27FC236}">
                <a16:creationId xmlns:a16="http://schemas.microsoft.com/office/drawing/2014/main" id="{80E1C956-E843-854D-A83D-9B580B224339}"/>
              </a:ext>
            </a:extLst>
          </p:cNvPr>
          <p:cNvSpPr>
            <a:spLocks noChangeAspect="1"/>
          </p:cNvSpPr>
          <p:nvPr/>
        </p:nvSpPr>
        <p:spPr>
          <a:xfrm>
            <a:off x="280922" y="1210147"/>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0" name="Ellipse 39">
            <a:extLst>
              <a:ext uri="{FF2B5EF4-FFF2-40B4-BE49-F238E27FC236}">
                <a16:creationId xmlns:a16="http://schemas.microsoft.com/office/drawing/2014/main" id="{434220C6-266F-204F-90A2-4C29C20A3189}"/>
              </a:ext>
            </a:extLst>
          </p:cNvPr>
          <p:cNvSpPr>
            <a:spLocks noChangeAspect="1"/>
          </p:cNvSpPr>
          <p:nvPr/>
        </p:nvSpPr>
        <p:spPr>
          <a:xfrm>
            <a:off x="280922" y="4257845"/>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1" name="Image 40">
            <a:extLst>
              <a:ext uri="{FF2B5EF4-FFF2-40B4-BE49-F238E27FC236}">
                <a16:creationId xmlns:a16="http://schemas.microsoft.com/office/drawing/2014/main" id="{26C5FB54-2B03-DB41-9FCF-C665A7E44223}"/>
              </a:ext>
            </a:extLst>
          </p:cNvPr>
          <p:cNvPicPr>
            <a:picLocks noChangeAspect="1"/>
          </p:cNvPicPr>
          <p:nvPr/>
        </p:nvPicPr>
        <p:blipFill>
          <a:blip r:embed="rId8">
            <a:duotone>
              <a:schemeClr val="accent3">
                <a:shade val="45000"/>
                <a:satMod val="135000"/>
              </a:schemeClr>
              <a:prstClr val="white"/>
            </a:duotone>
          </a:blip>
          <a:stretch>
            <a:fillRect/>
          </a:stretch>
        </p:blipFill>
        <p:spPr>
          <a:xfrm>
            <a:off x="72696" y="1033195"/>
            <a:ext cx="625013" cy="615889"/>
          </a:xfrm>
          <a:prstGeom prst="rect">
            <a:avLst/>
          </a:prstGeom>
        </p:spPr>
      </p:pic>
      <p:sp>
        <p:nvSpPr>
          <p:cNvPr id="43" name="Bouton d'action : Retour 42">
            <a:hlinkClick r:id="rId9" action="ppaction://hlinksldjump" highlightClick="1"/>
            <a:extLst>
              <a:ext uri="{FF2B5EF4-FFF2-40B4-BE49-F238E27FC236}">
                <a16:creationId xmlns:a16="http://schemas.microsoft.com/office/drawing/2014/main" id="{F8CD3CA3-6A24-144C-87DC-8848A8C2E09E}"/>
              </a:ext>
            </a:extLst>
          </p:cNvPr>
          <p:cNvSpPr/>
          <p:nvPr/>
        </p:nvSpPr>
        <p:spPr>
          <a:xfrm>
            <a:off x="7332449" y="6579704"/>
            <a:ext cx="190800" cy="190800"/>
          </a:xfrm>
          <a:prstGeom prst="actionButtonRetur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4" name="ZoneTexte 43">
            <a:hlinkClick r:id="rId9" action="ppaction://hlinksldjump"/>
            <a:extLst>
              <a:ext uri="{FF2B5EF4-FFF2-40B4-BE49-F238E27FC236}">
                <a16:creationId xmlns:a16="http://schemas.microsoft.com/office/drawing/2014/main" id="{07046200-F156-254D-BE9A-9EB1BA957161}"/>
              </a:ext>
            </a:extLst>
          </p:cNvPr>
          <p:cNvSpPr txBox="1"/>
          <p:nvPr/>
        </p:nvSpPr>
        <p:spPr>
          <a:xfrm>
            <a:off x="5921337" y="6579704"/>
            <a:ext cx="1411112" cy="215444"/>
          </a:xfrm>
          <a:prstGeom prst="rect">
            <a:avLst/>
          </a:prstGeom>
          <a:noFill/>
        </p:spPr>
        <p:txBody>
          <a:bodyPr wrap="square" rtlCol="0">
            <a:spAutoFit/>
          </a:bodyPr>
          <a:lstStyle/>
          <a:p>
            <a:pPr algn="r"/>
            <a:r>
              <a:rPr lang="fr-FR" sz="800" i="1" dirty="0"/>
              <a:t>Retour Aides à l’embauche </a:t>
            </a:r>
          </a:p>
        </p:txBody>
      </p:sp>
      <p:sp>
        <p:nvSpPr>
          <p:cNvPr id="45" name="Bouton d'action : Retour 44">
            <a:hlinkClick r:id="rId10" action="ppaction://hlinksldjump" highlightClick="1"/>
            <a:extLst>
              <a:ext uri="{FF2B5EF4-FFF2-40B4-BE49-F238E27FC236}">
                <a16:creationId xmlns:a16="http://schemas.microsoft.com/office/drawing/2014/main" id="{33B05583-AA9C-3345-8A5C-CF718119CC27}"/>
              </a:ext>
            </a:extLst>
          </p:cNvPr>
          <p:cNvSpPr/>
          <p:nvPr/>
        </p:nvSpPr>
        <p:spPr>
          <a:xfrm>
            <a:off x="88988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hlinkClick r:id="rId10" action="ppaction://hlinksldjump"/>
            <a:extLst>
              <a:ext uri="{FF2B5EF4-FFF2-40B4-BE49-F238E27FC236}">
                <a16:creationId xmlns:a16="http://schemas.microsoft.com/office/drawing/2014/main" id="{81A0E38E-09A3-8742-8EF6-6332CE84FD37}"/>
              </a:ext>
            </a:extLst>
          </p:cNvPr>
          <p:cNvSpPr txBox="1"/>
          <p:nvPr/>
        </p:nvSpPr>
        <p:spPr>
          <a:xfrm>
            <a:off x="7487723" y="6579704"/>
            <a:ext cx="1411112" cy="215444"/>
          </a:xfrm>
          <a:prstGeom prst="rect">
            <a:avLst/>
          </a:prstGeom>
          <a:noFill/>
        </p:spPr>
        <p:txBody>
          <a:bodyPr wrap="square" rtlCol="0">
            <a:spAutoFit/>
          </a:bodyPr>
          <a:lstStyle/>
          <a:p>
            <a:pPr algn="r"/>
            <a:r>
              <a:rPr lang="fr-FR" sz="800" i="1" dirty="0"/>
              <a:t>Retour Cartographie globale</a:t>
            </a:r>
          </a:p>
        </p:txBody>
      </p:sp>
    </p:spTree>
    <p:extLst>
      <p:ext uri="{BB962C8B-B14F-4D97-AF65-F5344CB8AC3E}">
        <p14:creationId xmlns:p14="http://schemas.microsoft.com/office/powerpoint/2010/main" val="175039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458808" y="-9268"/>
            <a:ext cx="5375325" cy="1766006"/>
          </a:xfrm>
        </p:spPr>
        <p:txBody>
          <a:bodyPr>
            <a:noAutofit/>
          </a:bodyPr>
          <a:lstStyle/>
          <a:p>
            <a:r>
              <a:rPr lang="fr-FR" sz="2400" b="0" dirty="0">
                <a:solidFill>
                  <a:srgbClr val="0070C0"/>
                </a:solidFill>
                <a:latin typeface="Century Gothic" panose="020B0502020202020204" pitchFamily="34" charset="0"/>
              </a:rPr>
              <a:t>Aide à l’embauche en contrat d'apprentissage ou de professionnalisation d’une personne handicapée</a:t>
            </a: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Comment faire la demande ?</a:t>
            </a:r>
          </a:p>
          <a:p>
            <a:pPr algn="ctr">
              <a:spcBef>
                <a:spcPts val="600"/>
              </a:spcBef>
            </a:pPr>
            <a:r>
              <a:rPr lang="fr-FR" sz="1100" dirty="0">
                <a:solidFill>
                  <a:schemeClr val="bg1"/>
                </a:solidFill>
                <a:latin typeface="Corbel" panose="020B0503020204020204" pitchFamily="34" charset="0"/>
                <a:cs typeface="Calibri" panose="020F0502020204030204" pitchFamily="34" charset="0"/>
              </a:rPr>
              <a:t>L’entreprise se rapproche de l’AGEFIPH.</a:t>
            </a: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227171"/>
            <a:ext cx="2059784" cy="1738179"/>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ea typeface="Calibri" charset="0"/>
                <a:cs typeface="Calibri" panose="020F0502020204030204" pitchFamily="34" charset="0"/>
              </a:rPr>
              <a:t>La demande peut être formulée dès lors que l’entreprise remplit les conditions requises. </a:t>
            </a:r>
            <a:r>
              <a:rPr lang="fr-FR" sz="1100" dirty="0">
                <a:latin typeface="Corbel" panose="020B0503020204020204" pitchFamily="34" charset="0"/>
              </a:rPr>
              <a:t>Cette aide bénéficie pour le dépôt de la demande d'une tolérance de </a:t>
            </a:r>
            <a:r>
              <a:rPr lang="fr-FR" sz="1100" b="1" dirty="0">
                <a:latin typeface="Corbel" panose="020B0503020204020204" pitchFamily="34" charset="0"/>
              </a:rPr>
              <a:t>6 mois maximum </a:t>
            </a:r>
            <a:r>
              <a:rPr lang="fr-FR" sz="1100" dirty="0">
                <a:latin typeface="Corbel" panose="020B0503020204020204" pitchFamily="34" charset="0"/>
              </a:rPr>
              <a:t>après la date d'embauche.</a:t>
            </a:r>
            <a:endParaRPr lang="fr-FR" sz="1100" dirty="0">
              <a:solidFill>
                <a:schemeClr val="bg1"/>
              </a:solidFill>
              <a:latin typeface="Corbel" panose="020B0503020204020204" pitchFamily="34" charset="0"/>
              <a:ea typeface="Calibri" charset="0"/>
              <a:cs typeface="Calibri" panose="020F0502020204030204" pitchFamily="34" charset="0"/>
            </a:endParaRPr>
          </a:p>
        </p:txBody>
      </p: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18022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Contactez l’AGEFIPH : </a:t>
            </a:r>
            <a:r>
              <a:rPr lang="fr-FR" sz="1100" i="1" dirty="0">
                <a:solidFill>
                  <a:schemeClr val="bg1"/>
                </a:solidFill>
                <a:latin typeface="Corbel" panose="020B0503020204020204" pitchFamily="34" charset="0"/>
                <a:ea typeface="Calibri" charset="0"/>
                <a:cs typeface="Calibri" charset="0"/>
                <a:hlinkClick r:id="rId2"/>
              </a:rPr>
              <a:t>centre@agefiph.asso.fr</a:t>
            </a:r>
            <a:endParaRPr lang="fr-FR" sz="1100" i="1" dirty="0">
              <a:solidFill>
                <a:schemeClr val="bg1"/>
              </a:solidFill>
              <a:latin typeface="Corbel" panose="020B0503020204020204" pitchFamily="34" charset="0"/>
              <a:ea typeface="Calibri" charset="0"/>
              <a:cs typeface="Calibri" charset="0"/>
            </a:endParaRPr>
          </a:p>
          <a:p>
            <a:pPr algn="ctr">
              <a:spcBef>
                <a:spcPts val="496"/>
              </a:spcBef>
            </a:pPr>
            <a:r>
              <a:rPr lang="fr-FR" sz="1100" i="1" dirty="0">
                <a:solidFill>
                  <a:schemeClr val="bg1"/>
                </a:solidFill>
                <a:latin typeface="Corbel" panose="020B0503020204020204" pitchFamily="34" charset="0"/>
                <a:ea typeface="Calibri" charset="0"/>
                <a:cs typeface="Calibri" charset="0"/>
              </a:rPr>
              <a:t>Rendez-vous sur le </a:t>
            </a:r>
            <a:r>
              <a:rPr lang="fr-FR" sz="1100" i="1" dirty="0">
                <a:solidFill>
                  <a:schemeClr val="bg1"/>
                </a:solidFill>
                <a:latin typeface="Corbel" panose="020B0503020204020204" pitchFamily="34" charset="0"/>
                <a:ea typeface="Calibri" charset="0"/>
                <a:cs typeface="Calibri" charset="0"/>
                <a:hlinkClick r:id="rId3"/>
              </a:rPr>
              <a:t>site</a:t>
            </a:r>
            <a:r>
              <a:rPr lang="fr-FR" sz="1100" i="1" dirty="0">
                <a:solidFill>
                  <a:schemeClr val="bg1"/>
                </a:solidFill>
                <a:latin typeface="Corbel" panose="020B0503020204020204" pitchFamily="34" charset="0"/>
                <a:ea typeface="Calibri" charset="0"/>
                <a:cs typeface="Calibri" charset="0"/>
              </a:rPr>
              <a:t> de l’AGEFIPH</a:t>
            </a:r>
          </a:p>
        </p:txBody>
      </p:sp>
      <p:sp>
        <p:nvSpPr>
          <p:cNvPr id="26" name="Rectangle 25">
            <a:extLst>
              <a:ext uri="{FF2B5EF4-FFF2-40B4-BE49-F238E27FC236}">
                <a16:creationId xmlns:a16="http://schemas.microsoft.com/office/drawing/2014/main" id="{371D908D-9C74-5647-84C0-5DD99EAAA48E}"/>
              </a:ext>
            </a:extLst>
          </p:cNvPr>
          <p:cNvSpPr/>
          <p:nvPr/>
        </p:nvSpPr>
        <p:spPr>
          <a:xfrm>
            <a:off x="486972" y="1885066"/>
            <a:ext cx="5705573" cy="758751"/>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L’aide a pour objectif </a:t>
            </a:r>
            <a:r>
              <a:rPr lang="fr-FR" sz="1200" b="1" dirty="0">
                <a:solidFill>
                  <a:schemeClr val="tx1"/>
                </a:solidFill>
                <a:latin typeface="Corbel" panose="020B0503020204020204" pitchFamily="34" charset="0"/>
              </a:rPr>
              <a:t>d’encourager l’employeur à recruter une personne handicapée </a:t>
            </a:r>
            <a:r>
              <a:rPr lang="fr-FR" sz="1100" dirty="0">
                <a:solidFill>
                  <a:schemeClr val="tx1"/>
                </a:solidFill>
                <a:latin typeface="Corbel" panose="020B0503020204020204" pitchFamily="34" charset="0"/>
              </a:rPr>
              <a:t>en contrat d'apprentissage ou de professionnalisation.</a:t>
            </a:r>
          </a:p>
        </p:txBody>
      </p:sp>
      <p:sp>
        <p:nvSpPr>
          <p:cNvPr id="27" name="ZoneTexte 26">
            <a:extLst>
              <a:ext uri="{FF2B5EF4-FFF2-40B4-BE49-F238E27FC236}">
                <a16:creationId xmlns:a16="http://schemas.microsoft.com/office/drawing/2014/main" id="{695215A7-B740-1048-9C6F-BECA0D5727DA}"/>
              </a:ext>
            </a:extLst>
          </p:cNvPr>
          <p:cNvSpPr txBox="1"/>
          <p:nvPr/>
        </p:nvSpPr>
        <p:spPr>
          <a:xfrm>
            <a:off x="472258" y="1794147"/>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8" name="Rectangle 27">
            <a:extLst>
              <a:ext uri="{FF2B5EF4-FFF2-40B4-BE49-F238E27FC236}">
                <a16:creationId xmlns:a16="http://schemas.microsoft.com/office/drawing/2014/main" id="{3C11594A-0F7C-BE43-90DA-CD60B72DBC27}"/>
              </a:ext>
            </a:extLst>
          </p:cNvPr>
          <p:cNvSpPr/>
          <p:nvPr/>
        </p:nvSpPr>
        <p:spPr>
          <a:xfrm>
            <a:off x="486972" y="2983565"/>
            <a:ext cx="2083028" cy="2671597"/>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latin typeface="Corbel" panose="020B0503020204020204" pitchFamily="34" charset="0"/>
                <a:ea typeface="Calibri" charset="0"/>
                <a:cs typeface="Calibri" charset="0"/>
              </a:rPr>
              <a:t>L’aide financière correspond à un </a:t>
            </a:r>
            <a:r>
              <a:rPr lang="fr-FR" sz="1200" b="1" dirty="0">
                <a:solidFill>
                  <a:schemeClr val="tx1"/>
                </a:solidFill>
                <a:latin typeface="Corbel" panose="020B0503020204020204" pitchFamily="34" charset="0"/>
                <a:ea typeface="Calibri" charset="0"/>
                <a:cs typeface="Calibri" charset="0"/>
              </a:rPr>
              <a:t>forfait</a:t>
            </a:r>
            <a:r>
              <a:rPr lang="fr-FR" sz="1100" dirty="0">
                <a:solidFill>
                  <a:schemeClr val="tx1"/>
                </a:solidFill>
                <a:latin typeface="Corbel" panose="020B0503020204020204" pitchFamily="34" charset="0"/>
                <a:ea typeface="Calibri" charset="0"/>
                <a:cs typeface="Calibri" charset="0"/>
              </a:rPr>
              <a:t> défini en fonction de la durée du contrat.</a:t>
            </a:r>
          </a:p>
          <a:p>
            <a:endParaRPr lang="fr-FR" sz="900" dirty="0">
              <a:solidFill>
                <a:schemeClr val="tx1"/>
              </a:solidFill>
              <a:latin typeface="Corbel" panose="020B0503020204020204" pitchFamily="34" charset="0"/>
              <a:ea typeface="Calibri" charset="0"/>
              <a:cs typeface="Calibri" charset="0"/>
            </a:endParaRPr>
          </a:p>
          <a:p>
            <a:r>
              <a:rPr lang="fr-FR" sz="1100" dirty="0">
                <a:solidFill>
                  <a:schemeClr val="tx1"/>
                </a:solidFill>
                <a:latin typeface="Corbel" panose="020B0503020204020204" pitchFamily="34" charset="0"/>
                <a:ea typeface="Calibri" charset="0"/>
                <a:cs typeface="Calibri" charset="0"/>
              </a:rPr>
              <a:t>Le montant maximum de l’aide est de :</a:t>
            </a:r>
          </a:p>
          <a:p>
            <a:pPr marL="285750" indent="-285750">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5 000 € </a:t>
            </a:r>
            <a:r>
              <a:rPr lang="fr-FR" sz="1100" dirty="0">
                <a:solidFill>
                  <a:schemeClr val="tx1"/>
                </a:solidFill>
                <a:latin typeface="Corbel" panose="020B0503020204020204" pitchFamily="34" charset="0"/>
                <a:ea typeface="Calibri" charset="0"/>
                <a:cs typeface="Calibri" charset="0"/>
              </a:rPr>
              <a:t>pour un contrat de professionnalisation,</a:t>
            </a:r>
          </a:p>
          <a:p>
            <a:pPr marL="285750" indent="-285750">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4 000 € </a:t>
            </a:r>
            <a:r>
              <a:rPr lang="fr-FR" sz="1100" dirty="0">
                <a:solidFill>
                  <a:schemeClr val="tx1"/>
                </a:solidFill>
                <a:latin typeface="Corbel" panose="020B0503020204020204" pitchFamily="34" charset="0"/>
                <a:ea typeface="Calibri" charset="0"/>
                <a:cs typeface="Calibri" charset="0"/>
              </a:rPr>
              <a:t>pour un contrat d'apprentissage</a:t>
            </a:r>
            <a:r>
              <a:rPr lang="fr-FR" sz="1050" dirty="0">
                <a:solidFill>
                  <a:schemeClr val="tx1"/>
                </a:solidFill>
                <a:latin typeface="Corbel" panose="020B0503020204020204" pitchFamily="34" charset="0"/>
                <a:ea typeface="Calibri" charset="0"/>
                <a:cs typeface="Calibri" charset="0"/>
              </a:rPr>
              <a:t>.</a:t>
            </a:r>
          </a:p>
          <a:p>
            <a:endParaRPr lang="fr-FR" sz="900" dirty="0">
              <a:solidFill>
                <a:schemeClr val="tx1"/>
              </a:solidFill>
              <a:latin typeface="Corbel" panose="020B0503020204020204" pitchFamily="34" charset="0"/>
              <a:ea typeface="Calibri" charset="0"/>
              <a:cs typeface="Calibri" charset="0"/>
            </a:endParaRPr>
          </a:p>
          <a:p>
            <a:pPr algn="just"/>
            <a:r>
              <a:rPr lang="fr-FR" sz="1100" i="1" dirty="0">
                <a:solidFill>
                  <a:schemeClr val="tx1"/>
                </a:solidFill>
                <a:latin typeface="Corbel" panose="020B0503020204020204" pitchFamily="34" charset="0"/>
                <a:ea typeface="Calibri" charset="0"/>
                <a:cs typeface="Calibri" charset="0"/>
              </a:rPr>
              <a:t>Son montant est proratisé au nombre de mois et à compter du 6</a:t>
            </a:r>
            <a:r>
              <a:rPr lang="fr-FR" sz="1100" i="1" baseline="30000" dirty="0">
                <a:solidFill>
                  <a:schemeClr val="tx1"/>
                </a:solidFill>
                <a:latin typeface="Corbel" panose="020B0503020204020204" pitchFamily="34" charset="0"/>
                <a:ea typeface="Calibri" charset="0"/>
                <a:cs typeface="Calibri" charset="0"/>
              </a:rPr>
              <a:t>ème</a:t>
            </a:r>
            <a:r>
              <a:rPr lang="fr-FR" sz="1100" i="1" dirty="0">
                <a:solidFill>
                  <a:schemeClr val="tx1"/>
                </a:solidFill>
                <a:latin typeface="Corbel" panose="020B0503020204020204" pitchFamily="34" charset="0"/>
                <a:ea typeface="Calibri" charset="0"/>
                <a:cs typeface="Calibri" charset="0"/>
              </a:rPr>
              <a:t> mois.</a:t>
            </a:r>
            <a:endParaRPr lang="fr-FR" sz="900" i="1" dirty="0">
              <a:solidFill>
                <a:schemeClr val="tx1"/>
              </a:solidFill>
              <a:latin typeface="Corbel" panose="020B0503020204020204" pitchFamily="34" charset="0"/>
              <a:ea typeface="Calibri" charset="0"/>
              <a:cs typeface="Calibri" charset="0"/>
            </a:endParaRPr>
          </a:p>
        </p:txBody>
      </p:sp>
      <p:sp>
        <p:nvSpPr>
          <p:cNvPr id="29" name="ZoneTexte 28">
            <a:extLst>
              <a:ext uri="{FF2B5EF4-FFF2-40B4-BE49-F238E27FC236}">
                <a16:creationId xmlns:a16="http://schemas.microsoft.com/office/drawing/2014/main" id="{468EFE11-EBB0-A849-9FED-EBC00362807F}"/>
              </a:ext>
            </a:extLst>
          </p:cNvPr>
          <p:cNvSpPr txBox="1"/>
          <p:nvPr/>
        </p:nvSpPr>
        <p:spPr>
          <a:xfrm>
            <a:off x="639924" y="2798897"/>
            <a:ext cx="176534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3299352" y="3007362"/>
            <a:ext cx="2934765" cy="443026"/>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b="1" dirty="0">
                <a:solidFill>
                  <a:schemeClr val="tx1"/>
                </a:solidFill>
                <a:latin typeface="Corbel" panose="020B0503020204020204" pitchFamily="34" charset="0"/>
              </a:rPr>
              <a:t>Tout employeur de droit privé</a:t>
            </a:r>
            <a:endParaRPr lang="fr-FR" sz="900" dirty="0">
              <a:solidFill>
                <a:schemeClr val="tx1"/>
              </a:solidFill>
              <a:latin typeface="Corbel" panose="020B0503020204020204" pitchFamily="34" charset="0"/>
            </a:endParaRPr>
          </a:p>
        </p:txBody>
      </p:sp>
      <p:sp>
        <p:nvSpPr>
          <p:cNvPr id="31" name="ZoneTexte 30">
            <a:extLst>
              <a:ext uri="{FF2B5EF4-FFF2-40B4-BE49-F238E27FC236}">
                <a16:creationId xmlns:a16="http://schemas.microsoft.com/office/drawing/2014/main" id="{8E21A55F-8CD4-B341-A11A-A555ADE6A9D3}"/>
              </a:ext>
            </a:extLst>
          </p:cNvPr>
          <p:cNvSpPr txBox="1"/>
          <p:nvPr/>
        </p:nvSpPr>
        <p:spPr>
          <a:xfrm>
            <a:off x="3289324" y="2779193"/>
            <a:ext cx="274205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2" name="Rectangle 31">
            <a:extLst>
              <a:ext uri="{FF2B5EF4-FFF2-40B4-BE49-F238E27FC236}">
                <a16:creationId xmlns:a16="http://schemas.microsoft.com/office/drawing/2014/main" id="{7FFF1633-4AEF-6B4C-9AC4-42A8649DF278}"/>
              </a:ext>
            </a:extLst>
          </p:cNvPr>
          <p:cNvSpPr/>
          <p:nvPr/>
        </p:nvSpPr>
        <p:spPr>
          <a:xfrm>
            <a:off x="3132135" y="3954262"/>
            <a:ext cx="3101983" cy="2054341"/>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L’aide est accordée pour la </a:t>
            </a:r>
            <a:r>
              <a:rPr lang="fr-FR" sz="1200" b="1" dirty="0">
                <a:solidFill>
                  <a:schemeClr val="tx1"/>
                </a:solidFill>
                <a:latin typeface="Corbel" panose="020B0503020204020204" pitchFamily="34" charset="0"/>
                <a:ea typeface="Calibri" charset="0"/>
                <a:cs typeface="Calibri" charset="0"/>
              </a:rPr>
              <a:t>signature d’un contrat d’apprentissage ou de professionnalisation </a:t>
            </a:r>
            <a:r>
              <a:rPr lang="fr-FR" sz="1100" dirty="0">
                <a:solidFill>
                  <a:schemeClr val="tx1"/>
                </a:solidFill>
                <a:latin typeface="Corbel" panose="020B0503020204020204" pitchFamily="34" charset="0"/>
                <a:ea typeface="Calibri" charset="0"/>
                <a:cs typeface="Calibri" charset="0"/>
              </a:rPr>
              <a:t>afin de soutenir l’employeur recrutant une personne handicapée en alternance.</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 salarié doit toujours </a:t>
            </a:r>
            <a:r>
              <a:rPr lang="fr-FR" sz="1200" b="1" dirty="0">
                <a:solidFill>
                  <a:schemeClr val="tx1"/>
                </a:solidFill>
                <a:latin typeface="Corbel" panose="020B0503020204020204" pitchFamily="34" charset="0"/>
                <a:cs typeface="Calibri" charset="0"/>
              </a:rPr>
              <a:t>faire partie de l’entreprise </a:t>
            </a:r>
            <a:r>
              <a:rPr lang="fr-FR" sz="1100" dirty="0">
                <a:solidFill>
                  <a:schemeClr val="tx1"/>
                </a:solidFill>
                <a:latin typeface="Corbel" panose="020B0503020204020204" pitchFamily="34" charset="0"/>
                <a:ea typeface="Calibri" charset="0"/>
                <a:cs typeface="Calibri" charset="0"/>
              </a:rPr>
              <a:t>lors de la demande d’aide.</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 contrat doit être d’une </a:t>
            </a:r>
            <a:r>
              <a:rPr lang="fr-FR" sz="1200" b="1" dirty="0">
                <a:solidFill>
                  <a:schemeClr val="tx1"/>
                </a:solidFill>
                <a:latin typeface="Corbel" panose="020B0503020204020204" pitchFamily="34" charset="0"/>
                <a:cs typeface="Calibri" charset="0"/>
              </a:rPr>
              <a:t>durée minimale de 6 mois </a:t>
            </a:r>
            <a:r>
              <a:rPr lang="fr-FR" sz="1100" dirty="0">
                <a:solidFill>
                  <a:schemeClr val="tx1"/>
                </a:solidFill>
                <a:latin typeface="Corbel" panose="020B0503020204020204" pitchFamily="34" charset="0"/>
                <a:ea typeface="Calibri" charset="0"/>
                <a:cs typeface="Calibri" charset="0"/>
              </a:rPr>
              <a:t>et la durée du travail hebdomadaire doit être au moins égale à 24h. </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3110906" y="3677717"/>
            <a:ext cx="232899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4">
            <a:duotone>
              <a:schemeClr val="accent3">
                <a:shade val="45000"/>
                <a:satMod val="135000"/>
              </a:schemeClr>
              <a:prstClr val="white"/>
            </a:duotone>
          </a:blip>
          <a:stretch>
            <a:fillRect/>
          </a:stretch>
        </p:blipFill>
        <p:spPr>
          <a:xfrm>
            <a:off x="2853392" y="2533965"/>
            <a:ext cx="560379" cy="595274"/>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5">
            <a:duotone>
              <a:schemeClr val="accent3">
                <a:shade val="45000"/>
                <a:satMod val="135000"/>
              </a:schemeClr>
              <a:prstClr val="white"/>
            </a:duotone>
          </a:blip>
          <a:stretch>
            <a:fillRect/>
          </a:stretch>
        </p:blipFill>
        <p:spPr>
          <a:xfrm>
            <a:off x="2707396" y="3509355"/>
            <a:ext cx="612792" cy="561726"/>
          </a:xfrm>
          <a:prstGeom prst="rect">
            <a:avLst/>
          </a:prstGeom>
        </p:spPr>
      </p:pic>
      <p:sp>
        <p:nvSpPr>
          <p:cNvPr id="17" name="ZoneTexte 16">
            <a:extLst>
              <a:ext uri="{FF2B5EF4-FFF2-40B4-BE49-F238E27FC236}">
                <a16:creationId xmlns:a16="http://schemas.microsoft.com/office/drawing/2014/main" id="{6F5A6B26-B567-4746-AA1F-C010ACE25303}"/>
              </a:ext>
            </a:extLst>
          </p:cNvPr>
          <p:cNvSpPr txBox="1"/>
          <p:nvPr/>
        </p:nvSpPr>
        <p:spPr>
          <a:xfrm>
            <a:off x="458808" y="5971279"/>
            <a:ext cx="2131629"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sp>
        <p:nvSpPr>
          <p:cNvPr id="19" name="Rectangle 18">
            <a:extLst>
              <a:ext uri="{FF2B5EF4-FFF2-40B4-BE49-F238E27FC236}">
                <a16:creationId xmlns:a16="http://schemas.microsoft.com/office/drawing/2014/main" id="{794B414E-B2D9-804C-8280-57183B7EEB8E}"/>
              </a:ext>
            </a:extLst>
          </p:cNvPr>
          <p:cNvSpPr/>
          <p:nvPr/>
        </p:nvSpPr>
        <p:spPr>
          <a:xfrm>
            <a:off x="458808" y="6205961"/>
            <a:ext cx="5718513" cy="370550"/>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895688"/>
              </a:buClr>
            </a:pPr>
            <a:r>
              <a:rPr lang="fr-FR" sz="1100" dirty="0">
                <a:solidFill>
                  <a:schemeClr val="tx1"/>
                </a:solidFill>
                <a:latin typeface="Corbel" panose="020B0503020204020204" pitchFamily="34" charset="0"/>
                <a:ea typeface="Calibri" charset="0"/>
                <a:cs typeface="Calibri" charset="0"/>
              </a:rPr>
              <a:t>L’aide est </a:t>
            </a:r>
            <a:r>
              <a:rPr lang="fr-FR" sz="1200" b="1" dirty="0">
                <a:solidFill>
                  <a:schemeClr val="tx1"/>
                </a:solidFill>
                <a:latin typeface="Corbel" panose="020B0503020204020204" pitchFamily="34" charset="0"/>
                <a:cs typeface="Calibri" charset="0"/>
              </a:rPr>
              <a:t>cumulable</a:t>
            </a:r>
            <a:r>
              <a:rPr lang="fr-FR" sz="1100" dirty="0">
                <a:solidFill>
                  <a:schemeClr val="tx1"/>
                </a:solidFill>
                <a:latin typeface="Corbel" panose="020B0503020204020204" pitchFamily="34" charset="0"/>
                <a:ea typeface="Calibri" charset="0"/>
                <a:cs typeface="Calibri" charset="0"/>
              </a:rPr>
              <a:t> avec les autres aides de l’AGEFIPH et l'aide exceptionnelle de l'Etat.</a:t>
            </a:r>
          </a:p>
        </p:txBody>
      </p:sp>
      <p:pic>
        <p:nvPicPr>
          <p:cNvPr id="21" name="Image 20">
            <a:extLst>
              <a:ext uri="{FF2B5EF4-FFF2-40B4-BE49-F238E27FC236}">
                <a16:creationId xmlns:a16="http://schemas.microsoft.com/office/drawing/2014/main" id="{0A70DF4B-0CB1-6446-8854-094A572804DF}"/>
              </a:ext>
            </a:extLst>
          </p:cNvPr>
          <p:cNvPicPr>
            <a:picLocks noChangeAspect="1"/>
          </p:cNvPicPr>
          <p:nvPr/>
        </p:nvPicPr>
        <p:blipFill>
          <a:blip r:embed="rId6">
            <a:duotone>
              <a:schemeClr val="accent3">
                <a:shade val="45000"/>
                <a:satMod val="135000"/>
              </a:schemeClr>
              <a:prstClr val="white"/>
            </a:duotone>
          </a:blip>
          <a:stretch>
            <a:fillRect/>
          </a:stretch>
        </p:blipFill>
        <p:spPr>
          <a:xfrm>
            <a:off x="5790" y="5742610"/>
            <a:ext cx="526791" cy="480664"/>
          </a:xfrm>
          <a:prstGeom prst="rect">
            <a:avLst/>
          </a:prstGeom>
        </p:spPr>
      </p:pic>
      <p:cxnSp>
        <p:nvCxnSpPr>
          <p:cNvPr id="22" name="Connecteur droit 21">
            <a:extLst>
              <a:ext uri="{FF2B5EF4-FFF2-40B4-BE49-F238E27FC236}">
                <a16:creationId xmlns:a16="http://schemas.microsoft.com/office/drawing/2014/main" id="{A463713A-B864-0C4A-B54D-0DA8F59E97E0}"/>
              </a:ext>
            </a:extLst>
          </p:cNvPr>
          <p:cNvCxnSpPr>
            <a:cxnSpLocks/>
          </p:cNvCxnSpPr>
          <p:nvPr/>
        </p:nvCxnSpPr>
        <p:spPr>
          <a:xfrm>
            <a:off x="636482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5568F49E-331D-B14C-8130-8F37CE47330C}"/>
              </a:ext>
            </a:extLst>
          </p:cNvPr>
          <p:cNvSpPr>
            <a:spLocks noChangeAspect="1"/>
          </p:cNvSpPr>
          <p:nvPr/>
        </p:nvSpPr>
        <p:spPr>
          <a:xfrm>
            <a:off x="3132135" y="2626941"/>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7" name="Ellipse 36">
            <a:extLst>
              <a:ext uri="{FF2B5EF4-FFF2-40B4-BE49-F238E27FC236}">
                <a16:creationId xmlns:a16="http://schemas.microsoft.com/office/drawing/2014/main" id="{EA6D42FA-D31D-1541-AA51-1D3914FAE168}"/>
              </a:ext>
            </a:extLst>
          </p:cNvPr>
          <p:cNvSpPr>
            <a:spLocks noChangeAspect="1"/>
          </p:cNvSpPr>
          <p:nvPr/>
        </p:nvSpPr>
        <p:spPr>
          <a:xfrm>
            <a:off x="2953717" y="3523594"/>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8" name="Ellipse 37">
            <a:extLst>
              <a:ext uri="{FF2B5EF4-FFF2-40B4-BE49-F238E27FC236}">
                <a16:creationId xmlns:a16="http://schemas.microsoft.com/office/drawing/2014/main" id="{A2410CB2-86A4-F443-BFA8-CEBD9F68B419}"/>
              </a:ext>
            </a:extLst>
          </p:cNvPr>
          <p:cNvSpPr>
            <a:spLocks noChangeAspect="1"/>
          </p:cNvSpPr>
          <p:nvPr/>
        </p:nvSpPr>
        <p:spPr>
          <a:xfrm>
            <a:off x="289911" y="5828734"/>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9" name="Ellipse 38">
            <a:extLst>
              <a:ext uri="{FF2B5EF4-FFF2-40B4-BE49-F238E27FC236}">
                <a16:creationId xmlns:a16="http://schemas.microsoft.com/office/drawing/2014/main" id="{ACA6C688-E80A-E94D-A337-6765674E426A}"/>
              </a:ext>
            </a:extLst>
          </p:cNvPr>
          <p:cNvSpPr>
            <a:spLocks noChangeAspect="1"/>
          </p:cNvSpPr>
          <p:nvPr/>
        </p:nvSpPr>
        <p:spPr>
          <a:xfrm>
            <a:off x="293350" y="1664491"/>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0" name="Image 39">
            <a:extLst>
              <a:ext uri="{FF2B5EF4-FFF2-40B4-BE49-F238E27FC236}">
                <a16:creationId xmlns:a16="http://schemas.microsoft.com/office/drawing/2014/main" id="{5D5ECFD2-BB78-644C-AF52-DD020E524741}"/>
              </a:ext>
            </a:extLst>
          </p:cNvPr>
          <p:cNvPicPr>
            <a:picLocks noChangeAspect="1"/>
          </p:cNvPicPr>
          <p:nvPr/>
        </p:nvPicPr>
        <p:blipFill>
          <a:blip r:embed="rId7">
            <a:duotone>
              <a:schemeClr val="accent3">
                <a:shade val="45000"/>
                <a:satMod val="135000"/>
              </a:schemeClr>
              <a:prstClr val="white"/>
            </a:duotone>
          </a:blip>
          <a:stretch>
            <a:fillRect/>
          </a:stretch>
        </p:blipFill>
        <p:spPr>
          <a:xfrm>
            <a:off x="72696" y="1457211"/>
            <a:ext cx="625013" cy="615889"/>
          </a:xfrm>
          <a:prstGeom prst="rect">
            <a:avLst/>
          </a:prstGeom>
        </p:spPr>
      </p:pic>
      <p:sp>
        <p:nvSpPr>
          <p:cNvPr id="43" name="Bouton d'action : Retour 42">
            <a:hlinkClick r:id="rId8" action="ppaction://hlinksldjump" highlightClick="1"/>
            <a:extLst>
              <a:ext uri="{FF2B5EF4-FFF2-40B4-BE49-F238E27FC236}">
                <a16:creationId xmlns:a16="http://schemas.microsoft.com/office/drawing/2014/main" id="{2A485DDB-18F0-054A-A73C-BD64D655AAD5}"/>
              </a:ext>
            </a:extLst>
          </p:cNvPr>
          <p:cNvSpPr/>
          <p:nvPr/>
        </p:nvSpPr>
        <p:spPr>
          <a:xfrm>
            <a:off x="7332449" y="6579704"/>
            <a:ext cx="190800" cy="190800"/>
          </a:xfrm>
          <a:prstGeom prst="actionButtonRetur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4" name="ZoneTexte 43">
            <a:hlinkClick r:id="rId8" action="ppaction://hlinksldjump"/>
            <a:extLst>
              <a:ext uri="{FF2B5EF4-FFF2-40B4-BE49-F238E27FC236}">
                <a16:creationId xmlns:a16="http://schemas.microsoft.com/office/drawing/2014/main" id="{DADCDAD6-D38E-374C-BA5E-99CC47BDBDA1}"/>
              </a:ext>
            </a:extLst>
          </p:cNvPr>
          <p:cNvSpPr txBox="1"/>
          <p:nvPr/>
        </p:nvSpPr>
        <p:spPr>
          <a:xfrm>
            <a:off x="5921337" y="6579704"/>
            <a:ext cx="1411112" cy="215444"/>
          </a:xfrm>
          <a:prstGeom prst="rect">
            <a:avLst/>
          </a:prstGeom>
          <a:noFill/>
        </p:spPr>
        <p:txBody>
          <a:bodyPr wrap="square" rtlCol="0">
            <a:spAutoFit/>
          </a:bodyPr>
          <a:lstStyle/>
          <a:p>
            <a:pPr algn="r"/>
            <a:r>
              <a:rPr lang="fr-FR" sz="800" i="1" dirty="0"/>
              <a:t>Retour Aides à l’embauche </a:t>
            </a:r>
          </a:p>
        </p:txBody>
      </p:sp>
      <p:sp>
        <p:nvSpPr>
          <p:cNvPr id="45" name="Bouton d'action : Retour 44">
            <a:hlinkClick r:id="rId9" action="ppaction://hlinksldjump" highlightClick="1"/>
            <a:extLst>
              <a:ext uri="{FF2B5EF4-FFF2-40B4-BE49-F238E27FC236}">
                <a16:creationId xmlns:a16="http://schemas.microsoft.com/office/drawing/2014/main" id="{0373BE1C-48B8-3C4A-B2C0-825FF3CA53EC}"/>
              </a:ext>
            </a:extLst>
          </p:cNvPr>
          <p:cNvSpPr/>
          <p:nvPr/>
        </p:nvSpPr>
        <p:spPr>
          <a:xfrm>
            <a:off x="88988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hlinkClick r:id="rId9" action="ppaction://hlinksldjump"/>
            <a:extLst>
              <a:ext uri="{FF2B5EF4-FFF2-40B4-BE49-F238E27FC236}">
                <a16:creationId xmlns:a16="http://schemas.microsoft.com/office/drawing/2014/main" id="{67F3CF0F-05C6-8C4A-96F4-19EB6FA2778A}"/>
              </a:ext>
            </a:extLst>
          </p:cNvPr>
          <p:cNvSpPr txBox="1"/>
          <p:nvPr/>
        </p:nvSpPr>
        <p:spPr>
          <a:xfrm>
            <a:off x="7487723" y="6579704"/>
            <a:ext cx="1411112" cy="215444"/>
          </a:xfrm>
          <a:prstGeom prst="rect">
            <a:avLst/>
          </a:prstGeom>
          <a:noFill/>
        </p:spPr>
        <p:txBody>
          <a:bodyPr wrap="square" rtlCol="0">
            <a:spAutoFit/>
          </a:bodyPr>
          <a:lstStyle/>
          <a:p>
            <a:pPr algn="r"/>
            <a:r>
              <a:rPr lang="fr-FR" sz="800" i="1" dirty="0"/>
              <a:t>Retour Cartographie globale</a:t>
            </a:r>
          </a:p>
        </p:txBody>
      </p:sp>
    </p:spTree>
    <p:extLst>
      <p:ext uri="{BB962C8B-B14F-4D97-AF65-F5344CB8AC3E}">
        <p14:creationId xmlns:p14="http://schemas.microsoft.com/office/powerpoint/2010/main" val="200848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360358" y="57879"/>
            <a:ext cx="5649304" cy="1440238"/>
          </a:xfrm>
        </p:spPr>
        <p:txBody>
          <a:bodyPr>
            <a:noAutofit/>
          </a:bodyPr>
          <a:lstStyle/>
          <a:p>
            <a:r>
              <a:rPr lang="fr-FR" sz="2400" b="0" dirty="0">
                <a:solidFill>
                  <a:srgbClr val="0070C0"/>
                </a:solidFill>
                <a:latin typeface="Century Gothic" panose="020B0502020202020204" pitchFamily="34" charset="0"/>
              </a:rPr>
              <a:t>Aide à l'accueil, à l'intégration et à l'évolution professionnelle des personnes handicapées</a:t>
            </a:r>
            <a:endParaRPr lang="fr-FR" sz="1100" b="0" strike="sngStrike" dirty="0">
              <a:solidFill>
                <a:srgbClr val="0070C0"/>
              </a:solidFill>
              <a:highlight>
                <a:srgbClr val="FFFF00"/>
              </a:highlight>
              <a:latin typeface="Century Gothic" panose="020B0502020202020204" pitchFamily="34" charset="0"/>
            </a:endParaRP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Comment faire la demande ?</a:t>
            </a:r>
          </a:p>
          <a:p>
            <a:pPr algn="ctr">
              <a:spcBef>
                <a:spcPts val="600"/>
              </a:spcBef>
            </a:pPr>
            <a:r>
              <a:rPr lang="fr-FR" sz="1100" dirty="0">
                <a:solidFill>
                  <a:schemeClr val="bg1"/>
                </a:solidFill>
                <a:latin typeface="Corbel" panose="020B0503020204020204" pitchFamily="34" charset="0"/>
                <a:cs typeface="Calibri" panose="020F0502020204030204" pitchFamily="34" charset="0"/>
              </a:rPr>
              <a:t>L’entreprise se rapproche de Pôle Emploi, Cap Emploi ou Mission locale.</a:t>
            </a: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290516"/>
            <a:ext cx="2059784" cy="1611490"/>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ea typeface="Calibri" charset="0"/>
                <a:cs typeface="Calibri" panose="020F0502020204030204" pitchFamily="34" charset="0"/>
              </a:rPr>
              <a:t>L’aide peut être </a:t>
            </a:r>
            <a:r>
              <a:rPr lang="fr-FR" sz="1100" b="1" dirty="0">
                <a:solidFill>
                  <a:schemeClr val="bg1"/>
                </a:solidFill>
                <a:latin typeface="Corbel" panose="020B0503020204020204" pitchFamily="34" charset="0"/>
                <a:ea typeface="Calibri" charset="0"/>
                <a:cs typeface="Calibri" panose="020F0502020204030204" pitchFamily="34" charset="0"/>
              </a:rPr>
              <a:t>mobilisée en amont du recrutement </a:t>
            </a:r>
            <a:r>
              <a:rPr lang="fr-FR" sz="1100" dirty="0">
                <a:solidFill>
                  <a:schemeClr val="bg1"/>
                </a:solidFill>
                <a:latin typeface="Corbel" panose="020B0503020204020204" pitchFamily="34" charset="0"/>
                <a:ea typeface="Calibri" charset="0"/>
                <a:cs typeface="Calibri" panose="020F0502020204030204" pitchFamily="34" charset="0"/>
              </a:rPr>
              <a:t>(préparation à l’intégration) </a:t>
            </a:r>
            <a:r>
              <a:rPr lang="fr-FR" sz="1100" b="1" dirty="0">
                <a:solidFill>
                  <a:schemeClr val="bg1"/>
                </a:solidFill>
                <a:latin typeface="Corbel" panose="020B0503020204020204" pitchFamily="34" charset="0"/>
                <a:ea typeface="Calibri" charset="0"/>
                <a:cs typeface="Calibri" panose="020F0502020204030204" pitchFamily="34" charset="0"/>
              </a:rPr>
              <a:t>et durant le contrat </a:t>
            </a:r>
            <a:r>
              <a:rPr lang="fr-FR" sz="1100" dirty="0">
                <a:solidFill>
                  <a:schemeClr val="bg1"/>
                </a:solidFill>
                <a:latin typeface="Corbel" panose="020B0503020204020204" pitchFamily="34" charset="0"/>
                <a:ea typeface="Calibri" charset="0"/>
                <a:cs typeface="Calibri" panose="020F0502020204030204" pitchFamily="34" charset="0"/>
              </a:rPr>
              <a:t>(dans les 9 mois suivant la prise de poste). </a:t>
            </a:r>
          </a:p>
        </p:txBody>
      </p: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18022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Contactez l’AGEFIPH : </a:t>
            </a:r>
            <a:r>
              <a:rPr lang="fr-FR" sz="1100" i="1" dirty="0">
                <a:solidFill>
                  <a:schemeClr val="bg1"/>
                </a:solidFill>
                <a:latin typeface="Corbel" panose="020B0503020204020204" pitchFamily="34" charset="0"/>
                <a:ea typeface="Calibri" charset="0"/>
                <a:cs typeface="Calibri" charset="0"/>
                <a:hlinkClick r:id="rId2"/>
              </a:rPr>
              <a:t>centre@agefiph.asso.fr</a:t>
            </a:r>
            <a:endParaRPr lang="fr-FR" sz="1100" i="1" dirty="0">
              <a:solidFill>
                <a:schemeClr val="bg1"/>
              </a:solidFill>
              <a:latin typeface="Corbel" panose="020B0503020204020204" pitchFamily="34" charset="0"/>
              <a:ea typeface="Calibri" charset="0"/>
              <a:cs typeface="Calibri" charset="0"/>
            </a:endParaRPr>
          </a:p>
          <a:p>
            <a:pPr algn="ctr">
              <a:spcBef>
                <a:spcPts val="496"/>
              </a:spcBef>
            </a:pPr>
            <a:r>
              <a:rPr lang="fr-FR" sz="1100" i="1" dirty="0">
                <a:solidFill>
                  <a:schemeClr val="bg1"/>
                </a:solidFill>
                <a:latin typeface="Corbel" panose="020B0503020204020204" pitchFamily="34" charset="0"/>
                <a:ea typeface="Calibri" charset="0"/>
                <a:cs typeface="Calibri" charset="0"/>
              </a:rPr>
              <a:t>Rendez-vous sur le </a:t>
            </a:r>
            <a:r>
              <a:rPr lang="fr-FR" sz="1100" i="1" dirty="0">
                <a:solidFill>
                  <a:schemeClr val="bg1"/>
                </a:solidFill>
                <a:latin typeface="Corbel" panose="020B0503020204020204" pitchFamily="34" charset="0"/>
                <a:ea typeface="Calibri" charset="0"/>
                <a:cs typeface="Calibri" charset="0"/>
                <a:hlinkClick r:id="rId3"/>
              </a:rPr>
              <a:t>site</a:t>
            </a:r>
            <a:r>
              <a:rPr lang="fr-FR" sz="1100" i="1" dirty="0">
                <a:solidFill>
                  <a:schemeClr val="bg1"/>
                </a:solidFill>
                <a:latin typeface="Corbel" panose="020B0503020204020204" pitchFamily="34" charset="0"/>
                <a:ea typeface="Calibri" charset="0"/>
                <a:cs typeface="Calibri" charset="0"/>
              </a:rPr>
              <a:t> de l’AGEFIPH</a:t>
            </a:r>
          </a:p>
        </p:txBody>
      </p:sp>
      <p:sp>
        <p:nvSpPr>
          <p:cNvPr id="26" name="Rectangle 25">
            <a:extLst>
              <a:ext uri="{FF2B5EF4-FFF2-40B4-BE49-F238E27FC236}">
                <a16:creationId xmlns:a16="http://schemas.microsoft.com/office/drawing/2014/main" id="{371D908D-9C74-5647-84C0-5DD99EAAA48E}"/>
              </a:ext>
            </a:extLst>
          </p:cNvPr>
          <p:cNvSpPr/>
          <p:nvPr/>
        </p:nvSpPr>
        <p:spPr>
          <a:xfrm>
            <a:off x="373059" y="1774339"/>
            <a:ext cx="5833560" cy="673181"/>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L'aide a pour objectif </a:t>
            </a:r>
            <a:r>
              <a:rPr lang="fr-FR" sz="1200" b="1" dirty="0">
                <a:solidFill>
                  <a:schemeClr val="tx1"/>
                </a:solidFill>
                <a:latin typeface="Corbel" panose="020B0503020204020204" pitchFamily="34" charset="0"/>
              </a:rPr>
              <a:t>d’accompagner la prise de fonction et l’évolution professionnelle </a:t>
            </a:r>
            <a:r>
              <a:rPr lang="fr-FR" sz="1100" dirty="0">
                <a:solidFill>
                  <a:schemeClr val="tx1"/>
                </a:solidFill>
                <a:latin typeface="Corbel" panose="020B0503020204020204" pitchFamily="34" charset="0"/>
              </a:rPr>
              <a:t>de la personne handicapée dans l’entreprise. </a:t>
            </a:r>
          </a:p>
        </p:txBody>
      </p:sp>
      <p:sp>
        <p:nvSpPr>
          <p:cNvPr id="27" name="ZoneTexte 26">
            <a:extLst>
              <a:ext uri="{FF2B5EF4-FFF2-40B4-BE49-F238E27FC236}">
                <a16:creationId xmlns:a16="http://schemas.microsoft.com/office/drawing/2014/main" id="{695215A7-B740-1048-9C6F-BECA0D5727DA}"/>
              </a:ext>
            </a:extLst>
          </p:cNvPr>
          <p:cNvSpPr txBox="1"/>
          <p:nvPr/>
        </p:nvSpPr>
        <p:spPr>
          <a:xfrm>
            <a:off x="360359" y="1616075"/>
            <a:ext cx="1752362"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8" name="Rectangle 27">
            <a:extLst>
              <a:ext uri="{FF2B5EF4-FFF2-40B4-BE49-F238E27FC236}">
                <a16:creationId xmlns:a16="http://schemas.microsoft.com/office/drawing/2014/main" id="{3C11594A-0F7C-BE43-90DA-CD60B72DBC27}"/>
              </a:ext>
            </a:extLst>
          </p:cNvPr>
          <p:cNvSpPr/>
          <p:nvPr/>
        </p:nvSpPr>
        <p:spPr>
          <a:xfrm>
            <a:off x="360359" y="2724976"/>
            <a:ext cx="2386288" cy="686501"/>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latin typeface="Corbel" panose="020B0503020204020204" pitchFamily="34" charset="0"/>
                <a:ea typeface="Calibri" charset="0"/>
                <a:cs typeface="Calibri" charset="0"/>
              </a:rPr>
              <a:t>Le montant maximum est de </a:t>
            </a:r>
            <a:r>
              <a:rPr lang="fr-FR" sz="1200" b="1" dirty="0">
                <a:solidFill>
                  <a:schemeClr val="tx1"/>
                </a:solidFill>
                <a:latin typeface="Corbel" panose="020B0503020204020204" pitchFamily="34" charset="0"/>
                <a:ea typeface="Calibri" charset="0"/>
                <a:cs typeface="Calibri" charset="0"/>
              </a:rPr>
              <a:t>3 150 €</a:t>
            </a:r>
            <a:r>
              <a:rPr lang="fr-FR" sz="1100" dirty="0">
                <a:solidFill>
                  <a:schemeClr val="tx1"/>
                </a:solidFill>
                <a:latin typeface="Corbel" panose="020B0503020204020204" pitchFamily="34" charset="0"/>
                <a:ea typeface="Calibri" charset="0"/>
                <a:cs typeface="Calibri" charset="0"/>
              </a:rPr>
              <a:t>.</a:t>
            </a:r>
          </a:p>
        </p:txBody>
      </p:sp>
      <p:sp>
        <p:nvSpPr>
          <p:cNvPr id="29" name="ZoneTexte 28">
            <a:extLst>
              <a:ext uri="{FF2B5EF4-FFF2-40B4-BE49-F238E27FC236}">
                <a16:creationId xmlns:a16="http://schemas.microsoft.com/office/drawing/2014/main" id="{468EFE11-EBB0-A849-9FED-EBC00362807F}"/>
              </a:ext>
            </a:extLst>
          </p:cNvPr>
          <p:cNvSpPr txBox="1"/>
          <p:nvPr/>
        </p:nvSpPr>
        <p:spPr>
          <a:xfrm>
            <a:off x="433799" y="2540309"/>
            <a:ext cx="2009588"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3625409" y="2772493"/>
            <a:ext cx="2581211" cy="686501"/>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b="1" dirty="0">
                <a:solidFill>
                  <a:schemeClr val="tx1"/>
                </a:solidFill>
                <a:latin typeface="Corbel" panose="020B0503020204020204" pitchFamily="34" charset="0"/>
              </a:rPr>
              <a:t>Tout employeur d’un salarié en situation de handicap</a:t>
            </a:r>
            <a:endParaRPr lang="fr-FR" sz="1100" dirty="0">
              <a:solidFill>
                <a:schemeClr val="tx1"/>
              </a:solidFill>
              <a:latin typeface="Corbel" panose="020B0503020204020204" pitchFamily="34" charset="0"/>
            </a:endParaRPr>
          </a:p>
        </p:txBody>
      </p:sp>
      <p:sp>
        <p:nvSpPr>
          <p:cNvPr id="31" name="ZoneTexte 30">
            <a:extLst>
              <a:ext uri="{FF2B5EF4-FFF2-40B4-BE49-F238E27FC236}">
                <a16:creationId xmlns:a16="http://schemas.microsoft.com/office/drawing/2014/main" id="{8E21A55F-8CD4-B341-A11A-A555ADE6A9D3}"/>
              </a:ext>
            </a:extLst>
          </p:cNvPr>
          <p:cNvSpPr txBox="1"/>
          <p:nvPr/>
        </p:nvSpPr>
        <p:spPr>
          <a:xfrm>
            <a:off x="3502932" y="2565709"/>
            <a:ext cx="2742055" cy="307777"/>
          </a:xfrm>
          <a:prstGeom prst="rect">
            <a:avLst/>
          </a:prstGeom>
          <a:no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2" name="Rectangle 31">
            <a:extLst>
              <a:ext uri="{FF2B5EF4-FFF2-40B4-BE49-F238E27FC236}">
                <a16:creationId xmlns:a16="http://schemas.microsoft.com/office/drawing/2014/main" id="{7FFF1633-4AEF-6B4C-9AC4-42A8649DF278}"/>
              </a:ext>
            </a:extLst>
          </p:cNvPr>
          <p:cNvSpPr/>
          <p:nvPr/>
        </p:nvSpPr>
        <p:spPr>
          <a:xfrm>
            <a:off x="3287874" y="3597392"/>
            <a:ext cx="2918746" cy="2986558"/>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L’aide est accordée sur la base d’un </a:t>
            </a:r>
            <a:r>
              <a:rPr lang="fr-FR" sz="1200" b="1" dirty="0">
                <a:solidFill>
                  <a:schemeClr val="tx1"/>
                </a:solidFill>
                <a:latin typeface="Corbel" panose="020B0503020204020204" pitchFamily="34" charset="0"/>
                <a:ea typeface="Calibri" charset="0"/>
                <a:cs typeface="Calibri" charset="0"/>
              </a:rPr>
              <a:t>plan d’actions précisant les mesures que l’employeur met en place </a:t>
            </a:r>
            <a:r>
              <a:rPr lang="fr-FR" sz="1100" dirty="0">
                <a:solidFill>
                  <a:schemeClr val="tx1"/>
                </a:solidFill>
                <a:latin typeface="Corbel" panose="020B0503020204020204" pitchFamily="34" charset="0"/>
                <a:ea typeface="Calibri" charset="0"/>
                <a:cs typeface="Calibri" charset="0"/>
              </a:rPr>
              <a:t>pour sécuriser la prise de fonctions ou l’évolution professionnelle du salarié.</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L’aide vise à faciliter :</a:t>
            </a:r>
          </a:p>
          <a:p>
            <a:pPr marL="376650" lvl="1" indent="-171450" algn="just">
              <a:buClr>
                <a:srgbClr val="895688"/>
              </a:buClr>
              <a:buSzPct val="80000"/>
              <a:buFont typeface="Courier New" panose="02070309020205020404" pitchFamily="49" charset="0"/>
              <a:buChar char="o"/>
            </a:pPr>
            <a:r>
              <a:rPr lang="fr-FR" sz="1100" b="1" dirty="0">
                <a:solidFill>
                  <a:schemeClr val="tx1"/>
                </a:solidFill>
                <a:latin typeface="Corbel" panose="020B0503020204020204" pitchFamily="34" charset="0"/>
                <a:ea typeface="Calibri" charset="0"/>
                <a:cs typeface="Calibri" charset="0"/>
              </a:rPr>
              <a:t>L’accueil et l’intégration </a:t>
            </a:r>
            <a:r>
              <a:rPr lang="fr-FR" sz="1100" dirty="0">
                <a:solidFill>
                  <a:schemeClr val="tx1"/>
                </a:solidFill>
                <a:latin typeface="Corbel" panose="020B0503020204020204" pitchFamily="34" charset="0"/>
                <a:ea typeface="Calibri" charset="0"/>
                <a:cs typeface="Calibri" charset="0"/>
              </a:rPr>
              <a:t>de la personne handicapée nouvellement recrutée ;</a:t>
            </a:r>
          </a:p>
          <a:p>
            <a:pPr marL="376650" lvl="1" indent="-171450" algn="just">
              <a:buClr>
                <a:srgbClr val="895688"/>
              </a:buClr>
              <a:buSzPct val="80000"/>
              <a:buFont typeface="Courier New" panose="02070309020205020404" pitchFamily="49" charset="0"/>
              <a:buChar char="o"/>
            </a:pPr>
            <a:r>
              <a:rPr lang="fr-FR" sz="1100" b="1" dirty="0">
                <a:solidFill>
                  <a:schemeClr val="tx1"/>
                </a:solidFill>
                <a:latin typeface="Corbel" panose="020B0503020204020204" pitchFamily="34" charset="0"/>
                <a:ea typeface="Calibri" charset="0"/>
                <a:cs typeface="Calibri" charset="0"/>
              </a:rPr>
              <a:t>L’accompagnement sur un nouveau poste </a:t>
            </a:r>
            <a:r>
              <a:rPr lang="fr-FR" sz="1100" dirty="0">
                <a:solidFill>
                  <a:schemeClr val="tx1"/>
                </a:solidFill>
                <a:latin typeface="Corbel" panose="020B0503020204020204" pitchFamily="34" charset="0"/>
                <a:ea typeface="Calibri" charset="0"/>
                <a:cs typeface="Calibri" charset="0"/>
              </a:rPr>
              <a:t>dans le cadre d’évolution et/ou de mobilité professionnelle et/ou suite à une évolution de poste de travail ou des conditions d’exercice de l’activité du salarié handicapé.</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3248932" y="3517574"/>
            <a:ext cx="232899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4">
            <a:duotone>
              <a:schemeClr val="accent3">
                <a:shade val="45000"/>
                <a:satMod val="135000"/>
              </a:schemeClr>
              <a:prstClr val="white"/>
            </a:duotone>
          </a:blip>
          <a:stretch>
            <a:fillRect/>
          </a:stretch>
        </p:blipFill>
        <p:spPr>
          <a:xfrm>
            <a:off x="3060595" y="2374704"/>
            <a:ext cx="560379" cy="595274"/>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5">
            <a:duotone>
              <a:schemeClr val="accent3">
                <a:shade val="45000"/>
                <a:satMod val="135000"/>
              </a:schemeClr>
              <a:prstClr val="white"/>
            </a:duotone>
          </a:blip>
          <a:stretch>
            <a:fillRect/>
          </a:stretch>
        </p:blipFill>
        <p:spPr>
          <a:xfrm>
            <a:off x="2798273" y="3341927"/>
            <a:ext cx="612792" cy="561726"/>
          </a:xfrm>
          <a:prstGeom prst="rect">
            <a:avLst/>
          </a:prstGeom>
        </p:spPr>
      </p:pic>
      <p:sp>
        <p:nvSpPr>
          <p:cNvPr id="17" name="ZoneTexte 16">
            <a:extLst>
              <a:ext uri="{FF2B5EF4-FFF2-40B4-BE49-F238E27FC236}">
                <a16:creationId xmlns:a16="http://schemas.microsoft.com/office/drawing/2014/main" id="{6F5A6B26-B567-4746-AA1F-C010ACE25303}"/>
              </a:ext>
            </a:extLst>
          </p:cNvPr>
          <p:cNvSpPr txBox="1"/>
          <p:nvPr/>
        </p:nvSpPr>
        <p:spPr>
          <a:xfrm>
            <a:off x="360359" y="3925429"/>
            <a:ext cx="2076431"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sp>
        <p:nvSpPr>
          <p:cNvPr id="19" name="Rectangle 18">
            <a:extLst>
              <a:ext uri="{FF2B5EF4-FFF2-40B4-BE49-F238E27FC236}">
                <a16:creationId xmlns:a16="http://schemas.microsoft.com/office/drawing/2014/main" id="{794B414E-B2D9-804C-8280-57183B7EEB8E}"/>
              </a:ext>
            </a:extLst>
          </p:cNvPr>
          <p:cNvSpPr/>
          <p:nvPr/>
        </p:nvSpPr>
        <p:spPr>
          <a:xfrm>
            <a:off x="360358" y="4101014"/>
            <a:ext cx="2700237" cy="2191769"/>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L’aide est </a:t>
            </a:r>
            <a:r>
              <a:rPr lang="fr-FR" sz="1200" b="1" dirty="0">
                <a:solidFill>
                  <a:schemeClr val="tx1"/>
                </a:solidFill>
                <a:latin typeface="Corbel" panose="020B0503020204020204" pitchFamily="34" charset="0"/>
                <a:ea typeface="Calibri" charset="0"/>
                <a:cs typeface="Calibri" charset="0"/>
              </a:rPr>
              <a:t>cumulable</a:t>
            </a:r>
            <a:r>
              <a:rPr lang="fr-FR" sz="1100" dirty="0">
                <a:solidFill>
                  <a:schemeClr val="tx1"/>
                </a:solidFill>
                <a:latin typeface="Corbel" panose="020B0503020204020204" pitchFamily="34" charset="0"/>
                <a:ea typeface="Calibri" charset="0"/>
                <a:cs typeface="Calibri" charset="0"/>
              </a:rPr>
              <a:t> avec les autres aides de l’AGEFIPH et les aides de droit commun.</a:t>
            </a:r>
          </a:p>
          <a:p>
            <a:pPr algn="just">
              <a:buClr>
                <a:srgbClr val="895688"/>
              </a:buClr>
              <a:buSzPct val="120000"/>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L’aide est </a:t>
            </a:r>
            <a:r>
              <a:rPr lang="fr-FR" sz="1200" b="1" dirty="0">
                <a:solidFill>
                  <a:schemeClr val="tx1"/>
                </a:solidFill>
                <a:latin typeface="Corbel" panose="020B0503020204020204" pitchFamily="34" charset="0"/>
                <a:ea typeface="Calibri" charset="0"/>
                <a:cs typeface="Calibri" charset="0"/>
              </a:rPr>
              <a:t>renouvelable</a:t>
            </a:r>
            <a:r>
              <a:rPr lang="fr-FR" sz="1100" dirty="0">
                <a:solidFill>
                  <a:schemeClr val="tx1"/>
                </a:solidFill>
                <a:latin typeface="Corbel" panose="020B0503020204020204" pitchFamily="34" charset="0"/>
                <a:ea typeface="Calibri" charset="0"/>
                <a:cs typeface="Calibri" charset="0"/>
              </a:rPr>
              <a:t> en fonction du besoin, pour un même salarié.</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Pour les entreprises adaptées et les IAE, l'aide à l'accueil, à l'intégration et à l'évolution professionnelle des personnes handicapées ne se cumule pas avec l’aide au poste de l’Etat.</a:t>
            </a:r>
          </a:p>
        </p:txBody>
      </p:sp>
      <p:pic>
        <p:nvPicPr>
          <p:cNvPr id="21" name="Image 20">
            <a:extLst>
              <a:ext uri="{FF2B5EF4-FFF2-40B4-BE49-F238E27FC236}">
                <a16:creationId xmlns:a16="http://schemas.microsoft.com/office/drawing/2014/main" id="{0A70DF4B-0CB1-6446-8854-094A572804DF}"/>
              </a:ext>
            </a:extLst>
          </p:cNvPr>
          <p:cNvPicPr>
            <a:picLocks noChangeAspect="1"/>
          </p:cNvPicPr>
          <p:nvPr/>
        </p:nvPicPr>
        <p:blipFill>
          <a:blip r:embed="rId6">
            <a:duotone>
              <a:schemeClr val="accent3">
                <a:shade val="45000"/>
                <a:satMod val="135000"/>
              </a:schemeClr>
              <a:prstClr val="white"/>
            </a:duotone>
          </a:blip>
          <a:stretch>
            <a:fillRect/>
          </a:stretch>
        </p:blipFill>
        <p:spPr>
          <a:xfrm>
            <a:off x="42480" y="3589018"/>
            <a:ext cx="526791" cy="480664"/>
          </a:xfrm>
          <a:prstGeom prst="rect">
            <a:avLst/>
          </a:prstGeom>
        </p:spPr>
      </p:pic>
      <p:cxnSp>
        <p:nvCxnSpPr>
          <p:cNvPr id="22" name="Connecteur droit 21">
            <a:extLst>
              <a:ext uri="{FF2B5EF4-FFF2-40B4-BE49-F238E27FC236}">
                <a16:creationId xmlns:a16="http://schemas.microsoft.com/office/drawing/2014/main" id="{0F8B33DB-B359-B544-80EC-C74DC0F0B21A}"/>
              </a:ext>
            </a:extLst>
          </p:cNvPr>
          <p:cNvCxnSpPr>
            <a:cxnSpLocks/>
          </p:cNvCxnSpPr>
          <p:nvPr/>
        </p:nvCxnSpPr>
        <p:spPr>
          <a:xfrm>
            <a:off x="636482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35" name="Ellipse 34">
            <a:extLst>
              <a:ext uri="{FF2B5EF4-FFF2-40B4-BE49-F238E27FC236}">
                <a16:creationId xmlns:a16="http://schemas.microsoft.com/office/drawing/2014/main" id="{432409F5-25DD-464E-A3C0-4D727FC9F006}"/>
              </a:ext>
            </a:extLst>
          </p:cNvPr>
          <p:cNvSpPr>
            <a:spLocks noChangeAspect="1"/>
          </p:cNvSpPr>
          <p:nvPr/>
        </p:nvSpPr>
        <p:spPr>
          <a:xfrm>
            <a:off x="3233799" y="2425715"/>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7" name="Ellipse 36">
            <a:extLst>
              <a:ext uri="{FF2B5EF4-FFF2-40B4-BE49-F238E27FC236}">
                <a16:creationId xmlns:a16="http://schemas.microsoft.com/office/drawing/2014/main" id="{591D1AA0-B7A2-FA41-AAFF-A6ED3087126C}"/>
              </a:ext>
            </a:extLst>
          </p:cNvPr>
          <p:cNvSpPr>
            <a:spLocks noChangeAspect="1"/>
          </p:cNvSpPr>
          <p:nvPr/>
        </p:nvSpPr>
        <p:spPr>
          <a:xfrm>
            <a:off x="2984485" y="3355396"/>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8" name="Ellipse 37">
            <a:extLst>
              <a:ext uri="{FF2B5EF4-FFF2-40B4-BE49-F238E27FC236}">
                <a16:creationId xmlns:a16="http://schemas.microsoft.com/office/drawing/2014/main" id="{D494617C-3FF1-A44D-A845-3C9969AD333D}"/>
              </a:ext>
            </a:extLst>
          </p:cNvPr>
          <p:cNvSpPr>
            <a:spLocks noChangeAspect="1"/>
          </p:cNvSpPr>
          <p:nvPr/>
        </p:nvSpPr>
        <p:spPr>
          <a:xfrm>
            <a:off x="267594" y="3797770"/>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9" name="Ellipse 38">
            <a:extLst>
              <a:ext uri="{FF2B5EF4-FFF2-40B4-BE49-F238E27FC236}">
                <a16:creationId xmlns:a16="http://schemas.microsoft.com/office/drawing/2014/main" id="{14400BFC-D947-DE4F-8F71-0A75A2A0200B}"/>
              </a:ext>
            </a:extLst>
          </p:cNvPr>
          <p:cNvSpPr>
            <a:spLocks noChangeAspect="1"/>
          </p:cNvSpPr>
          <p:nvPr/>
        </p:nvSpPr>
        <p:spPr>
          <a:xfrm>
            <a:off x="286876" y="1477440"/>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0" name="Image 39">
            <a:extLst>
              <a:ext uri="{FF2B5EF4-FFF2-40B4-BE49-F238E27FC236}">
                <a16:creationId xmlns:a16="http://schemas.microsoft.com/office/drawing/2014/main" id="{AC43BD21-2D48-D142-B5DE-5F70E0A39E2B}"/>
              </a:ext>
            </a:extLst>
          </p:cNvPr>
          <p:cNvPicPr>
            <a:picLocks noChangeAspect="1"/>
          </p:cNvPicPr>
          <p:nvPr/>
        </p:nvPicPr>
        <p:blipFill>
          <a:blip r:embed="rId7">
            <a:duotone>
              <a:schemeClr val="accent3">
                <a:shade val="45000"/>
                <a:satMod val="135000"/>
              </a:schemeClr>
              <a:prstClr val="white"/>
            </a:duotone>
          </a:blip>
          <a:stretch>
            <a:fillRect/>
          </a:stretch>
        </p:blipFill>
        <p:spPr>
          <a:xfrm>
            <a:off x="-12931" y="1229751"/>
            <a:ext cx="625013" cy="615889"/>
          </a:xfrm>
          <a:prstGeom prst="rect">
            <a:avLst/>
          </a:prstGeom>
        </p:spPr>
      </p:pic>
      <p:sp>
        <p:nvSpPr>
          <p:cNvPr id="43" name="Bouton d'action : Retour 42">
            <a:hlinkClick r:id="rId8" action="ppaction://hlinksldjump" highlightClick="1"/>
            <a:extLst>
              <a:ext uri="{FF2B5EF4-FFF2-40B4-BE49-F238E27FC236}">
                <a16:creationId xmlns:a16="http://schemas.microsoft.com/office/drawing/2014/main" id="{B7FB1D07-B6DE-394A-8760-62EECD024900}"/>
              </a:ext>
            </a:extLst>
          </p:cNvPr>
          <p:cNvSpPr/>
          <p:nvPr/>
        </p:nvSpPr>
        <p:spPr>
          <a:xfrm>
            <a:off x="7332449" y="6579704"/>
            <a:ext cx="190800" cy="190800"/>
          </a:xfrm>
          <a:prstGeom prst="actionButtonRetur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4" name="ZoneTexte 43">
            <a:hlinkClick r:id="rId8" action="ppaction://hlinksldjump"/>
            <a:extLst>
              <a:ext uri="{FF2B5EF4-FFF2-40B4-BE49-F238E27FC236}">
                <a16:creationId xmlns:a16="http://schemas.microsoft.com/office/drawing/2014/main" id="{CE6C6DFB-5183-E449-A725-B400E3061426}"/>
              </a:ext>
            </a:extLst>
          </p:cNvPr>
          <p:cNvSpPr txBox="1"/>
          <p:nvPr/>
        </p:nvSpPr>
        <p:spPr>
          <a:xfrm>
            <a:off x="5921337" y="6579704"/>
            <a:ext cx="1411112" cy="215444"/>
          </a:xfrm>
          <a:prstGeom prst="rect">
            <a:avLst/>
          </a:prstGeom>
          <a:noFill/>
        </p:spPr>
        <p:txBody>
          <a:bodyPr wrap="square" rtlCol="0">
            <a:spAutoFit/>
          </a:bodyPr>
          <a:lstStyle/>
          <a:p>
            <a:pPr algn="r"/>
            <a:r>
              <a:rPr lang="fr-FR" sz="800" i="1" dirty="0"/>
              <a:t>Retour Aides à l’embauche </a:t>
            </a:r>
          </a:p>
        </p:txBody>
      </p:sp>
      <p:sp>
        <p:nvSpPr>
          <p:cNvPr id="45" name="Bouton d'action : Retour 44">
            <a:hlinkClick r:id="rId9" action="ppaction://hlinksldjump" highlightClick="1"/>
            <a:extLst>
              <a:ext uri="{FF2B5EF4-FFF2-40B4-BE49-F238E27FC236}">
                <a16:creationId xmlns:a16="http://schemas.microsoft.com/office/drawing/2014/main" id="{60381FF8-C5A8-9F45-B960-91F7A0212546}"/>
              </a:ext>
            </a:extLst>
          </p:cNvPr>
          <p:cNvSpPr/>
          <p:nvPr/>
        </p:nvSpPr>
        <p:spPr>
          <a:xfrm>
            <a:off x="88988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hlinkClick r:id="rId9" action="ppaction://hlinksldjump"/>
            <a:extLst>
              <a:ext uri="{FF2B5EF4-FFF2-40B4-BE49-F238E27FC236}">
                <a16:creationId xmlns:a16="http://schemas.microsoft.com/office/drawing/2014/main" id="{DADAB113-0B24-8F48-B954-BC7A4A91B8E2}"/>
              </a:ext>
            </a:extLst>
          </p:cNvPr>
          <p:cNvSpPr txBox="1"/>
          <p:nvPr/>
        </p:nvSpPr>
        <p:spPr>
          <a:xfrm>
            <a:off x="7487723" y="6579704"/>
            <a:ext cx="1411112" cy="215444"/>
          </a:xfrm>
          <a:prstGeom prst="rect">
            <a:avLst/>
          </a:prstGeom>
          <a:noFill/>
        </p:spPr>
        <p:txBody>
          <a:bodyPr wrap="square" rtlCol="0">
            <a:spAutoFit/>
          </a:bodyPr>
          <a:lstStyle/>
          <a:p>
            <a:pPr algn="r"/>
            <a:r>
              <a:rPr lang="fr-FR" sz="800" i="1" dirty="0"/>
              <a:t>Retour Cartographie globale</a:t>
            </a:r>
          </a:p>
        </p:txBody>
      </p:sp>
    </p:spTree>
    <p:extLst>
      <p:ext uri="{BB962C8B-B14F-4D97-AF65-F5344CB8AC3E}">
        <p14:creationId xmlns:p14="http://schemas.microsoft.com/office/powerpoint/2010/main" val="52335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Graphique 69" descr="Ligne fléchée : incurvée sens des aiguilles d’une montre contour">
            <a:extLst>
              <a:ext uri="{FF2B5EF4-FFF2-40B4-BE49-F238E27FC236}">
                <a16:creationId xmlns:a16="http://schemas.microsoft.com/office/drawing/2014/main" id="{C2775AAF-410A-0743-904C-68916C19F9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24221" flipH="1">
            <a:off x="5704162" y="1706935"/>
            <a:ext cx="386536" cy="624920"/>
          </a:xfrm>
          <a:prstGeom prst="rect">
            <a:avLst/>
          </a:prstGeom>
        </p:spPr>
      </p:pic>
      <p:pic>
        <p:nvPicPr>
          <p:cNvPr id="26" name="Graphique 25" descr="Ligne fléchée : incurvée sens des aiguilles d’une montre contour">
            <a:extLst>
              <a:ext uri="{FF2B5EF4-FFF2-40B4-BE49-F238E27FC236}">
                <a16:creationId xmlns:a16="http://schemas.microsoft.com/office/drawing/2014/main" id="{BC40AA05-ED3B-F548-885B-25F59D166C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67263" flipH="1">
            <a:off x="5581976" y="4009276"/>
            <a:ext cx="593470" cy="926749"/>
          </a:xfrm>
          <a:prstGeom prst="rect">
            <a:avLst/>
          </a:prstGeom>
        </p:spPr>
      </p:pic>
      <p:sp>
        <p:nvSpPr>
          <p:cNvPr id="80" name="Rectangle 79">
            <a:extLst>
              <a:ext uri="{FF2B5EF4-FFF2-40B4-BE49-F238E27FC236}">
                <a16:creationId xmlns:a16="http://schemas.microsoft.com/office/drawing/2014/main" id="{633EC726-5695-544A-9F6E-06011702E2C8}"/>
              </a:ext>
            </a:extLst>
          </p:cNvPr>
          <p:cNvSpPr/>
          <p:nvPr/>
        </p:nvSpPr>
        <p:spPr>
          <a:xfrm>
            <a:off x="0" y="6021024"/>
            <a:ext cx="9144000" cy="843918"/>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pic>
        <p:nvPicPr>
          <p:cNvPr id="16" name="Graphique 15" descr="Ligne fléchée : incurvée sens des aiguilles d’une montre contour">
            <a:extLst>
              <a:ext uri="{FF2B5EF4-FFF2-40B4-BE49-F238E27FC236}">
                <a16:creationId xmlns:a16="http://schemas.microsoft.com/office/drawing/2014/main" id="{C5CD9EA7-B467-4848-8900-129BE5791B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485155" flipV="1">
            <a:off x="3081681" y="863558"/>
            <a:ext cx="742067" cy="1153563"/>
          </a:xfrm>
          <a:prstGeom prst="rect">
            <a:avLst/>
          </a:prstGeom>
        </p:spPr>
      </p:pic>
      <p:pic>
        <p:nvPicPr>
          <p:cNvPr id="24" name="Graphique 23" descr="Ligne fléchée : incurvée sens des aiguilles d’une montre contour">
            <a:extLst>
              <a:ext uri="{FF2B5EF4-FFF2-40B4-BE49-F238E27FC236}">
                <a16:creationId xmlns:a16="http://schemas.microsoft.com/office/drawing/2014/main" id="{8A69D509-F7F6-9546-A0AB-803167B0FE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5694142" flipH="1" flipV="1">
            <a:off x="5947399" y="2534829"/>
            <a:ext cx="714325" cy="809871"/>
          </a:xfrm>
          <a:prstGeom prst="rect">
            <a:avLst/>
          </a:prstGeom>
        </p:spPr>
      </p:pic>
      <p:sp>
        <p:nvSpPr>
          <p:cNvPr id="2" name="Ellipse 1">
            <a:extLst>
              <a:ext uri="{FF2B5EF4-FFF2-40B4-BE49-F238E27FC236}">
                <a16:creationId xmlns:a16="http://schemas.microsoft.com/office/drawing/2014/main" id="{6D456A00-664F-7F46-B27D-6743BB86C1FD}"/>
              </a:ext>
            </a:extLst>
          </p:cNvPr>
          <p:cNvSpPr/>
          <p:nvPr/>
        </p:nvSpPr>
        <p:spPr>
          <a:xfrm>
            <a:off x="3945804" y="3041865"/>
            <a:ext cx="993561" cy="993561"/>
          </a:xfrm>
          <a:prstGeom prst="ellipse">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 name="ZoneTexte 2">
            <a:extLst>
              <a:ext uri="{FF2B5EF4-FFF2-40B4-BE49-F238E27FC236}">
                <a16:creationId xmlns:a16="http://schemas.microsoft.com/office/drawing/2014/main" id="{046DBB31-0FF6-D24E-941B-9F40836798EA}"/>
              </a:ext>
            </a:extLst>
          </p:cNvPr>
          <p:cNvSpPr txBox="1"/>
          <p:nvPr/>
        </p:nvSpPr>
        <p:spPr>
          <a:xfrm>
            <a:off x="3889403" y="3182905"/>
            <a:ext cx="1135288" cy="646331"/>
          </a:xfrm>
          <a:prstGeom prst="rect">
            <a:avLst/>
          </a:prstGeom>
          <a:noFill/>
        </p:spPr>
        <p:txBody>
          <a:bodyPr wrap="square" rtlCol="0">
            <a:spAutoFit/>
          </a:bodyPr>
          <a:lstStyle/>
          <a:p>
            <a:pPr algn="ctr"/>
            <a:r>
              <a:rPr lang="fr-FR" sz="1800" b="1" dirty="0">
                <a:latin typeface="Corbel" panose="020B0503020204020204" pitchFamily="34" charset="0"/>
              </a:rPr>
              <a:t>Je souhaite</a:t>
            </a:r>
          </a:p>
        </p:txBody>
      </p:sp>
      <p:sp>
        <p:nvSpPr>
          <p:cNvPr id="4" name="Larme 3">
            <a:extLst>
              <a:ext uri="{FF2B5EF4-FFF2-40B4-BE49-F238E27FC236}">
                <a16:creationId xmlns:a16="http://schemas.microsoft.com/office/drawing/2014/main" id="{3A26AF89-D495-5948-85C2-FB3559B6F4C1}"/>
              </a:ext>
            </a:extLst>
          </p:cNvPr>
          <p:cNvSpPr>
            <a:spLocks noChangeAspect="1"/>
          </p:cNvSpPr>
          <p:nvPr/>
        </p:nvSpPr>
        <p:spPr>
          <a:xfrm>
            <a:off x="4395753" y="1825091"/>
            <a:ext cx="1404000" cy="1404000"/>
          </a:xfrm>
          <a:prstGeom prst="teardrop">
            <a:avLst/>
          </a:prstGeom>
          <a:solidFill>
            <a:srgbClr val="3792A6"/>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5" name="Larme 4">
            <a:extLst>
              <a:ext uri="{FF2B5EF4-FFF2-40B4-BE49-F238E27FC236}">
                <a16:creationId xmlns:a16="http://schemas.microsoft.com/office/drawing/2014/main" id="{008A404B-128C-9B4C-8550-0A09EB3C4AF7}"/>
              </a:ext>
            </a:extLst>
          </p:cNvPr>
          <p:cNvSpPr>
            <a:spLocks noChangeAspect="1"/>
          </p:cNvSpPr>
          <p:nvPr/>
        </p:nvSpPr>
        <p:spPr>
          <a:xfrm rot="17190840">
            <a:off x="3244609" y="1767901"/>
            <a:ext cx="1404000" cy="1404000"/>
          </a:xfrm>
          <a:prstGeom prst="teardrop">
            <a:avLst/>
          </a:prstGeom>
          <a:solidFill>
            <a:srgbClr val="2E475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6" name="Larme 5">
            <a:extLst>
              <a:ext uri="{FF2B5EF4-FFF2-40B4-BE49-F238E27FC236}">
                <a16:creationId xmlns:a16="http://schemas.microsoft.com/office/drawing/2014/main" id="{9FC82D16-3CB6-2C4E-93ED-0B8F7116226B}"/>
              </a:ext>
            </a:extLst>
          </p:cNvPr>
          <p:cNvSpPr>
            <a:spLocks noChangeAspect="1"/>
          </p:cNvSpPr>
          <p:nvPr/>
        </p:nvSpPr>
        <p:spPr>
          <a:xfrm rot="4392399">
            <a:off x="4915728" y="2893782"/>
            <a:ext cx="1404000" cy="1404000"/>
          </a:xfrm>
          <a:prstGeom prst="teardrop">
            <a:avLst/>
          </a:prstGeom>
          <a:solidFill>
            <a:srgbClr val="A7613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7" name="Larme 6">
            <a:extLst>
              <a:ext uri="{FF2B5EF4-FFF2-40B4-BE49-F238E27FC236}">
                <a16:creationId xmlns:a16="http://schemas.microsoft.com/office/drawing/2014/main" id="{C6B261B1-8A5F-4446-8637-8C013752ACC0}"/>
              </a:ext>
            </a:extLst>
          </p:cNvPr>
          <p:cNvSpPr>
            <a:spLocks noChangeAspect="1"/>
          </p:cNvSpPr>
          <p:nvPr/>
        </p:nvSpPr>
        <p:spPr>
          <a:xfrm rot="12452388">
            <a:off x="2591843" y="2884539"/>
            <a:ext cx="1404000" cy="1404000"/>
          </a:xfrm>
          <a:prstGeom prst="teardrop">
            <a:avLst/>
          </a:prstGeom>
          <a:solidFill>
            <a:srgbClr val="89558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8" name="Larme 7">
            <a:extLst>
              <a:ext uri="{FF2B5EF4-FFF2-40B4-BE49-F238E27FC236}">
                <a16:creationId xmlns:a16="http://schemas.microsoft.com/office/drawing/2014/main" id="{01F47735-6AAF-7948-AC94-9BAF31B0653C}"/>
              </a:ext>
            </a:extLst>
          </p:cNvPr>
          <p:cNvSpPr>
            <a:spLocks noChangeAspect="1"/>
          </p:cNvSpPr>
          <p:nvPr/>
        </p:nvSpPr>
        <p:spPr>
          <a:xfrm rot="10448607">
            <a:off x="3139524" y="3868254"/>
            <a:ext cx="1404000" cy="1404000"/>
          </a:xfrm>
          <a:prstGeom prst="teardrop">
            <a:avLst/>
          </a:prstGeom>
          <a:solidFill>
            <a:srgbClr val="A03060"/>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9" name="Larme 8">
            <a:extLst>
              <a:ext uri="{FF2B5EF4-FFF2-40B4-BE49-F238E27FC236}">
                <a16:creationId xmlns:a16="http://schemas.microsoft.com/office/drawing/2014/main" id="{775F62AD-E401-7C44-89A0-DCBC8161861A}"/>
              </a:ext>
            </a:extLst>
          </p:cNvPr>
          <p:cNvSpPr>
            <a:spLocks noChangeAspect="1"/>
          </p:cNvSpPr>
          <p:nvPr/>
        </p:nvSpPr>
        <p:spPr>
          <a:xfrm rot="5795341">
            <a:off x="4349386" y="3801209"/>
            <a:ext cx="1404000" cy="1404000"/>
          </a:xfrm>
          <a:prstGeom prst="teardrop">
            <a:avLst/>
          </a:prstGeom>
          <a:solidFill>
            <a:srgbClr val="B3C836"/>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0" name="ZoneTexte 9">
            <a:extLst>
              <a:ext uri="{FF2B5EF4-FFF2-40B4-BE49-F238E27FC236}">
                <a16:creationId xmlns:a16="http://schemas.microsoft.com/office/drawing/2014/main" id="{A7B37F3D-9343-F140-8EAE-4D94C5FDB1C5}"/>
              </a:ext>
            </a:extLst>
          </p:cNvPr>
          <p:cNvSpPr txBox="1"/>
          <p:nvPr/>
        </p:nvSpPr>
        <p:spPr>
          <a:xfrm>
            <a:off x="4520315" y="2388592"/>
            <a:ext cx="1154877" cy="276999"/>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Recruter</a:t>
            </a:r>
          </a:p>
        </p:txBody>
      </p:sp>
      <p:sp>
        <p:nvSpPr>
          <p:cNvPr id="11" name="ZoneTexte 10">
            <a:extLst>
              <a:ext uri="{FF2B5EF4-FFF2-40B4-BE49-F238E27FC236}">
                <a16:creationId xmlns:a16="http://schemas.microsoft.com/office/drawing/2014/main" id="{23330722-524B-DA4E-8B28-133818085539}"/>
              </a:ext>
            </a:extLst>
          </p:cNvPr>
          <p:cNvSpPr txBox="1"/>
          <p:nvPr/>
        </p:nvSpPr>
        <p:spPr>
          <a:xfrm>
            <a:off x="4945539" y="3364950"/>
            <a:ext cx="1344379" cy="461665"/>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Améliorer le dialogue social</a:t>
            </a:r>
          </a:p>
        </p:txBody>
      </p:sp>
      <p:sp>
        <p:nvSpPr>
          <p:cNvPr id="12" name="ZoneTexte 11">
            <a:extLst>
              <a:ext uri="{FF2B5EF4-FFF2-40B4-BE49-F238E27FC236}">
                <a16:creationId xmlns:a16="http://schemas.microsoft.com/office/drawing/2014/main" id="{42A6D04A-2BBA-C448-801C-B0061D6128FB}"/>
              </a:ext>
            </a:extLst>
          </p:cNvPr>
          <p:cNvSpPr txBox="1"/>
          <p:nvPr/>
        </p:nvSpPr>
        <p:spPr>
          <a:xfrm>
            <a:off x="4307226" y="4180044"/>
            <a:ext cx="1488321" cy="646331"/>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Structurer ou renforcer la gestion des RH</a:t>
            </a:r>
          </a:p>
        </p:txBody>
      </p:sp>
      <p:sp>
        <p:nvSpPr>
          <p:cNvPr id="13" name="ZoneTexte 12">
            <a:extLst>
              <a:ext uri="{FF2B5EF4-FFF2-40B4-BE49-F238E27FC236}">
                <a16:creationId xmlns:a16="http://schemas.microsoft.com/office/drawing/2014/main" id="{A9582F38-183C-4747-82AF-60F384FD6CD2}"/>
              </a:ext>
            </a:extLst>
          </p:cNvPr>
          <p:cNvSpPr txBox="1"/>
          <p:nvPr/>
        </p:nvSpPr>
        <p:spPr>
          <a:xfrm>
            <a:off x="3266552" y="4154756"/>
            <a:ext cx="1149945" cy="830997"/>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Réorganiser le travail dans mon entreprise</a:t>
            </a:r>
          </a:p>
        </p:txBody>
      </p:sp>
      <p:sp>
        <p:nvSpPr>
          <p:cNvPr id="14" name="ZoneTexte 13">
            <a:extLst>
              <a:ext uri="{FF2B5EF4-FFF2-40B4-BE49-F238E27FC236}">
                <a16:creationId xmlns:a16="http://schemas.microsoft.com/office/drawing/2014/main" id="{897CF1DC-A2E1-5040-9E4E-BE9AF05ED83D}"/>
              </a:ext>
            </a:extLst>
          </p:cNvPr>
          <p:cNvSpPr txBox="1"/>
          <p:nvPr/>
        </p:nvSpPr>
        <p:spPr>
          <a:xfrm>
            <a:off x="2613500" y="3355707"/>
            <a:ext cx="1337240" cy="461665"/>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Former mes salariés</a:t>
            </a:r>
          </a:p>
        </p:txBody>
      </p:sp>
      <p:pic>
        <p:nvPicPr>
          <p:cNvPr id="17" name="Graphique 16" descr="Ligne fléchée : incurvée sens des aiguilles d’une montre contour">
            <a:extLst>
              <a:ext uri="{FF2B5EF4-FFF2-40B4-BE49-F238E27FC236}">
                <a16:creationId xmlns:a16="http://schemas.microsoft.com/office/drawing/2014/main" id="{A8DA9C1D-8D92-D542-8774-C5EE6462E2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6387631" flipH="1" flipV="1">
            <a:off x="2792621" y="1849042"/>
            <a:ext cx="709235" cy="548267"/>
          </a:xfrm>
          <a:prstGeom prst="rect">
            <a:avLst/>
          </a:prstGeom>
        </p:spPr>
      </p:pic>
      <p:pic>
        <p:nvPicPr>
          <p:cNvPr id="19" name="Graphique 18" descr="Ligne fléchée : incurvée sens des aiguilles d’une montre contour">
            <a:extLst>
              <a:ext uri="{FF2B5EF4-FFF2-40B4-BE49-F238E27FC236}">
                <a16:creationId xmlns:a16="http://schemas.microsoft.com/office/drawing/2014/main" id="{44EC46A2-8A8E-1246-B110-198E6BDE715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196374">
            <a:off x="4545450" y="1461493"/>
            <a:ext cx="445022" cy="684505"/>
          </a:xfrm>
          <a:prstGeom prst="rect">
            <a:avLst/>
          </a:prstGeom>
        </p:spPr>
      </p:pic>
      <p:pic>
        <p:nvPicPr>
          <p:cNvPr id="20" name="Graphique 19" descr="Ligne fléchée : incurvée sens des aiguilles d’une montre contour">
            <a:extLst>
              <a:ext uri="{FF2B5EF4-FFF2-40B4-BE49-F238E27FC236}">
                <a16:creationId xmlns:a16="http://schemas.microsoft.com/office/drawing/2014/main" id="{2C3F3F8B-DC13-714E-97FB-CAF75740B99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168097" flipV="1">
            <a:off x="2342522" y="2672015"/>
            <a:ext cx="710437" cy="706284"/>
          </a:xfrm>
          <a:prstGeom prst="rect">
            <a:avLst/>
          </a:prstGeom>
        </p:spPr>
      </p:pic>
      <p:pic>
        <p:nvPicPr>
          <p:cNvPr id="21" name="Graphique 20" descr="Ligne fléchée : incurvée sens des aiguilles d’une montre contour">
            <a:extLst>
              <a:ext uri="{FF2B5EF4-FFF2-40B4-BE49-F238E27FC236}">
                <a16:creationId xmlns:a16="http://schemas.microsoft.com/office/drawing/2014/main" id="{8FF3DB64-9A69-8B4A-BE51-DF3E68119D1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5276347">
            <a:off x="2156931" y="3731837"/>
            <a:ext cx="538211" cy="571833"/>
          </a:xfrm>
          <a:prstGeom prst="rect">
            <a:avLst/>
          </a:prstGeom>
        </p:spPr>
      </p:pic>
      <p:pic>
        <p:nvPicPr>
          <p:cNvPr id="28" name="Graphique 27" descr="Ligne fléchée : incurvée sens des aiguilles d’une montre contour">
            <a:extLst>
              <a:ext uri="{FF2B5EF4-FFF2-40B4-BE49-F238E27FC236}">
                <a16:creationId xmlns:a16="http://schemas.microsoft.com/office/drawing/2014/main" id="{7534AA1E-26F2-4D48-BBDE-6927CE8BEAF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6185510" flipH="1">
            <a:off x="5755531" y="4473192"/>
            <a:ext cx="492323" cy="1157787"/>
          </a:xfrm>
          <a:prstGeom prst="rect">
            <a:avLst/>
          </a:prstGeom>
        </p:spPr>
      </p:pic>
      <p:sp>
        <p:nvSpPr>
          <p:cNvPr id="29" name="ZoneTexte 28">
            <a:extLst>
              <a:ext uri="{FF2B5EF4-FFF2-40B4-BE49-F238E27FC236}">
                <a16:creationId xmlns:a16="http://schemas.microsoft.com/office/drawing/2014/main" id="{74BFB55A-0032-FA41-B3F6-556F5E6A2D59}"/>
              </a:ext>
            </a:extLst>
          </p:cNvPr>
          <p:cNvSpPr txBox="1"/>
          <p:nvPr/>
        </p:nvSpPr>
        <p:spPr>
          <a:xfrm>
            <a:off x="4294254" y="889168"/>
            <a:ext cx="4847488" cy="430887"/>
          </a:xfrm>
          <a:prstGeom prst="rect">
            <a:avLst/>
          </a:prstGeom>
          <a:noFill/>
        </p:spPr>
        <p:txBody>
          <a:bodyPr wrap="square" rtlCol="0">
            <a:spAutoFit/>
          </a:bodyPr>
          <a:lstStyle/>
          <a:p>
            <a:r>
              <a:rPr lang="fr-FR" sz="1200" b="1" dirty="0">
                <a:solidFill>
                  <a:srgbClr val="3992A5"/>
                </a:solidFill>
                <a:latin typeface="Corbel" panose="020B0503020204020204" pitchFamily="34" charset="0"/>
              </a:rPr>
              <a:t>Et être accompagné dans mes recrutements </a:t>
            </a:r>
            <a:r>
              <a:rPr lang="fr-FR" sz="1000" dirty="0">
                <a:solidFill>
                  <a:srgbClr val="3992A5"/>
                </a:solidFill>
                <a:latin typeface="Corbel" panose="020B0503020204020204" pitchFamily="34" charset="0"/>
              </a:rPr>
              <a:t>et/ou pour l’intégration de nouvelles recrues</a:t>
            </a:r>
            <a:endParaRPr lang="fr-FR" sz="1100" dirty="0">
              <a:solidFill>
                <a:srgbClr val="3992A5"/>
              </a:solidFill>
              <a:latin typeface="Corbel" panose="020B0503020204020204" pitchFamily="34" charset="0"/>
            </a:endParaRPr>
          </a:p>
        </p:txBody>
      </p:sp>
      <p:sp>
        <p:nvSpPr>
          <p:cNvPr id="30" name="ZoneTexte 29">
            <a:extLst>
              <a:ext uri="{FF2B5EF4-FFF2-40B4-BE49-F238E27FC236}">
                <a16:creationId xmlns:a16="http://schemas.microsoft.com/office/drawing/2014/main" id="{F6D6EA8F-6F14-CD4E-B31C-3CBF026B0E21}"/>
              </a:ext>
            </a:extLst>
          </p:cNvPr>
          <p:cNvSpPr txBox="1"/>
          <p:nvPr/>
        </p:nvSpPr>
        <p:spPr>
          <a:xfrm>
            <a:off x="6163813" y="1504486"/>
            <a:ext cx="2988829" cy="430887"/>
          </a:xfrm>
          <a:prstGeom prst="rect">
            <a:avLst/>
          </a:prstGeom>
          <a:noFill/>
        </p:spPr>
        <p:txBody>
          <a:bodyPr wrap="square" rtlCol="0">
            <a:spAutoFit/>
          </a:bodyPr>
          <a:lstStyle/>
          <a:p>
            <a:r>
              <a:rPr lang="fr-FR" sz="1200" b="1" dirty="0">
                <a:solidFill>
                  <a:srgbClr val="3992A5"/>
                </a:solidFill>
                <a:latin typeface="Corbel" panose="020B0503020204020204" pitchFamily="34" charset="0"/>
              </a:rPr>
              <a:t>Et j’ai besoin d’une aide financière </a:t>
            </a:r>
            <a:r>
              <a:rPr lang="fr-FR" sz="1000" dirty="0">
                <a:solidFill>
                  <a:srgbClr val="3992A5"/>
                </a:solidFill>
                <a:latin typeface="Corbel" panose="020B0503020204020204" pitchFamily="34" charset="0"/>
              </a:rPr>
              <a:t>pour y parvenir</a:t>
            </a:r>
            <a:endParaRPr lang="fr-FR" sz="1100" dirty="0">
              <a:solidFill>
                <a:srgbClr val="3992A5"/>
              </a:solidFill>
              <a:latin typeface="Corbel" panose="020B0503020204020204" pitchFamily="34" charset="0"/>
            </a:endParaRPr>
          </a:p>
        </p:txBody>
      </p:sp>
      <p:sp>
        <p:nvSpPr>
          <p:cNvPr id="31" name="ZoneTexte 30">
            <a:extLst>
              <a:ext uri="{FF2B5EF4-FFF2-40B4-BE49-F238E27FC236}">
                <a16:creationId xmlns:a16="http://schemas.microsoft.com/office/drawing/2014/main" id="{F6C759F0-5148-9F4E-A4EC-F93F436B53BC}"/>
              </a:ext>
            </a:extLst>
          </p:cNvPr>
          <p:cNvSpPr txBox="1"/>
          <p:nvPr/>
        </p:nvSpPr>
        <p:spPr>
          <a:xfrm>
            <a:off x="6669057" y="2371141"/>
            <a:ext cx="2263989" cy="769441"/>
          </a:xfrm>
          <a:prstGeom prst="rect">
            <a:avLst/>
          </a:prstGeom>
          <a:noFill/>
        </p:spPr>
        <p:txBody>
          <a:bodyPr wrap="square" rtlCol="0">
            <a:spAutoFit/>
          </a:bodyPr>
          <a:lstStyle/>
          <a:p>
            <a:r>
              <a:rPr lang="fr-FR" sz="1200" b="1" dirty="0">
                <a:solidFill>
                  <a:srgbClr val="B96C3F"/>
                </a:solidFill>
              </a:rPr>
              <a:t>Pour accroitre la performance globale de mon entreprise </a:t>
            </a:r>
            <a:r>
              <a:rPr lang="fr-FR" sz="1000" dirty="0">
                <a:solidFill>
                  <a:srgbClr val="B96C3F"/>
                </a:solidFill>
              </a:rPr>
              <a:t>(amélioration des conditions de travail, communication avec les IRP / CSE, etc.)</a:t>
            </a:r>
            <a:endParaRPr lang="fr-FR" sz="1100" dirty="0">
              <a:solidFill>
                <a:srgbClr val="B96C3F"/>
              </a:solidFill>
            </a:endParaRPr>
          </a:p>
        </p:txBody>
      </p:sp>
      <p:sp>
        <p:nvSpPr>
          <p:cNvPr id="33" name="ZoneTexte 32">
            <a:extLst>
              <a:ext uri="{FF2B5EF4-FFF2-40B4-BE49-F238E27FC236}">
                <a16:creationId xmlns:a16="http://schemas.microsoft.com/office/drawing/2014/main" id="{C68FEDDA-07FE-9249-8603-4D581F1711B0}"/>
              </a:ext>
            </a:extLst>
          </p:cNvPr>
          <p:cNvSpPr txBox="1"/>
          <p:nvPr/>
        </p:nvSpPr>
        <p:spPr>
          <a:xfrm>
            <a:off x="6318667" y="4149067"/>
            <a:ext cx="2809689" cy="615553"/>
          </a:xfrm>
          <a:prstGeom prst="rect">
            <a:avLst/>
          </a:prstGeom>
          <a:noFill/>
        </p:spPr>
        <p:txBody>
          <a:bodyPr wrap="square" rtlCol="0">
            <a:spAutoFit/>
          </a:bodyPr>
          <a:lstStyle/>
          <a:p>
            <a:r>
              <a:rPr lang="fr-FR" sz="1200" b="1" dirty="0">
                <a:solidFill>
                  <a:srgbClr val="B4C737"/>
                </a:solidFill>
                <a:latin typeface="Corbel" panose="020B0503020204020204" pitchFamily="34" charset="0"/>
              </a:rPr>
              <a:t>En étant accompagné dans la définition de ma stratégie RH </a:t>
            </a:r>
            <a:r>
              <a:rPr lang="fr-FR" sz="1000" dirty="0">
                <a:solidFill>
                  <a:srgbClr val="B4C737"/>
                </a:solidFill>
                <a:latin typeface="Corbel" panose="020B0503020204020204" pitchFamily="34" charset="0"/>
              </a:rPr>
              <a:t>(gestion prévisionnelle des compétences, parcours professionnels, etc.)</a:t>
            </a:r>
            <a:endParaRPr lang="fr-FR" sz="1100" dirty="0">
              <a:solidFill>
                <a:srgbClr val="B4C737"/>
              </a:solidFill>
              <a:latin typeface="Corbel" panose="020B0503020204020204" pitchFamily="34" charset="0"/>
            </a:endParaRPr>
          </a:p>
        </p:txBody>
      </p:sp>
      <p:sp>
        <p:nvSpPr>
          <p:cNvPr id="34" name="ZoneTexte 33">
            <a:extLst>
              <a:ext uri="{FF2B5EF4-FFF2-40B4-BE49-F238E27FC236}">
                <a16:creationId xmlns:a16="http://schemas.microsoft.com/office/drawing/2014/main" id="{8F550F8B-D0B5-CA49-B1B5-60F8CA2DCBA5}"/>
              </a:ext>
            </a:extLst>
          </p:cNvPr>
          <p:cNvSpPr txBox="1"/>
          <p:nvPr/>
        </p:nvSpPr>
        <p:spPr>
          <a:xfrm>
            <a:off x="6500923" y="5033362"/>
            <a:ext cx="2471357" cy="615553"/>
          </a:xfrm>
          <a:prstGeom prst="rect">
            <a:avLst/>
          </a:prstGeom>
          <a:noFill/>
        </p:spPr>
        <p:txBody>
          <a:bodyPr wrap="square" rtlCol="0">
            <a:spAutoFit/>
          </a:bodyPr>
          <a:lstStyle/>
          <a:p>
            <a:r>
              <a:rPr lang="fr-FR" sz="1200" b="1" dirty="0">
                <a:solidFill>
                  <a:srgbClr val="B4C737"/>
                </a:solidFill>
                <a:latin typeface="Corbel" panose="020B0503020204020204" pitchFamily="34" charset="0"/>
              </a:rPr>
              <a:t>En accompagnant sa professionnalisation </a:t>
            </a:r>
            <a:r>
              <a:rPr lang="fr-FR" sz="1000" dirty="0">
                <a:solidFill>
                  <a:srgbClr val="B4C737"/>
                </a:solidFill>
                <a:latin typeface="Corbel" panose="020B0503020204020204" pitchFamily="34" charset="0"/>
              </a:rPr>
              <a:t>(formation au management, etc.)</a:t>
            </a:r>
            <a:endParaRPr lang="fr-FR" sz="1100" dirty="0">
              <a:solidFill>
                <a:srgbClr val="B4C737"/>
              </a:solidFill>
              <a:latin typeface="Corbel" panose="020B0503020204020204" pitchFamily="34" charset="0"/>
            </a:endParaRPr>
          </a:p>
        </p:txBody>
      </p:sp>
      <p:sp>
        <p:nvSpPr>
          <p:cNvPr id="38" name="ZoneTexte 37">
            <a:extLst>
              <a:ext uri="{FF2B5EF4-FFF2-40B4-BE49-F238E27FC236}">
                <a16:creationId xmlns:a16="http://schemas.microsoft.com/office/drawing/2014/main" id="{A1D7121C-3D33-804B-A01A-FCF861AC29C3}"/>
              </a:ext>
            </a:extLst>
          </p:cNvPr>
          <p:cNvSpPr txBox="1"/>
          <p:nvPr/>
        </p:nvSpPr>
        <p:spPr>
          <a:xfrm>
            <a:off x="67625" y="2627793"/>
            <a:ext cx="2333679" cy="615553"/>
          </a:xfrm>
          <a:prstGeom prst="rect">
            <a:avLst/>
          </a:prstGeom>
          <a:noFill/>
        </p:spPr>
        <p:txBody>
          <a:bodyPr wrap="square" rtlCol="0">
            <a:spAutoFit/>
          </a:bodyPr>
          <a:lstStyle/>
          <a:p>
            <a:pPr algn="r"/>
            <a:r>
              <a:rPr lang="fr-FR" sz="1200" b="1" dirty="0">
                <a:solidFill>
                  <a:srgbClr val="895588"/>
                </a:solidFill>
                <a:latin typeface="Corbel" panose="020B0503020204020204" pitchFamily="34" charset="0"/>
              </a:rPr>
              <a:t>En activité partielle et j’ai déjà identifié mes besoins </a:t>
            </a:r>
            <a:r>
              <a:rPr lang="fr-FR" sz="1000" dirty="0">
                <a:solidFill>
                  <a:srgbClr val="895588"/>
                </a:solidFill>
                <a:latin typeface="Corbel" panose="020B0503020204020204" pitchFamily="34" charset="0"/>
              </a:rPr>
              <a:t>en matière de formation</a:t>
            </a:r>
            <a:endParaRPr lang="fr-FR" sz="1100" dirty="0">
              <a:solidFill>
                <a:srgbClr val="895588"/>
              </a:solidFill>
              <a:latin typeface="Corbel" panose="020B0503020204020204" pitchFamily="34" charset="0"/>
            </a:endParaRPr>
          </a:p>
        </p:txBody>
      </p:sp>
      <p:sp>
        <p:nvSpPr>
          <p:cNvPr id="39" name="ZoneTexte 38">
            <a:extLst>
              <a:ext uri="{FF2B5EF4-FFF2-40B4-BE49-F238E27FC236}">
                <a16:creationId xmlns:a16="http://schemas.microsoft.com/office/drawing/2014/main" id="{559FBBB7-D971-164E-A8FD-42E2DC584D2E}"/>
              </a:ext>
            </a:extLst>
          </p:cNvPr>
          <p:cNvSpPr txBox="1"/>
          <p:nvPr/>
        </p:nvSpPr>
        <p:spPr>
          <a:xfrm>
            <a:off x="27284" y="3681905"/>
            <a:ext cx="2140187" cy="800219"/>
          </a:xfrm>
          <a:prstGeom prst="rect">
            <a:avLst/>
          </a:prstGeom>
          <a:noFill/>
        </p:spPr>
        <p:txBody>
          <a:bodyPr wrap="square" rtlCol="0">
            <a:spAutoFit/>
          </a:bodyPr>
          <a:lstStyle/>
          <a:p>
            <a:pPr algn="r"/>
            <a:r>
              <a:rPr lang="fr-FR" sz="1200" b="1" dirty="0">
                <a:solidFill>
                  <a:srgbClr val="895588"/>
                </a:solidFill>
                <a:latin typeface="Corbel" panose="020B0503020204020204" pitchFamily="34" charset="0"/>
              </a:rPr>
              <a:t>Et j’ai besoin d’être accompagné pour identifier leurs besoins en formation</a:t>
            </a:r>
            <a:r>
              <a:rPr lang="fr-FR" sz="1100" dirty="0">
                <a:solidFill>
                  <a:srgbClr val="895588"/>
                </a:solidFill>
                <a:latin typeface="Corbel" panose="020B0503020204020204" pitchFamily="34" charset="0"/>
              </a:rPr>
              <a:t>, </a:t>
            </a:r>
            <a:r>
              <a:rPr lang="fr-FR" sz="1000" dirty="0">
                <a:solidFill>
                  <a:srgbClr val="895588"/>
                </a:solidFill>
                <a:latin typeface="Corbel" panose="020B0503020204020204" pitchFamily="34" charset="0"/>
              </a:rPr>
              <a:t>alignés sur ma stratégie d’entreprise</a:t>
            </a:r>
            <a:endParaRPr lang="fr-FR" sz="1100" dirty="0">
              <a:solidFill>
                <a:srgbClr val="895588"/>
              </a:solidFill>
              <a:latin typeface="Corbel" panose="020B0503020204020204" pitchFamily="34" charset="0"/>
            </a:endParaRPr>
          </a:p>
        </p:txBody>
      </p:sp>
      <p:sp>
        <p:nvSpPr>
          <p:cNvPr id="40" name="ZoneTexte 39">
            <a:extLst>
              <a:ext uri="{FF2B5EF4-FFF2-40B4-BE49-F238E27FC236}">
                <a16:creationId xmlns:a16="http://schemas.microsoft.com/office/drawing/2014/main" id="{196EE733-9EDB-6343-8250-01D870574D7C}"/>
              </a:ext>
            </a:extLst>
          </p:cNvPr>
          <p:cNvSpPr txBox="1"/>
          <p:nvPr/>
        </p:nvSpPr>
        <p:spPr>
          <a:xfrm>
            <a:off x="238649" y="830908"/>
            <a:ext cx="2810848" cy="615553"/>
          </a:xfrm>
          <a:prstGeom prst="rect">
            <a:avLst/>
          </a:prstGeom>
          <a:noFill/>
        </p:spPr>
        <p:txBody>
          <a:bodyPr wrap="square" rtlCol="0">
            <a:spAutoFit/>
          </a:bodyPr>
          <a:lstStyle/>
          <a:p>
            <a:pPr algn="r"/>
            <a:r>
              <a:rPr lang="fr-FR" sz="1200" b="1" dirty="0">
                <a:solidFill>
                  <a:srgbClr val="2E4756"/>
                </a:solidFill>
              </a:rPr>
              <a:t>En réinterrogeant ma proposition de valeur </a:t>
            </a:r>
            <a:r>
              <a:rPr lang="fr-FR" sz="1000" dirty="0">
                <a:solidFill>
                  <a:srgbClr val="2E4756"/>
                </a:solidFill>
              </a:rPr>
              <a:t>(évolution de mon offre, de mon système client, de mes canaux de communication, etc.)</a:t>
            </a:r>
            <a:endParaRPr lang="fr-FR" sz="1100" dirty="0">
              <a:solidFill>
                <a:srgbClr val="2E4756"/>
              </a:solidFill>
            </a:endParaRPr>
          </a:p>
        </p:txBody>
      </p:sp>
      <p:sp>
        <p:nvSpPr>
          <p:cNvPr id="41" name="ZoneTexte 40">
            <a:extLst>
              <a:ext uri="{FF2B5EF4-FFF2-40B4-BE49-F238E27FC236}">
                <a16:creationId xmlns:a16="http://schemas.microsoft.com/office/drawing/2014/main" id="{7F02B6F4-29FB-3741-B79F-E704E7200C8E}"/>
              </a:ext>
            </a:extLst>
          </p:cNvPr>
          <p:cNvSpPr txBox="1"/>
          <p:nvPr/>
        </p:nvSpPr>
        <p:spPr>
          <a:xfrm>
            <a:off x="238649" y="1622644"/>
            <a:ext cx="2652894" cy="615553"/>
          </a:xfrm>
          <a:prstGeom prst="rect">
            <a:avLst/>
          </a:prstGeom>
          <a:noFill/>
        </p:spPr>
        <p:txBody>
          <a:bodyPr wrap="square" rtlCol="0">
            <a:spAutoFit/>
          </a:bodyPr>
          <a:lstStyle/>
          <a:p>
            <a:pPr algn="r"/>
            <a:r>
              <a:rPr lang="fr-FR" sz="1200" b="1" dirty="0">
                <a:solidFill>
                  <a:srgbClr val="2E4756"/>
                </a:solidFill>
              </a:rPr>
              <a:t>En reconfigurant mes pratiques partenariales </a:t>
            </a:r>
            <a:r>
              <a:rPr lang="fr-FR" sz="1000" dirty="0">
                <a:solidFill>
                  <a:srgbClr val="2E4756"/>
                </a:solidFill>
              </a:rPr>
              <a:t>(relations commerciales, mutualisation de services, GIE, etc.)</a:t>
            </a:r>
            <a:endParaRPr lang="fr-FR" sz="1100" dirty="0">
              <a:solidFill>
                <a:srgbClr val="2E4756"/>
              </a:solidFill>
            </a:endParaRPr>
          </a:p>
        </p:txBody>
      </p:sp>
      <p:sp>
        <p:nvSpPr>
          <p:cNvPr id="42" name="Rectangle : coins arrondis 41">
            <a:hlinkClick r:id="rId21" action="ppaction://hlinksldjump"/>
            <a:extLst>
              <a:ext uri="{FF2B5EF4-FFF2-40B4-BE49-F238E27FC236}">
                <a16:creationId xmlns:a16="http://schemas.microsoft.com/office/drawing/2014/main" id="{E2E5D226-E683-8B41-BBB3-71B41FA4EEB3}"/>
              </a:ext>
            </a:extLst>
          </p:cNvPr>
          <p:cNvSpPr/>
          <p:nvPr/>
        </p:nvSpPr>
        <p:spPr>
          <a:xfrm>
            <a:off x="6230923" y="1962298"/>
            <a:ext cx="540000" cy="1440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AAE</a:t>
            </a:r>
          </a:p>
        </p:txBody>
      </p:sp>
      <p:sp>
        <p:nvSpPr>
          <p:cNvPr id="43" name="Rectangle : coins arrondis 42">
            <a:hlinkClick r:id="rId22" action="ppaction://hlinksldjump"/>
            <a:extLst>
              <a:ext uri="{FF2B5EF4-FFF2-40B4-BE49-F238E27FC236}">
                <a16:creationId xmlns:a16="http://schemas.microsoft.com/office/drawing/2014/main" id="{73671A4C-7FBB-B649-9DEF-7A57DD5DF564}"/>
              </a:ext>
            </a:extLst>
          </p:cNvPr>
          <p:cNvSpPr/>
          <p:nvPr/>
        </p:nvSpPr>
        <p:spPr>
          <a:xfrm>
            <a:off x="4361925" y="1332152"/>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44" name="Rectangle : coins arrondis 43">
            <a:hlinkClick r:id="rId22" action="ppaction://hlinksldjump"/>
            <a:extLst>
              <a:ext uri="{FF2B5EF4-FFF2-40B4-BE49-F238E27FC236}">
                <a16:creationId xmlns:a16="http://schemas.microsoft.com/office/drawing/2014/main" id="{52DFE3D8-5290-FE40-86FF-AD10AF3465D4}"/>
              </a:ext>
            </a:extLst>
          </p:cNvPr>
          <p:cNvSpPr/>
          <p:nvPr/>
        </p:nvSpPr>
        <p:spPr>
          <a:xfrm>
            <a:off x="6733529" y="3131922"/>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46" name="Rectangle : coins arrondis 45">
            <a:hlinkClick r:id="rId22" action="ppaction://hlinksldjump"/>
            <a:extLst>
              <a:ext uri="{FF2B5EF4-FFF2-40B4-BE49-F238E27FC236}">
                <a16:creationId xmlns:a16="http://schemas.microsoft.com/office/drawing/2014/main" id="{F6CB8C24-9260-034C-8EBA-0F189F637405}"/>
              </a:ext>
            </a:extLst>
          </p:cNvPr>
          <p:cNvSpPr/>
          <p:nvPr/>
        </p:nvSpPr>
        <p:spPr>
          <a:xfrm>
            <a:off x="6391923" y="4767561"/>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47" name="Rectangle : coins arrondis 46">
            <a:hlinkClick r:id="rId22" action="ppaction://hlinksldjump"/>
            <a:extLst>
              <a:ext uri="{FF2B5EF4-FFF2-40B4-BE49-F238E27FC236}">
                <a16:creationId xmlns:a16="http://schemas.microsoft.com/office/drawing/2014/main" id="{A6F58D75-1EE7-8641-A36D-684FE088244A}"/>
              </a:ext>
            </a:extLst>
          </p:cNvPr>
          <p:cNvSpPr/>
          <p:nvPr/>
        </p:nvSpPr>
        <p:spPr>
          <a:xfrm>
            <a:off x="6566583" y="5639722"/>
            <a:ext cx="610884"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51" name="Rectangle : coins arrondis 50">
            <a:hlinkClick r:id="rId23" action="ppaction://hlinksldjump"/>
            <a:extLst>
              <a:ext uri="{FF2B5EF4-FFF2-40B4-BE49-F238E27FC236}">
                <a16:creationId xmlns:a16="http://schemas.microsoft.com/office/drawing/2014/main" id="{7A7C27C1-C9FC-8146-88AD-85BE0E925A9B}"/>
              </a:ext>
            </a:extLst>
          </p:cNvPr>
          <p:cNvSpPr/>
          <p:nvPr/>
        </p:nvSpPr>
        <p:spPr>
          <a:xfrm>
            <a:off x="1768734" y="3254988"/>
            <a:ext cx="540000" cy="144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FNE-F</a:t>
            </a:r>
          </a:p>
        </p:txBody>
      </p:sp>
      <p:sp>
        <p:nvSpPr>
          <p:cNvPr id="52" name="Rectangle : coins arrondis 51">
            <a:hlinkClick r:id="rId22" action="ppaction://hlinksldjump"/>
            <a:extLst>
              <a:ext uri="{FF2B5EF4-FFF2-40B4-BE49-F238E27FC236}">
                <a16:creationId xmlns:a16="http://schemas.microsoft.com/office/drawing/2014/main" id="{09E76710-8262-5B4A-A29D-E6D306AD45AE}"/>
              </a:ext>
            </a:extLst>
          </p:cNvPr>
          <p:cNvSpPr/>
          <p:nvPr/>
        </p:nvSpPr>
        <p:spPr>
          <a:xfrm>
            <a:off x="2191578" y="2252267"/>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53" name="Rectangle : coins arrondis 52">
            <a:hlinkClick r:id="rId22" action="ppaction://hlinksldjump"/>
            <a:extLst>
              <a:ext uri="{FF2B5EF4-FFF2-40B4-BE49-F238E27FC236}">
                <a16:creationId xmlns:a16="http://schemas.microsoft.com/office/drawing/2014/main" id="{E4658204-0691-2448-85EC-17A5016EE884}"/>
              </a:ext>
            </a:extLst>
          </p:cNvPr>
          <p:cNvSpPr/>
          <p:nvPr/>
        </p:nvSpPr>
        <p:spPr>
          <a:xfrm>
            <a:off x="2381621" y="1430433"/>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54" name="Rectangle : coins arrondis 53">
            <a:hlinkClick r:id="rId22" action="ppaction://hlinksldjump"/>
            <a:extLst>
              <a:ext uri="{FF2B5EF4-FFF2-40B4-BE49-F238E27FC236}">
                <a16:creationId xmlns:a16="http://schemas.microsoft.com/office/drawing/2014/main" id="{A461BD48-99F6-F844-8BB8-6ABD79F3FF85}"/>
              </a:ext>
            </a:extLst>
          </p:cNvPr>
          <p:cNvSpPr/>
          <p:nvPr/>
        </p:nvSpPr>
        <p:spPr>
          <a:xfrm>
            <a:off x="1521544" y="4482124"/>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55" name="ZoneTexte 54">
            <a:extLst>
              <a:ext uri="{FF2B5EF4-FFF2-40B4-BE49-F238E27FC236}">
                <a16:creationId xmlns:a16="http://schemas.microsoft.com/office/drawing/2014/main" id="{25C53885-0771-FB4C-BFF1-59BF76C319E9}"/>
              </a:ext>
            </a:extLst>
          </p:cNvPr>
          <p:cNvSpPr txBox="1"/>
          <p:nvPr/>
        </p:nvSpPr>
        <p:spPr>
          <a:xfrm>
            <a:off x="3768811" y="-27453"/>
            <a:ext cx="5375189" cy="707886"/>
          </a:xfrm>
          <a:prstGeom prst="rect">
            <a:avLst/>
          </a:prstGeom>
          <a:noFill/>
        </p:spPr>
        <p:txBody>
          <a:bodyPr wrap="square" rtlCol="0">
            <a:spAutoFit/>
          </a:bodyPr>
          <a:lstStyle/>
          <a:p>
            <a:pPr algn="r"/>
            <a:r>
              <a:rPr lang="fr-FR" sz="2000" b="1" dirty="0">
                <a:latin typeface="Century Gothic" panose="020B0502020202020204" pitchFamily="34" charset="0"/>
              </a:rPr>
              <a:t>Les dispositifs d’appui RH et organisationnel au service des entreprises</a:t>
            </a:r>
          </a:p>
        </p:txBody>
      </p:sp>
      <p:sp>
        <p:nvSpPr>
          <p:cNvPr id="58" name="Rectangle : coins arrondis 57">
            <a:hlinkClick r:id="rId23" action="ppaction://hlinksldjump"/>
            <a:extLst>
              <a:ext uri="{FF2B5EF4-FFF2-40B4-BE49-F238E27FC236}">
                <a16:creationId xmlns:a16="http://schemas.microsoft.com/office/drawing/2014/main" id="{BA55FA69-D1A4-BA41-87FB-03F378FB987A}"/>
              </a:ext>
            </a:extLst>
          </p:cNvPr>
          <p:cNvSpPr/>
          <p:nvPr/>
        </p:nvSpPr>
        <p:spPr>
          <a:xfrm>
            <a:off x="52633" y="6296156"/>
            <a:ext cx="540000" cy="144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FNE-F</a:t>
            </a:r>
          </a:p>
        </p:txBody>
      </p:sp>
      <p:sp>
        <p:nvSpPr>
          <p:cNvPr id="62" name="ZoneTexte 61">
            <a:extLst>
              <a:ext uri="{FF2B5EF4-FFF2-40B4-BE49-F238E27FC236}">
                <a16:creationId xmlns:a16="http://schemas.microsoft.com/office/drawing/2014/main" id="{03D814A7-5691-954B-AB49-3B6929FBF7B3}"/>
              </a:ext>
            </a:extLst>
          </p:cNvPr>
          <p:cNvSpPr txBox="1"/>
          <p:nvPr/>
        </p:nvSpPr>
        <p:spPr>
          <a:xfrm>
            <a:off x="602688" y="6257301"/>
            <a:ext cx="3670782" cy="246221"/>
          </a:xfrm>
          <a:prstGeom prst="rect">
            <a:avLst/>
          </a:prstGeom>
          <a:noFill/>
        </p:spPr>
        <p:txBody>
          <a:bodyPr wrap="square" rtlCol="0">
            <a:spAutoFit/>
          </a:bodyPr>
          <a:lstStyle/>
          <a:p>
            <a:r>
              <a:rPr lang="fr-FR" sz="1000" b="1" dirty="0"/>
              <a:t>Fonds National pour l’Emploi – Formation</a:t>
            </a:r>
          </a:p>
        </p:txBody>
      </p:sp>
      <p:sp>
        <p:nvSpPr>
          <p:cNvPr id="67" name="ZoneTexte 66">
            <a:extLst>
              <a:ext uri="{FF2B5EF4-FFF2-40B4-BE49-F238E27FC236}">
                <a16:creationId xmlns:a16="http://schemas.microsoft.com/office/drawing/2014/main" id="{A037F9FC-F1F4-1546-98B0-47941B3E0EA8}"/>
              </a:ext>
            </a:extLst>
          </p:cNvPr>
          <p:cNvSpPr txBox="1"/>
          <p:nvPr/>
        </p:nvSpPr>
        <p:spPr>
          <a:xfrm>
            <a:off x="-41102" y="5989413"/>
            <a:ext cx="737702" cy="246221"/>
          </a:xfrm>
          <a:prstGeom prst="rect">
            <a:avLst/>
          </a:prstGeom>
          <a:noFill/>
        </p:spPr>
        <p:txBody>
          <a:bodyPr wrap="none" rtlCol="0">
            <a:spAutoFit/>
          </a:bodyPr>
          <a:lstStyle/>
          <a:p>
            <a:r>
              <a:rPr lang="fr-FR" sz="1000" b="1" u="sng" dirty="0"/>
              <a:t>Dispositifs</a:t>
            </a:r>
          </a:p>
        </p:txBody>
      </p:sp>
      <p:sp>
        <p:nvSpPr>
          <p:cNvPr id="71" name="Rectangle : coins arrondis 70">
            <a:hlinkClick r:id="rId21" action="ppaction://hlinksldjump"/>
            <a:extLst>
              <a:ext uri="{FF2B5EF4-FFF2-40B4-BE49-F238E27FC236}">
                <a16:creationId xmlns:a16="http://schemas.microsoft.com/office/drawing/2014/main" id="{BB3D5192-5C42-5249-8F39-BF5ACD830919}"/>
              </a:ext>
            </a:extLst>
          </p:cNvPr>
          <p:cNvSpPr/>
          <p:nvPr/>
        </p:nvSpPr>
        <p:spPr>
          <a:xfrm>
            <a:off x="4669365" y="6404195"/>
            <a:ext cx="540000" cy="1440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AAE</a:t>
            </a:r>
          </a:p>
        </p:txBody>
      </p:sp>
      <p:sp>
        <p:nvSpPr>
          <p:cNvPr id="72" name="ZoneTexte 71">
            <a:extLst>
              <a:ext uri="{FF2B5EF4-FFF2-40B4-BE49-F238E27FC236}">
                <a16:creationId xmlns:a16="http://schemas.microsoft.com/office/drawing/2014/main" id="{025B9EA7-3FE2-8947-A57A-C420DE326F7D}"/>
              </a:ext>
            </a:extLst>
          </p:cNvPr>
          <p:cNvSpPr txBox="1"/>
          <p:nvPr/>
        </p:nvSpPr>
        <p:spPr>
          <a:xfrm>
            <a:off x="5183609" y="6360079"/>
            <a:ext cx="1439621" cy="246221"/>
          </a:xfrm>
          <a:prstGeom prst="rect">
            <a:avLst/>
          </a:prstGeom>
          <a:noFill/>
        </p:spPr>
        <p:txBody>
          <a:bodyPr wrap="square" rtlCol="0">
            <a:spAutoFit/>
          </a:bodyPr>
          <a:lstStyle/>
          <a:p>
            <a:r>
              <a:rPr lang="fr-FR" sz="1000" b="1" dirty="0"/>
              <a:t>Aides à l’embauche</a:t>
            </a:r>
          </a:p>
        </p:txBody>
      </p:sp>
      <p:sp>
        <p:nvSpPr>
          <p:cNvPr id="75" name="Rectangle : coins arrondis 74">
            <a:hlinkClick r:id="rId22" action="ppaction://hlinksldjump"/>
            <a:extLst>
              <a:ext uri="{FF2B5EF4-FFF2-40B4-BE49-F238E27FC236}">
                <a16:creationId xmlns:a16="http://schemas.microsoft.com/office/drawing/2014/main" id="{30D84B35-9769-A34A-AB77-3BCCEEA98BC1}"/>
              </a:ext>
            </a:extLst>
          </p:cNvPr>
          <p:cNvSpPr/>
          <p:nvPr/>
        </p:nvSpPr>
        <p:spPr>
          <a:xfrm>
            <a:off x="52633" y="6587162"/>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76" name="ZoneTexte 75">
            <a:extLst>
              <a:ext uri="{FF2B5EF4-FFF2-40B4-BE49-F238E27FC236}">
                <a16:creationId xmlns:a16="http://schemas.microsoft.com/office/drawing/2014/main" id="{E9AC2FA6-46EC-AE4D-AB0B-807123487A77}"/>
              </a:ext>
            </a:extLst>
          </p:cNvPr>
          <p:cNvSpPr txBox="1"/>
          <p:nvPr/>
        </p:nvSpPr>
        <p:spPr>
          <a:xfrm>
            <a:off x="590645" y="6541745"/>
            <a:ext cx="2669646" cy="246221"/>
          </a:xfrm>
          <a:prstGeom prst="rect">
            <a:avLst/>
          </a:prstGeom>
          <a:noFill/>
        </p:spPr>
        <p:txBody>
          <a:bodyPr wrap="square" rtlCol="0">
            <a:spAutoFit/>
          </a:bodyPr>
          <a:lstStyle/>
          <a:p>
            <a:r>
              <a:rPr lang="fr-FR" sz="1000" b="1" dirty="0"/>
              <a:t>Prestation de Conseil en Ressources Humaines</a:t>
            </a:r>
          </a:p>
        </p:txBody>
      </p:sp>
      <p:sp>
        <p:nvSpPr>
          <p:cNvPr id="81" name="ZoneTexte 80">
            <a:extLst>
              <a:ext uri="{FF2B5EF4-FFF2-40B4-BE49-F238E27FC236}">
                <a16:creationId xmlns:a16="http://schemas.microsoft.com/office/drawing/2014/main" id="{D850BCF0-1FBC-4C41-A3E1-19BEF3F308A8}"/>
              </a:ext>
            </a:extLst>
          </p:cNvPr>
          <p:cNvSpPr txBox="1"/>
          <p:nvPr/>
        </p:nvSpPr>
        <p:spPr>
          <a:xfrm>
            <a:off x="3246052" y="1962070"/>
            <a:ext cx="1401115" cy="1015663"/>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Questionner mon modèle économique pendant et suite à la crise sanitaire</a:t>
            </a:r>
          </a:p>
        </p:txBody>
      </p:sp>
      <p:pic>
        <p:nvPicPr>
          <p:cNvPr id="69" name="Image 68">
            <a:extLst>
              <a:ext uri="{FF2B5EF4-FFF2-40B4-BE49-F238E27FC236}">
                <a16:creationId xmlns:a16="http://schemas.microsoft.com/office/drawing/2014/main" id="{06BF0522-4847-5C41-BA61-AD31C1834B0F}"/>
              </a:ext>
            </a:extLst>
          </p:cNvPr>
          <p:cNvPicPr>
            <a:picLocks noChangeAspect="1"/>
          </p:cNvPicPr>
          <p:nvPr/>
        </p:nvPicPr>
        <p:blipFill>
          <a:blip r:embed="rId24"/>
          <a:stretch>
            <a:fillRect/>
          </a:stretch>
        </p:blipFill>
        <p:spPr>
          <a:xfrm>
            <a:off x="-1904" y="-5319"/>
            <a:ext cx="2651470" cy="761859"/>
          </a:xfrm>
          <a:prstGeom prst="rect">
            <a:avLst/>
          </a:prstGeom>
        </p:spPr>
      </p:pic>
      <p:sp>
        <p:nvSpPr>
          <p:cNvPr id="18" name="Rectangle : coins arrondis 17">
            <a:hlinkClick r:id="rId25" action="ppaction://hlinksldjump"/>
            <a:extLst>
              <a:ext uri="{FF2B5EF4-FFF2-40B4-BE49-F238E27FC236}">
                <a16:creationId xmlns:a16="http://schemas.microsoft.com/office/drawing/2014/main" id="{D5AEA8E9-015D-7D8E-675F-EBD192DAB509}"/>
              </a:ext>
            </a:extLst>
          </p:cNvPr>
          <p:cNvSpPr/>
          <p:nvPr/>
        </p:nvSpPr>
        <p:spPr>
          <a:xfrm>
            <a:off x="5031244" y="1331184"/>
            <a:ext cx="648000" cy="14394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Transco</a:t>
            </a:r>
          </a:p>
        </p:txBody>
      </p:sp>
      <p:sp>
        <p:nvSpPr>
          <p:cNvPr id="25" name="Rectangle : coins arrondis 24">
            <a:hlinkClick r:id="rId25" action="ppaction://hlinksldjump"/>
            <a:extLst>
              <a:ext uri="{FF2B5EF4-FFF2-40B4-BE49-F238E27FC236}">
                <a16:creationId xmlns:a16="http://schemas.microsoft.com/office/drawing/2014/main" id="{2039B7E4-B4AE-1CF0-897C-AA4A4A678B24}"/>
              </a:ext>
            </a:extLst>
          </p:cNvPr>
          <p:cNvSpPr/>
          <p:nvPr/>
        </p:nvSpPr>
        <p:spPr>
          <a:xfrm>
            <a:off x="4556231" y="6637402"/>
            <a:ext cx="648000" cy="144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Transco</a:t>
            </a:r>
          </a:p>
        </p:txBody>
      </p:sp>
      <p:sp>
        <p:nvSpPr>
          <p:cNvPr id="32" name="ZoneTexte 31">
            <a:extLst>
              <a:ext uri="{FF2B5EF4-FFF2-40B4-BE49-F238E27FC236}">
                <a16:creationId xmlns:a16="http://schemas.microsoft.com/office/drawing/2014/main" id="{922E3853-1995-26A7-F610-ED0A9EEF3D18}"/>
              </a:ext>
            </a:extLst>
          </p:cNvPr>
          <p:cNvSpPr txBox="1"/>
          <p:nvPr/>
        </p:nvSpPr>
        <p:spPr>
          <a:xfrm>
            <a:off x="5183609" y="6588960"/>
            <a:ext cx="2693414" cy="246221"/>
          </a:xfrm>
          <a:prstGeom prst="rect">
            <a:avLst/>
          </a:prstGeom>
          <a:noFill/>
        </p:spPr>
        <p:txBody>
          <a:bodyPr wrap="square" rtlCol="0">
            <a:spAutoFit/>
          </a:bodyPr>
          <a:lstStyle/>
          <a:p>
            <a:r>
              <a:rPr lang="fr-FR" sz="1000" b="1" dirty="0"/>
              <a:t>Transitions collectives</a:t>
            </a:r>
          </a:p>
        </p:txBody>
      </p:sp>
      <p:pic>
        <p:nvPicPr>
          <p:cNvPr id="37" name="Graphique 36" descr="Ligne fléchée : incurvée sens des aiguilles d’une montre contour">
            <a:extLst>
              <a:ext uri="{FF2B5EF4-FFF2-40B4-BE49-F238E27FC236}">
                <a16:creationId xmlns:a16="http://schemas.microsoft.com/office/drawing/2014/main" id="{D3E15673-82EC-CF49-11A8-C5427C65EF6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rot="2322817" flipV="1">
            <a:off x="2722051" y="4208118"/>
            <a:ext cx="575435" cy="656735"/>
          </a:xfrm>
          <a:prstGeom prst="rect">
            <a:avLst/>
          </a:prstGeom>
        </p:spPr>
      </p:pic>
      <p:pic>
        <p:nvPicPr>
          <p:cNvPr id="45" name="Graphique 44" descr="Ligne fléchée : incurvée sens des aiguilles d’une montre contour">
            <a:extLst>
              <a:ext uri="{FF2B5EF4-FFF2-40B4-BE49-F238E27FC236}">
                <a16:creationId xmlns:a16="http://schemas.microsoft.com/office/drawing/2014/main" id="{E8BBA4E0-0F9C-1338-83E5-8B2CD203988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rot="12247660" flipH="1">
            <a:off x="4474648" y="4928842"/>
            <a:ext cx="298236" cy="482164"/>
          </a:xfrm>
          <a:prstGeom prst="rect">
            <a:avLst/>
          </a:prstGeom>
        </p:spPr>
      </p:pic>
      <p:sp>
        <p:nvSpPr>
          <p:cNvPr id="49" name="ZoneTexte 48">
            <a:extLst>
              <a:ext uri="{FF2B5EF4-FFF2-40B4-BE49-F238E27FC236}">
                <a16:creationId xmlns:a16="http://schemas.microsoft.com/office/drawing/2014/main" id="{37679691-447F-7578-4C2E-F102EC6B8A96}"/>
              </a:ext>
            </a:extLst>
          </p:cNvPr>
          <p:cNvSpPr txBox="1"/>
          <p:nvPr/>
        </p:nvSpPr>
        <p:spPr>
          <a:xfrm>
            <a:off x="4038899" y="5307173"/>
            <a:ext cx="2527684" cy="584775"/>
          </a:xfrm>
          <a:prstGeom prst="rect">
            <a:avLst/>
          </a:prstGeom>
          <a:noFill/>
        </p:spPr>
        <p:txBody>
          <a:bodyPr wrap="square" rtlCol="0">
            <a:spAutoFit/>
          </a:bodyPr>
          <a:lstStyle/>
          <a:p>
            <a:r>
              <a:rPr lang="fr-FR" sz="1200" b="1" dirty="0">
                <a:solidFill>
                  <a:srgbClr val="B4C737"/>
                </a:solidFill>
                <a:latin typeface="Corbel" panose="020B0503020204020204" pitchFamily="34" charset="0"/>
              </a:rPr>
              <a:t>En réponse à la crise sanitaire </a:t>
            </a:r>
            <a:r>
              <a:rPr lang="fr-FR" sz="1000" dirty="0">
                <a:solidFill>
                  <a:srgbClr val="B4C737"/>
                </a:solidFill>
                <a:latin typeface="Corbel" panose="020B0503020204020204" pitchFamily="34" charset="0"/>
              </a:rPr>
              <a:t>(évaluation de l’impact de la crise sur l’emploi et les compétences, etc.)</a:t>
            </a:r>
            <a:endParaRPr lang="fr-FR" sz="1100" dirty="0">
              <a:solidFill>
                <a:srgbClr val="B4C737"/>
              </a:solidFill>
              <a:latin typeface="Corbel" panose="020B0503020204020204" pitchFamily="34" charset="0"/>
            </a:endParaRPr>
          </a:p>
        </p:txBody>
      </p:sp>
      <p:sp>
        <p:nvSpPr>
          <p:cNvPr id="56" name="ZoneTexte 55">
            <a:extLst>
              <a:ext uri="{FF2B5EF4-FFF2-40B4-BE49-F238E27FC236}">
                <a16:creationId xmlns:a16="http://schemas.microsoft.com/office/drawing/2014/main" id="{D3E9DD97-E129-D8F7-E185-FBA98F7ABC01}"/>
              </a:ext>
            </a:extLst>
          </p:cNvPr>
          <p:cNvSpPr txBox="1"/>
          <p:nvPr/>
        </p:nvSpPr>
        <p:spPr>
          <a:xfrm>
            <a:off x="171720" y="5403421"/>
            <a:ext cx="3412079" cy="430887"/>
          </a:xfrm>
          <a:prstGeom prst="rect">
            <a:avLst/>
          </a:prstGeom>
          <a:noFill/>
        </p:spPr>
        <p:txBody>
          <a:bodyPr wrap="square" rtlCol="0">
            <a:spAutoFit/>
          </a:bodyPr>
          <a:lstStyle/>
          <a:p>
            <a:pPr algn="r"/>
            <a:r>
              <a:rPr lang="fr-FR" sz="1200" b="1" dirty="0">
                <a:solidFill>
                  <a:srgbClr val="9F3060"/>
                </a:solidFill>
              </a:rPr>
              <a:t>Pour accompagner ses évolutions structurelles </a:t>
            </a:r>
            <a:r>
              <a:rPr lang="fr-FR" sz="1000" dirty="0">
                <a:solidFill>
                  <a:srgbClr val="9F3060"/>
                </a:solidFill>
              </a:rPr>
              <a:t>(télétravail, RSE, QVT, nouveaux modes de management, etc.)</a:t>
            </a:r>
            <a:endParaRPr lang="fr-FR" sz="1100" dirty="0">
              <a:solidFill>
                <a:srgbClr val="9F3060"/>
              </a:solidFill>
            </a:endParaRPr>
          </a:p>
        </p:txBody>
      </p:sp>
      <p:sp>
        <p:nvSpPr>
          <p:cNvPr id="57" name="Rectangle : coins arrondis 56">
            <a:hlinkClick r:id="rId22" action="ppaction://hlinksldjump"/>
            <a:extLst>
              <a:ext uri="{FF2B5EF4-FFF2-40B4-BE49-F238E27FC236}">
                <a16:creationId xmlns:a16="http://schemas.microsoft.com/office/drawing/2014/main" id="{2ECAD06F-0C98-41D1-D387-A11025486E92}"/>
              </a:ext>
            </a:extLst>
          </p:cNvPr>
          <p:cNvSpPr/>
          <p:nvPr/>
        </p:nvSpPr>
        <p:spPr>
          <a:xfrm>
            <a:off x="4122408" y="5877083"/>
            <a:ext cx="610884"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59" name="Rectangle : coins arrondis 58">
            <a:hlinkClick r:id="rId22" action="ppaction://hlinksldjump"/>
            <a:extLst>
              <a:ext uri="{FF2B5EF4-FFF2-40B4-BE49-F238E27FC236}">
                <a16:creationId xmlns:a16="http://schemas.microsoft.com/office/drawing/2014/main" id="{6E200149-0FA6-4E88-B2AD-822CAEEB428B}"/>
              </a:ext>
            </a:extLst>
          </p:cNvPr>
          <p:cNvSpPr/>
          <p:nvPr/>
        </p:nvSpPr>
        <p:spPr>
          <a:xfrm>
            <a:off x="2880723" y="5828194"/>
            <a:ext cx="610884" cy="14849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pic>
        <p:nvPicPr>
          <p:cNvPr id="60" name="Graphique 59" descr="Ligne fléchée : incurvée sens des aiguilles d’une montre contour">
            <a:extLst>
              <a:ext uri="{FF2B5EF4-FFF2-40B4-BE49-F238E27FC236}">
                <a16:creationId xmlns:a16="http://schemas.microsoft.com/office/drawing/2014/main" id="{9DA9A2AF-B9B9-848D-FB10-F09687D6E7F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14170957">
            <a:off x="3470261" y="5097768"/>
            <a:ext cx="538211" cy="571833"/>
          </a:xfrm>
          <a:prstGeom prst="rect">
            <a:avLst/>
          </a:prstGeom>
        </p:spPr>
      </p:pic>
      <p:sp>
        <p:nvSpPr>
          <p:cNvPr id="61" name="ZoneTexte 60">
            <a:extLst>
              <a:ext uri="{FF2B5EF4-FFF2-40B4-BE49-F238E27FC236}">
                <a16:creationId xmlns:a16="http://schemas.microsoft.com/office/drawing/2014/main" id="{64B12B21-8AEC-45BC-D0B1-6524F14897CB}"/>
              </a:ext>
            </a:extLst>
          </p:cNvPr>
          <p:cNvSpPr txBox="1"/>
          <p:nvPr/>
        </p:nvSpPr>
        <p:spPr>
          <a:xfrm>
            <a:off x="325481" y="4694575"/>
            <a:ext cx="2514912" cy="461665"/>
          </a:xfrm>
          <a:prstGeom prst="rect">
            <a:avLst/>
          </a:prstGeom>
          <a:noFill/>
        </p:spPr>
        <p:txBody>
          <a:bodyPr wrap="square" rtlCol="0">
            <a:spAutoFit/>
          </a:bodyPr>
          <a:lstStyle/>
          <a:p>
            <a:pPr algn="r"/>
            <a:r>
              <a:rPr lang="fr-FR" sz="1200" b="1" dirty="0">
                <a:solidFill>
                  <a:srgbClr val="9F3060"/>
                </a:solidFill>
              </a:rPr>
              <a:t>Et anticiper, en accompagnant des mobilités externes de salariés</a:t>
            </a:r>
            <a:endParaRPr lang="fr-FR" sz="1100" dirty="0">
              <a:solidFill>
                <a:srgbClr val="9F3060"/>
              </a:solidFill>
            </a:endParaRPr>
          </a:p>
        </p:txBody>
      </p:sp>
      <p:sp>
        <p:nvSpPr>
          <p:cNvPr id="63" name="Rectangle : coins arrondis 62">
            <a:hlinkClick r:id="rId25" action="ppaction://hlinksldjump"/>
            <a:extLst>
              <a:ext uri="{FF2B5EF4-FFF2-40B4-BE49-F238E27FC236}">
                <a16:creationId xmlns:a16="http://schemas.microsoft.com/office/drawing/2014/main" id="{760FA526-D402-1B4D-97C4-4DAE91F3B8C7}"/>
              </a:ext>
            </a:extLst>
          </p:cNvPr>
          <p:cNvSpPr/>
          <p:nvPr/>
        </p:nvSpPr>
        <p:spPr>
          <a:xfrm>
            <a:off x="2058103" y="5153840"/>
            <a:ext cx="648000" cy="14394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Transco</a:t>
            </a:r>
          </a:p>
        </p:txBody>
      </p:sp>
      <p:sp>
        <p:nvSpPr>
          <p:cNvPr id="23" name="Rectangle : coins arrondis 22">
            <a:hlinkClick r:id="rId32" action="ppaction://hlinksldjump"/>
            <a:extLst>
              <a:ext uri="{FF2B5EF4-FFF2-40B4-BE49-F238E27FC236}">
                <a16:creationId xmlns:a16="http://schemas.microsoft.com/office/drawing/2014/main" id="{12C44524-A9B8-E0C2-34E8-7428734F18D5}"/>
              </a:ext>
            </a:extLst>
          </p:cNvPr>
          <p:cNvSpPr/>
          <p:nvPr/>
        </p:nvSpPr>
        <p:spPr>
          <a:xfrm>
            <a:off x="1070518" y="3259788"/>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27" name="Rectangle : coins arrondis 26">
            <a:hlinkClick r:id="rId32" action="ppaction://hlinksldjump"/>
            <a:extLst>
              <a:ext uri="{FF2B5EF4-FFF2-40B4-BE49-F238E27FC236}">
                <a16:creationId xmlns:a16="http://schemas.microsoft.com/office/drawing/2014/main" id="{B4BBE43E-D818-F3AD-0365-18B88D51CB2B}"/>
              </a:ext>
            </a:extLst>
          </p:cNvPr>
          <p:cNvSpPr/>
          <p:nvPr/>
        </p:nvSpPr>
        <p:spPr>
          <a:xfrm>
            <a:off x="1479777" y="2248406"/>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35" name="Rectangle : coins arrondis 34">
            <a:hlinkClick r:id="rId32" action="ppaction://hlinksldjump"/>
            <a:extLst>
              <a:ext uri="{FF2B5EF4-FFF2-40B4-BE49-F238E27FC236}">
                <a16:creationId xmlns:a16="http://schemas.microsoft.com/office/drawing/2014/main" id="{EFAABFA9-CF2A-C108-668C-4A49503EE916}"/>
              </a:ext>
            </a:extLst>
          </p:cNvPr>
          <p:cNvSpPr/>
          <p:nvPr/>
        </p:nvSpPr>
        <p:spPr>
          <a:xfrm>
            <a:off x="1663778" y="1427910"/>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36" name="Rectangle : coins arrondis 35">
            <a:hlinkClick r:id="rId32" action="ppaction://hlinksldjump"/>
            <a:extLst>
              <a:ext uri="{FF2B5EF4-FFF2-40B4-BE49-F238E27FC236}">
                <a16:creationId xmlns:a16="http://schemas.microsoft.com/office/drawing/2014/main" id="{873288C0-A2F7-F235-D68D-41E863435199}"/>
              </a:ext>
            </a:extLst>
          </p:cNvPr>
          <p:cNvSpPr/>
          <p:nvPr/>
        </p:nvSpPr>
        <p:spPr>
          <a:xfrm>
            <a:off x="811781" y="4482184"/>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48" name="Rectangle : coins arrondis 47">
            <a:hlinkClick r:id="rId32" action="ppaction://hlinksldjump"/>
            <a:extLst>
              <a:ext uri="{FF2B5EF4-FFF2-40B4-BE49-F238E27FC236}">
                <a16:creationId xmlns:a16="http://schemas.microsoft.com/office/drawing/2014/main" id="{5A804D33-7A6C-A1F0-33B7-CF73F42B0F48}"/>
              </a:ext>
            </a:extLst>
          </p:cNvPr>
          <p:cNvSpPr/>
          <p:nvPr/>
        </p:nvSpPr>
        <p:spPr>
          <a:xfrm>
            <a:off x="1321702" y="5154955"/>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50" name="Rectangle : coins arrondis 49">
            <a:hlinkClick r:id="rId32" action="ppaction://hlinksldjump"/>
            <a:extLst>
              <a:ext uri="{FF2B5EF4-FFF2-40B4-BE49-F238E27FC236}">
                <a16:creationId xmlns:a16="http://schemas.microsoft.com/office/drawing/2014/main" id="{4426D736-A20D-2C4D-7066-0EDA4D825C82}"/>
              </a:ext>
            </a:extLst>
          </p:cNvPr>
          <p:cNvSpPr/>
          <p:nvPr/>
        </p:nvSpPr>
        <p:spPr>
          <a:xfrm>
            <a:off x="4880366" y="5874185"/>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64" name="Rectangle : coins arrondis 63">
            <a:hlinkClick r:id="rId32" action="ppaction://hlinksldjump"/>
            <a:extLst>
              <a:ext uri="{FF2B5EF4-FFF2-40B4-BE49-F238E27FC236}">
                <a16:creationId xmlns:a16="http://schemas.microsoft.com/office/drawing/2014/main" id="{0891B808-F857-1757-EACA-912274566A91}"/>
              </a:ext>
            </a:extLst>
          </p:cNvPr>
          <p:cNvSpPr/>
          <p:nvPr/>
        </p:nvSpPr>
        <p:spPr>
          <a:xfrm>
            <a:off x="6975665" y="1962302"/>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65" name="Rectangle : coins arrondis 64">
            <a:hlinkClick r:id="rId32" action="ppaction://hlinksldjump"/>
            <a:extLst>
              <a:ext uri="{FF2B5EF4-FFF2-40B4-BE49-F238E27FC236}">
                <a16:creationId xmlns:a16="http://schemas.microsoft.com/office/drawing/2014/main" id="{44651F19-3C1C-A329-531D-2842B67BC0C2}"/>
              </a:ext>
            </a:extLst>
          </p:cNvPr>
          <p:cNvSpPr/>
          <p:nvPr/>
        </p:nvSpPr>
        <p:spPr>
          <a:xfrm>
            <a:off x="5031244" y="1552075"/>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66" name="Rectangle : coins arrondis 65">
            <a:hlinkClick r:id="rId32" action="ppaction://hlinksldjump"/>
            <a:extLst>
              <a:ext uri="{FF2B5EF4-FFF2-40B4-BE49-F238E27FC236}">
                <a16:creationId xmlns:a16="http://schemas.microsoft.com/office/drawing/2014/main" id="{30A5911C-2306-13FD-AC53-05EA6DEA7460}"/>
              </a:ext>
            </a:extLst>
          </p:cNvPr>
          <p:cNvSpPr/>
          <p:nvPr/>
        </p:nvSpPr>
        <p:spPr>
          <a:xfrm>
            <a:off x="4669478" y="6190396"/>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68" name="ZoneTexte 67">
            <a:extLst>
              <a:ext uri="{FF2B5EF4-FFF2-40B4-BE49-F238E27FC236}">
                <a16:creationId xmlns:a16="http://schemas.microsoft.com/office/drawing/2014/main" id="{16F5A3A2-2062-FDEB-67FB-0845F549E68B}"/>
              </a:ext>
            </a:extLst>
          </p:cNvPr>
          <p:cNvSpPr txBox="1"/>
          <p:nvPr/>
        </p:nvSpPr>
        <p:spPr>
          <a:xfrm>
            <a:off x="5177619" y="6125010"/>
            <a:ext cx="3670782" cy="246221"/>
          </a:xfrm>
          <a:prstGeom prst="rect">
            <a:avLst/>
          </a:prstGeom>
          <a:noFill/>
        </p:spPr>
        <p:txBody>
          <a:bodyPr wrap="square" rtlCol="0">
            <a:spAutoFit/>
          </a:bodyPr>
          <a:lstStyle/>
          <a:p>
            <a:r>
              <a:rPr lang="fr-FR" sz="1000" b="1" dirty="0"/>
              <a:t>Délégués à l’accompagnement des reconversions professionnelles </a:t>
            </a:r>
          </a:p>
        </p:txBody>
      </p:sp>
    </p:spTree>
    <p:extLst>
      <p:ext uri="{BB962C8B-B14F-4D97-AF65-F5344CB8AC3E}">
        <p14:creationId xmlns:p14="http://schemas.microsoft.com/office/powerpoint/2010/main" val="21649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2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1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4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41"/>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2" grpId="0" animBg="1"/>
      <p:bldP spid="3" grpId="0"/>
      <p:bldP spid="4" grpId="0" animBg="1"/>
      <p:bldP spid="5" grpId="0" animBg="1"/>
      <p:bldP spid="6" grpId="0" animBg="1"/>
      <p:bldP spid="7" grpId="0" animBg="1"/>
      <p:bldP spid="8" grpId="0" animBg="1"/>
      <p:bldP spid="9" grpId="0" animBg="1"/>
      <p:bldP spid="10" grpId="0"/>
      <p:bldP spid="11" grpId="0"/>
      <p:bldP spid="12" grpId="0"/>
      <p:bldP spid="13" grpId="0"/>
      <p:bldP spid="14" grpId="0"/>
      <p:bldP spid="29" grpId="0"/>
      <p:bldP spid="30" grpId="0"/>
      <p:bldP spid="31" grpId="0"/>
      <p:bldP spid="33" grpId="0"/>
      <p:bldP spid="34" grpId="0"/>
      <p:bldP spid="38" grpId="0"/>
      <p:bldP spid="39" grpId="0"/>
      <p:bldP spid="40" grpId="0"/>
      <p:bldP spid="41" grpId="0"/>
      <p:bldP spid="42" grpId="0" animBg="1"/>
      <p:bldP spid="43" grpId="0" animBg="1"/>
      <p:bldP spid="44" grpId="0" animBg="1"/>
      <p:bldP spid="46" grpId="0" animBg="1"/>
      <p:bldP spid="47" grpId="0" animBg="1"/>
      <p:bldP spid="51" grpId="0" animBg="1"/>
      <p:bldP spid="52" grpId="0" animBg="1"/>
      <p:bldP spid="53" grpId="0" animBg="1"/>
      <p:bldP spid="54" grpId="0" animBg="1"/>
      <p:bldP spid="58" grpId="0" animBg="1"/>
      <p:bldP spid="62" grpId="0"/>
      <p:bldP spid="67" grpId="0"/>
      <p:bldP spid="71" grpId="0" animBg="1"/>
      <p:bldP spid="72" grpId="0"/>
      <p:bldP spid="75" grpId="0" animBg="1"/>
      <p:bldP spid="76" grpId="0"/>
      <p:bldP spid="81" grpId="0"/>
      <p:bldP spid="18" grpId="0" animBg="1"/>
      <p:bldP spid="25" grpId="0" animBg="1"/>
      <p:bldP spid="32" grpId="0"/>
      <p:bldP spid="49" grpId="0"/>
      <p:bldP spid="56" grpId="0"/>
      <p:bldP spid="57" grpId="0" animBg="1"/>
      <p:bldP spid="59" grpId="0" animBg="1"/>
      <p:bldP spid="61" grpId="0"/>
      <p:bldP spid="63" grpId="0" animBg="1"/>
      <p:bldP spid="23" grpId="0" animBg="1"/>
      <p:bldP spid="27" grpId="0" animBg="1"/>
      <p:bldP spid="35" grpId="0" animBg="1"/>
      <p:bldP spid="36" grpId="0" animBg="1"/>
      <p:bldP spid="48" grpId="0" animBg="1"/>
      <p:bldP spid="50" grpId="0" animBg="1"/>
      <p:bldP spid="64" grpId="0" animBg="1"/>
      <p:bldP spid="65" grpId="0" animBg="1"/>
      <p:bldP spid="66" grpId="0" animBg="1"/>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ZoneTexte 72">
            <a:extLst>
              <a:ext uri="{FF2B5EF4-FFF2-40B4-BE49-F238E27FC236}">
                <a16:creationId xmlns:a16="http://schemas.microsoft.com/office/drawing/2014/main" id="{DCDE4E69-2C11-EF4B-80B4-E5D6D4D382AA}"/>
              </a:ext>
            </a:extLst>
          </p:cNvPr>
          <p:cNvSpPr txBox="1"/>
          <p:nvPr/>
        </p:nvSpPr>
        <p:spPr>
          <a:xfrm>
            <a:off x="3781168" y="-27453"/>
            <a:ext cx="5362832" cy="707886"/>
          </a:xfrm>
          <a:prstGeom prst="rect">
            <a:avLst/>
          </a:prstGeom>
          <a:noFill/>
        </p:spPr>
        <p:txBody>
          <a:bodyPr wrap="square" rtlCol="0">
            <a:spAutoFit/>
          </a:bodyPr>
          <a:lstStyle/>
          <a:p>
            <a:pPr algn="r"/>
            <a:r>
              <a:rPr lang="fr-FR" sz="2000" b="1" dirty="0">
                <a:latin typeface="Century Gothic" panose="020B0502020202020204" pitchFamily="34" charset="0"/>
              </a:rPr>
              <a:t>Les dispositifs d’appui RH et organisationnel au service des entreprises</a:t>
            </a:r>
          </a:p>
        </p:txBody>
      </p:sp>
      <p:pic>
        <p:nvPicPr>
          <p:cNvPr id="67" name="Image 66">
            <a:extLst>
              <a:ext uri="{FF2B5EF4-FFF2-40B4-BE49-F238E27FC236}">
                <a16:creationId xmlns:a16="http://schemas.microsoft.com/office/drawing/2014/main" id="{65324BF0-517C-E148-B7EE-D3AD8EEE8183}"/>
              </a:ext>
            </a:extLst>
          </p:cNvPr>
          <p:cNvPicPr>
            <a:picLocks noChangeAspect="1"/>
          </p:cNvPicPr>
          <p:nvPr/>
        </p:nvPicPr>
        <p:blipFill>
          <a:blip r:embed="rId3"/>
          <a:stretch>
            <a:fillRect/>
          </a:stretch>
        </p:blipFill>
        <p:spPr>
          <a:xfrm>
            <a:off x="-1904" y="-5319"/>
            <a:ext cx="2651470" cy="761859"/>
          </a:xfrm>
          <a:prstGeom prst="rect">
            <a:avLst/>
          </a:prstGeom>
        </p:spPr>
      </p:pic>
      <p:pic>
        <p:nvPicPr>
          <p:cNvPr id="136" name="Graphique 135" descr="Ligne fléchée : incurvée sens des aiguilles d’une montre contour">
            <a:extLst>
              <a:ext uri="{FF2B5EF4-FFF2-40B4-BE49-F238E27FC236}">
                <a16:creationId xmlns:a16="http://schemas.microsoft.com/office/drawing/2014/main" id="{76442221-5330-5EC3-D038-AB8F2B99C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24221" flipH="1">
            <a:off x="5704162" y="1706935"/>
            <a:ext cx="386536" cy="624920"/>
          </a:xfrm>
          <a:prstGeom prst="rect">
            <a:avLst/>
          </a:prstGeom>
        </p:spPr>
      </p:pic>
      <p:pic>
        <p:nvPicPr>
          <p:cNvPr id="137" name="Graphique 136" descr="Ligne fléchée : incurvée sens des aiguilles d’une montre contour">
            <a:extLst>
              <a:ext uri="{FF2B5EF4-FFF2-40B4-BE49-F238E27FC236}">
                <a16:creationId xmlns:a16="http://schemas.microsoft.com/office/drawing/2014/main" id="{F74F7992-19DA-29BA-0A16-5C6A677F63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767263" flipH="1">
            <a:off x="5581976" y="4009276"/>
            <a:ext cx="593470" cy="926749"/>
          </a:xfrm>
          <a:prstGeom prst="rect">
            <a:avLst/>
          </a:prstGeom>
        </p:spPr>
      </p:pic>
      <p:sp>
        <p:nvSpPr>
          <p:cNvPr id="138" name="Rectangle 137">
            <a:extLst>
              <a:ext uri="{FF2B5EF4-FFF2-40B4-BE49-F238E27FC236}">
                <a16:creationId xmlns:a16="http://schemas.microsoft.com/office/drawing/2014/main" id="{75D65AFB-7207-0FB7-A924-EA45330A6127}"/>
              </a:ext>
            </a:extLst>
          </p:cNvPr>
          <p:cNvSpPr/>
          <p:nvPr/>
        </p:nvSpPr>
        <p:spPr>
          <a:xfrm>
            <a:off x="0" y="6021024"/>
            <a:ext cx="9144000" cy="843918"/>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pic>
        <p:nvPicPr>
          <p:cNvPr id="139" name="Graphique 138" descr="Ligne fléchée : incurvée sens des aiguilles d’une montre contour">
            <a:extLst>
              <a:ext uri="{FF2B5EF4-FFF2-40B4-BE49-F238E27FC236}">
                <a16:creationId xmlns:a16="http://schemas.microsoft.com/office/drawing/2014/main" id="{FCD265FF-9018-6406-0A08-CF5378131E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485155" flipV="1">
            <a:off x="3081681" y="863558"/>
            <a:ext cx="742067" cy="1153563"/>
          </a:xfrm>
          <a:prstGeom prst="rect">
            <a:avLst/>
          </a:prstGeom>
        </p:spPr>
      </p:pic>
      <p:pic>
        <p:nvPicPr>
          <p:cNvPr id="140" name="Graphique 139" descr="Ligne fléchée : incurvée sens des aiguilles d’une montre contour">
            <a:extLst>
              <a:ext uri="{FF2B5EF4-FFF2-40B4-BE49-F238E27FC236}">
                <a16:creationId xmlns:a16="http://schemas.microsoft.com/office/drawing/2014/main" id="{CFBB43BD-5247-CC1C-BFA5-2BCC299F87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5694142" flipH="1" flipV="1">
            <a:off x="5947399" y="2534829"/>
            <a:ext cx="714325" cy="809871"/>
          </a:xfrm>
          <a:prstGeom prst="rect">
            <a:avLst/>
          </a:prstGeom>
        </p:spPr>
      </p:pic>
      <p:sp>
        <p:nvSpPr>
          <p:cNvPr id="141" name="Ellipse 140">
            <a:extLst>
              <a:ext uri="{FF2B5EF4-FFF2-40B4-BE49-F238E27FC236}">
                <a16:creationId xmlns:a16="http://schemas.microsoft.com/office/drawing/2014/main" id="{1EB35678-19D6-25D7-1925-32F953E5DAC6}"/>
              </a:ext>
            </a:extLst>
          </p:cNvPr>
          <p:cNvSpPr/>
          <p:nvPr/>
        </p:nvSpPr>
        <p:spPr>
          <a:xfrm>
            <a:off x="3945804" y="3041865"/>
            <a:ext cx="993561" cy="993561"/>
          </a:xfrm>
          <a:prstGeom prst="ellipse">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42" name="ZoneTexte 141">
            <a:extLst>
              <a:ext uri="{FF2B5EF4-FFF2-40B4-BE49-F238E27FC236}">
                <a16:creationId xmlns:a16="http://schemas.microsoft.com/office/drawing/2014/main" id="{EA98C3FA-1834-00EC-C478-264425BC638D}"/>
              </a:ext>
            </a:extLst>
          </p:cNvPr>
          <p:cNvSpPr txBox="1"/>
          <p:nvPr/>
        </p:nvSpPr>
        <p:spPr>
          <a:xfrm>
            <a:off x="3889403" y="3182905"/>
            <a:ext cx="1135288" cy="646331"/>
          </a:xfrm>
          <a:prstGeom prst="rect">
            <a:avLst/>
          </a:prstGeom>
          <a:noFill/>
        </p:spPr>
        <p:txBody>
          <a:bodyPr wrap="square" rtlCol="0">
            <a:spAutoFit/>
          </a:bodyPr>
          <a:lstStyle/>
          <a:p>
            <a:pPr algn="ctr"/>
            <a:r>
              <a:rPr lang="fr-FR" sz="1800" b="1" dirty="0">
                <a:latin typeface="Corbel" panose="020B0503020204020204" pitchFamily="34" charset="0"/>
              </a:rPr>
              <a:t>Je souhaite</a:t>
            </a:r>
          </a:p>
        </p:txBody>
      </p:sp>
      <p:sp>
        <p:nvSpPr>
          <p:cNvPr id="143" name="Larme 142">
            <a:extLst>
              <a:ext uri="{FF2B5EF4-FFF2-40B4-BE49-F238E27FC236}">
                <a16:creationId xmlns:a16="http://schemas.microsoft.com/office/drawing/2014/main" id="{CB1C4A59-E821-5C3B-7112-D4BBBD3A4C4B}"/>
              </a:ext>
            </a:extLst>
          </p:cNvPr>
          <p:cNvSpPr>
            <a:spLocks noChangeAspect="1"/>
          </p:cNvSpPr>
          <p:nvPr/>
        </p:nvSpPr>
        <p:spPr>
          <a:xfrm>
            <a:off x="4395753" y="1825091"/>
            <a:ext cx="1404000" cy="1404000"/>
          </a:xfrm>
          <a:prstGeom prst="teardrop">
            <a:avLst/>
          </a:prstGeom>
          <a:solidFill>
            <a:srgbClr val="3792A6"/>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44" name="Larme 143">
            <a:extLst>
              <a:ext uri="{FF2B5EF4-FFF2-40B4-BE49-F238E27FC236}">
                <a16:creationId xmlns:a16="http://schemas.microsoft.com/office/drawing/2014/main" id="{3CC18D17-3D93-92D3-11ED-E534A3B7A4FC}"/>
              </a:ext>
            </a:extLst>
          </p:cNvPr>
          <p:cNvSpPr>
            <a:spLocks noChangeAspect="1"/>
          </p:cNvSpPr>
          <p:nvPr/>
        </p:nvSpPr>
        <p:spPr>
          <a:xfrm rot="17190840">
            <a:off x="3244609" y="1767901"/>
            <a:ext cx="1404000" cy="1404000"/>
          </a:xfrm>
          <a:prstGeom prst="teardrop">
            <a:avLst/>
          </a:prstGeom>
          <a:solidFill>
            <a:srgbClr val="2E475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45" name="Larme 144">
            <a:extLst>
              <a:ext uri="{FF2B5EF4-FFF2-40B4-BE49-F238E27FC236}">
                <a16:creationId xmlns:a16="http://schemas.microsoft.com/office/drawing/2014/main" id="{480AB69F-41DA-FAD1-32C6-47C6BB24B9A0}"/>
              </a:ext>
            </a:extLst>
          </p:cNvPr>
          <p:cNvSpPr>
            <a:spLocks noChangeAspect="1"/>
          </p:cNvSpPr>
          <p:nvPr/>
        </p:nvSpPr>
        <p:spPr>
          <a:xfrm rot="4392399">
            <a:off x="4915728" y="2893782"/>
            <a:ext cx="1404000" cy="1404000"/>
          </a:xfrm>
          <a:prstGeom prst="teardrop">
            <a:avLst/>
          </a:prstGeom>
          <a:solidFill>
            <a:srgbClr val="A7613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46" name="Larme 145">
            <a:extLst>
              <a:ext uri="{FF2B5EF4-FFF2-40B4-BE49-F238E27FC236}">
                <a16:creationId xmlns:a16="http://schemas.microsoft.com/office/drawing/2014/main" id="{1D6D7015-EAE3-8383-3F88-DCF0BCC586EC}"/>
              </a:ext>
            </a:extLst>
          </p:cNvPr>
          <p:cNvSpPr>
            <a:spLocks noChangeAspect="1"/>
          </p:cNvSpPr>
          <p:nvPr/>
        </p:nvSpPr>
        <p:spPr>
          <a:xfrm rot="12452388">
            <a:off x="2591843" y="2884539"/>
            <a:ext cx="1404000" cy="1404000"/>
          </a:xfrm>
          <a:prstGeom prst="teardrop">
            <a:avLst/>
          </a:prstGeom>
          <a:solidFill>
            <a:srgbClr val="89558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47" name="Larme 146">
            <a:extLst>
              <a:ext uri="{FF2B5EF4-FFF2-40B4-BE49-F238E27FC236}">
                <a16:creationId xmlns:a16="http://schemas.microsoft.com/office/drawing/2014/main" id="{537C7C3E-54FF-B0A0-DE5B-E9324310B0F8}"/>
              </a:ext>
            </a:extLst>
          </p:cNvPr>
          <p:cNvSpPr>
            <a:spLocks noChangeAspect="1"/>
          </p:cNvSpPr>
          <p:nvPr/>
        </p:nvSpPr>
        <p:spPr>
          <a:xfrm rot="10448607">
            <a:off x="3139524" y="3868254"/>
            <a:ext cx="1404000" cy="1404000"/>
          </a:xfrm>
          <a:prstGeom prst="teardrop">
            <a:avLst/>
          </a:prstGeom>
          <a:solidFill>
            <a:srgbClr val="A03060"/>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48" name="Larme 147">
            <a:extLst>
              <a:ext uri="{FF2B5EF4-FFF2-40B4-BE49-F238E27FC236}">
                <a16:creationId xmlns:a16="http://schemas.microsoft.com/office/drawing/2014/main" id="{E9DC108F-5B6B-F32A-68D3-30A2F7A0D6D7}"/>
              </a:ext>
            </a:extLst>
          </p:cNvPr>
          <p:cNvSpPr>
            <a:spLocks noChangeAspect="1"/>
          </p:cNvSpPr>
          <p:nvPr/>
        </p:nvSpPr>
        <p:spPr>
          <a:xfrm rot="5795341">
            <a:off x="4349386" y="3801209"/>
            <a:ext cx="1404000" cy="1404000"/>
          </a:xfrm>
          <a:prstGeom prst="teardrop">
            <a:avLst/>
          </a:prstGeom>
          <a:solidFill>
            <a:srgbClr val="B3C836"/>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49" name="ZoneTexte 148">
            <a:extLst>
              <a:ext uri="{FF2B5EF4-FFF2-40B4-BE49-F238E27FC236}">
                <a16:creationId xmlns:a16="http://schemas.microsoft.com/office/drawing/2014/main" id="{5734C881-560B-E524-52A2-EAE2C660624E}"/>
              </a:ext>
            </a:extLst>
          </p:cNvPr>
          <p:cNvSpPr txBox="1"/>
          <p:nvPr/>
        </p:nvSpPr>
        <p:spPr>
          <a:xfrm>
            <a:off x="4520315" y="2388592"/>
            <a:ext cx="1154877" cy="276999"/>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Recruter</a:t>
            </a:r>
          </a:p>
        </p:txBody>
      </p:sp>
      <p:sp>
        <p:nvSpPr>
          <p:cNvPr id="150" name="ZoneTexte 149">
            <a:extLst>
              <a:ext uri="{FF2B5EF4-FFF2-40B4-BE49-F238E27FC236}">
                <a16:creationId xmlns:a16="http://schemas.microsoft.com/office/drawing/2014/main" id="{FBA3B9DE-FB78-7607-2A33-A70A4CEE5407}"/>
              </a:ext>
            </a:extLst>
          </p:cNvPr>
          <p:cNvSpPr txBox="1"/>
          <p:nvPr/>
        </p:nvSpPr>
        <p:spPr>
          <a:xfrm>
            <a:off x="4945539" y="3364950"/>
            <a:ext cx="1344379" cy="461665"/>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Améliorer le dialogue social</a:t>
            </a:r>
          </a:p>
        </p:txBody>
      </p:sp>
      <p:sp>
        <p:nvSpPr>
          <p:cNvPr id="151" name="ZoneTexte 150">
            <a:extLst>
              <a:ext uri="{FF2B5EF4-FFF2-40B4-BE49-F238E27FC236}">
                <a16:creationId xmlns:a16="http://schemas.microsoft.com/office/drawing/2014/main" id="{8ACB3A77-C578-1A3C-4FB1-4AB29CDD31FA}"/>
              </a:ext>
            </a:extLst>
          </p:cNvPr>
          <p:cNvSpPr txBox="1"/>
          <p:nvPr/>
        </p:nvSpPr>
        <p:spPr>
          <a:xfrm>
            <a:off x="4307226" y="4180044"/>
            <a:ext cx="1488321" cy="646331"/>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Structurer ou renforcer la gestion des RH</a:t>
            </a:r>
          </a:p>
        </p:txBody>
      </p:sp>
      <p:sp>
        <p:nvSpPr>
          <p:cNvPr id="152" name="ZoneTexte 151">
            <a:extLst>
              <a:ext uri="{FF2B5EF4-FFF2-40B4-BE49-F238E27FC236}">
                <a16:creationId xmlns:a16="http://schemas.microsoft.com/office/drawing/2014/main" id="{B8C55708-941D-CB2B-0B65-74D092F847CA}"/>
              </a:ext>
            </a:extLst>
          </p:cNvPr>
          <p:cNvSpPr txBox="1"/>
          <p:nvPr/>
        </p:nvSpPr>
        <p:spPr>
          <a:xfrm>
            <a:off x="3266552" y="4154756"/>
            <a:ext cx="1149945" cy="830997"/>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Réorganiser le travail dans mon entreprise</a:t>
            </a:r>
          </a:p>
        </p:txBody>
      </p:sp>
      <p:sp>
        <p:nvSpPr>
          <p:cNvPr id="153" name="ZoneTexte 152">
            <a:extLst>
              <a:ext uri="{FF2B5EF4-FFF2-40B4-BE49-F238E27FC236}">
                <a16:creationId xmlns:a16="http://schemas.microsoft.com/office/drawing/2014/main" id="{C8A059DF-3CCA-15A4-D062-0A30A96870B1}"/>
              </a:ext>
            </a:extLst>
          </p:cNvPr>
          <p:cNvSpPr txBox="1"/>
          <p:nvPr/>
        </p:nvSpPr>
        <p:spPr>
          <a:xfrm>
            <a:off x="2613500" y="3355707"/>
            <a:ext cx="1337240" cy="461665"/>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Former mes salariés</a:t>
            </a:r>
          </a:p>
        </p:txBody>
      </p:sp>
      <p:pic>
        <p:nvPicPr>
          <p:cNvPr id="154" name="Graphique 153" descr="Ligne fléchée : incurvée sens des aiguilles d’une montre contour">
            <a:extLst>
              <a:ext uri="{FF2B5EF4-FFF2-40B4-BE49-F238E27FC236}">
                <a16:creationId xmlns:a16="http://schemas.microsoft.com/office/drawing/2014/main" id="{B3874E87-DB58-FEDE-04FB-32F4374D5E5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6387631" flipH="1" flipV="1">
            <a:off x="2792621" y="1849042"/>
            <a:ext cx="709235" cy="548267"/>
          </a:xfrm>
          <a:prstGeom prst="rect">
            <a:avLst/>
          </a:prstGeom>
        </p:spPr>
      </p:pic>
      <p:pic>
        <p:nvPicPr>
          <p:cNvPr id="155" name="Graphique 154" descr="Ligne fléchée : incurvée sens des aiguilles d’une montre contour">
            <a:extLst>
              <a:ext uri="{FF2B5EF4-FFF2-40B4-BE49-F238E27FC236}">
                <a16:creationId xmlns:a16="http://schemas.microsoft.com/office/drawing/2014/main" id="{064E9B26-9AE9-CA5C-2A4E-0A00AA1856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0196374">
            <a:off x="4545450" y="1461493"/>
            <a:ext cx="445022" cy="684505"/>
          </a:xfrm>
          <a:prstGeom prst="rect">
            <a:avLst/>
          </a:prstGeom>
        </p:spPr>
      </p:pic>
      <p:pic>
        <p:nvPicPr>
          <p:cNvPr id="156" name="Graphique 155" descr="Ligne fléchée : incurvée sens des aiguilles d’une montre contour">
            <a:extLst>
              <a:ext uri="{FF2B5EF4-FFF2-40B4-BE49-F238E27FC236}">
                <a16:creationId xmlns:a16="http://schemas.microsoft.com/office/drawing/2014/main" id="{439ECF7D-6CDC-A3E8-1B7F-6243B2E8322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5168097" flipV="1">
            <a:off x="2342522" y="2672015"/>
            <a:ext cx="710437" cy="706284"/>
          </a:xfrm>
          <a:prstGeom prst="rect">
            <a:avLst/>
          </a:prstGeom>
        </p:spPr>
      </p:pic>
      <p:pic>
        <p:nvPicPr>
          <p:cNvPr id="157" name="Graphique 156" descr="Ligne fléchée : incurvée sens des aiguilles d’une montre contour">
            <a:extLst>
              <a:ext uri="{FF2B5EF4-FFF2-40B4-BE49-F238E27FC236}">
                <a16:creationId xmlns:a16="http://schemas.microsoft.com/office/drawing/2014/main" id="{C46AADDB-5067-AEBF-1850-BEF5175BA10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5276347">
            <a:off x="2156931" y="3731837"/>
            <a:ext cx="538211" cy="571833"/>
          </a:xfrm>
          <a:prstGeom prst="rect">
            <a:avLst/>
          </a:prstGeom>
        </p:spPr>
      </p:pic>
      <p:pic>
        <p:nvPicPr>
          <p:cNvPr id="158" name="Graphique 157" descr="Ligne fléchée : incurvée sens des aiguilles d’une montre contour">
            <a:extLst>
              <a:ext uri="{FF2B5EF4-FFF2-40B4-BE49-F238E27FC236}">
                <a16:creationId xmlns:a16="http://schemas.microsoft.com/office/drawing/2014/main" id="{95FDEA43-CB83-1F68-10AF-407C8D1441E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6185510" flipH="1">
            <a:off x="5755531" y="4473192"/>
            <a:ext cx="492323" cy="1157787"/>
          </a:xfrm>
          <a:prstGeom prst="rect">
            <a:avLst/>
          </a:prstGeom>
        </p:spPr>
      </p:pic>
      <p:sp>
        <p:nvSpPr>
          <p:cNvPr id="159" name="ZoneTexte 158">
            <a:extLst>
              <a:ext uri="{FF2B5EF4-FFF2-40B4-BE49-F238E27FC236}">
                <a16:creationId xmlns:a16="http://schemas.microsoft.com/office/drawing/2014/main" id="{7CA54F86-580E-2ED4-521A-6DE8A7BF1AFB}"/>
              </a:ext>
            </a:extLst>
          </p:cNvPr>
          <p:cNvSpPr txBox="1"/>
          <p:nvPr/>
        </p:nvSpPr>
        <p:spPr>
          <a:xfrm>
            <a:off x="4294254" y="889168"/>
            <a:ext cx="4847488" cy="430887"/>
          </a:xfrm>
          <a:prstGeom prst="rect">
            <a:avLst/>
          </a:prstGeom>
          <a:noFill/>
        </p:spPr>
        <p:txBody>
          <a:bodyPr wrap="square" rtlCol="0">
            <a:spAutoFit/>
          </a:bodyPr>
          <a:lstStyle/>
          <a:p>
            <a:r>
              <a:rPr lang="fr-FR" sz="1200" b="1" dirty="0">
                <a:solidFill>
                  <a:srgbClr val="3992A5"/>
                </a:solidFill>
                <a:latin typeface="Corbel" panose="020B0503020204020204" pitchFamily="34" charset="0"/>
              </a:rPr>
              <a:t>Et être accompagné dans mes recrutements </a:t>
            </a:r>
            <a:r>
              <a:rPr lang="fr-FR" sz="1000" dirty="0">
                <a:solidFill>
                  <a:srgbClr val="3992A5"/>
                </a:solidFill>
                <a:latin typeface="Corbel" panose="020B0503020204020204" pitchFamily="34" charset="0"/>
              </a:rPr>
              <a:t>et/ou pour l’intégration de nouvelles recrues</a:t>
            </a:r>
            <a:endParaRPr lang="fr-FR" sz="1100" dirty="0">
              <a:solidFill>
                <a:srgbClr val="3992A5"/>
              </a:solidFill>
              <a:latin typeface="Corbel" panose="020B0503020204020204" pitchFamily="34" charset="0"/>
            </a:endParaRPr>
          </a:p>
        </p:txBody>
      </p:sp>
      <p:sp>
        <p:nvSpPr>
          <p:cNvPr id="160" name="ZoneTexte 159">
            <a:extLst>
              <a:ext uri="{FF2B5EF4-FFF2-40B4-BE49-F238E27FC236}">
                <a16:creationId xmlns:a16="http://schemas.microsoft.com/office/drawing/2014/main" id="{9FC26C3C-A1EB-1024-3DC9-EBF7C50EBA20}"/>
              </a:ext>
            </a:extLst>
          </p:cNvPr>
          <p:cNvSpPr txBox="1"/>
          <p:nvPr/>
        </p:nvSpPr>
        <p:spPr>
          <a:xfrm>
            <a:off x="6163813" y="1504486"/>
            <a:ext cx="2988829" cy="430887"/>
          </a:xfrm>
          <a:prstGeom prst="rect">
            <a:avLst/>
          </a:prstGeom>
          <a:noFill/>
        </p:spPr>
        <p:txBody>
          <a:bodyPr wrap="square" rtlCol="0">
            <a:spAutoFit/>
          </a:bodyPr>
          <a:lstStyle/>
          <a:p>
            <a:r>
              <a:rPr lang="fr-FR" sz="1200" b="1" dirty="0">
                <a:solidFill>
                  <a:srgbClr val="3992A5"/>
                </a:solidFill>
                <a:latin typeface="Corbel" panose="020B0503020204020204" pitchFamily="34" charset="0"/>
              </a:rPr>
              <a:t>Et j’ai besoin d’une aide financière </a:t>
            </a:r>
            <a:r>
              <a:rPr lang="fr-FR" sz="1000" dirty="0">
                <a:solidFill>
                  <a:srgbClr val="3992A5"/>
                </a:solidFill>
                <a:latin typeface="Corbel" panose="020B0503020204020204" pitchFamily="34" charset="0"/>
              </a:rPr>
              <a:t>pour y parvenir</a:t>
            </a:r>
            <a:endParaRPr lang="fr-FR" sz="1100" dirty="0">
              <a:solidFill>
                <a:srgbClr val="3992A5"/>
              </a:solidFill>
              <a:latin typeface="Corbel" panose="020B0503020204020204" pitchFamily="34" charset="0"/>
            </a:endParaRPr>
          </a:p>
        </p:txBody>
      </p:sp>
      <p:sp>
        <p:nvSpPr>
          <p:cNvPr id="161" name="ZoneTexte 160">
            <a:extLst>
              <a:ext uri="{FF2B5EF4-FFF2-40B4-BE49-F238E27FC236}">
                <a16:creationId xmlns:a16="http://schemas.microsoft.com/office/drawing/2014/main" id="{C24A5CC4-42EB-8A49-6579-4900003F2962}"/>
              </a:ext>
            </a:extLst>
          </p:cNvPr>
          <p:cNvSpPr txBox="1"/>
          <p:nvPr/>
        </p:nvSpPr>
        <p:spPr>
          <a:xfrm>
            <a:off x="6669057" y="2371141"/>
            <a:ext cx="2263989" cy="769441"/>
          </a:xfrm>
          <a:prstGeom prst="rect">
            <a:avLst/>
          </a:prstGeom>
          <a:noFill/>
        </p:spPr>
        <p:txBody>
          <a:bodyPr wrap="square" rtlCol="0">
            <a:spAutoFit/>
          </a:bodyPr>
          <a:lstStyle/>
          <a:p>
            <a:r>
              <a:rPr lang="fr-FR" sz="1200" b="1" dirty="0">
                <a:solidFill>
                  <a:srgbClr val="B96C3F"/>
                </a:solidFill>
              </a:rPr>
              <a:t>Pour accroitre la performance globale de mon entreprise </a:t>
            </a:r>
            <a:r>
              <a:rPr lang="fr-FR" sz="1000" dirty="0">
                <a:solidFill>
                  <a:srgbClr val="B96C3F"/>
                </a:solidFill>
              </a:rPr>
              <a:t>(amélioration des conditions de travail, communication avec les IRP / CSE, etc.)</a:t>
            </a:r>
            <a:endParaRPr lang="fr-FR" sz="1100" dirty="0">
              <a:solidFill>
                <a:srgbClr val="B96C3F"/>
              </a:solidFill>
            </a:endParaRPr>
          </a:p>
        </p:txBody>
      </p:sp>
      <p:sp>
        <p:nvSpPr>
          <p:cNvPr id="162" name="ZoneTexte 161">
            <a:extLst>
              <a:ext uri="{FF2B5EF4-FFF2-40B4-BE49-F238E27FC236}">
                <a16:creationId xmlns:a16="http://schemas.microsoft.com/office/drawing/2014/main" id="{991897ED-191D-290C-C1D0-03FE4464A9F4}"/>
              </a:ext>
            </a:extLst>
          </p:cNvPr>
          <p:cNvSpPr txBox="1"/>
          <p:nvPr/>
        </p:nvSpPr>
        <p:spPr>
          <a:xfrm>
            <a:off x="6318667" y="4149067"/>
            <a:ext cx="2809689" cy="615553"/>
          </a:xfrm>
          <a:prstGeom prst="rect">
            <a:avLst/>
          </a:prstGeom>
          <a:noFill/>
        </p:spPr>
        <p:txBody>
          <a:bodyPr wrap="square" rtlCol="0">
            <a:spAutoFit/>
          </a:bodyPr>
          <a:lstStyle/>
          <a:p>
            <a:r>
              <a:rPr lang="fr-FR" sz="1200" b="1" dirty="0">
                <a:solidFill>
                  <a:srgbClr val="B4C737"/>
                </a:solidFill>
                <a:latin typeface="Corbel" panose="020B0503020204020204" pitchFamily="34" charset="0"/>
              </a:rPr>
              <a:t>En étant accompagné dans la définition de ma stratégie RH </a:t>
            </a:r>
            <a:r>
              <a:rPr lang="fr-FR" sz="1000" dirty="0">
                <a:solidFill>
                  <a:srgbClr val="B4C737"/>
                </a:solidFill>
                <a:latin typeface="Corbel" panose="020B0503020204020204" pitchFamily="34" charset="0"/>
              </a:rPr>
              <a:t>(gestion prévisionnelle des compétences, parcours professionnels, etc.)</a:t>
            </a:r>
            <a:endParaRPr lang="fr-FR" sz="1100" dirty="0">
              <a:solidFill>
                <a:srgbClr val="B4C737"/>
              </a:solidFill>
              <a:latin typeface="Corbel" panose="020B0503020204020204" pitchFamily="34" charset="0"/>
            </a:endParaRPr>
          </a:p>
        </p:txBody>
      </p:sp>
      <p:sp>
        <p:nvSpPr>
          <p:cNvPr id="163" name="ZoneTexte 162">
            <a:extLst>
              <a:ext uri="{FF2B5EF4-FFF2-40B4-BE49-F238E27FC236}">
                <a16:creationId xmlns:a16="http://schemas.microsoft.com/office/drawing/2014/main" id="{DDF29741-7404-3BDB-5CCD-1AFD221D7F2B}"/>
              </a:ext>
            </a:extLst>
          </p:cNvPr>
          <p:cNvSpPr txBox="1"/>
          <p:nvPr/>
        </p:nvSpPr>
        <p:spPr>
          <a:xfrm>
            <a:off x="6500923" y="5033362"/>
            <a:ext cx="2471357" cy="615553"/>
          </a:xfrm>
          <a:prstGeom prst="rect">
            <a:avLst/>
          </a:prstGeom>
          <a:noFill/>
        </p:spPr>
        <p:txBody>
          <a:bodyPr wrap="square" rtlCol="0">
            <a:spAutoFit/>
          </a:bodyPr>
          <a:lstStyle/>
          <a:p>
            <a:r>
              <a:rPr lang="fr-FR" sz="1200" b="1" dirty="0">
                <a:solidFill>
                  <a:srgbClr val="B4C737"/>
                </a:solidFill>
                <a:latin typeface="Corbel" panose="020B0503020204020204" pitchFamily="34" charset="0"/>
              </a:rPr>
              <a:t>En accompagnant sa professionnalisation </a:t>
            </a:r>
            <a:r>
              <a:rPr lang="fr-FR" sz="1000" dirty="0">
                <a:solidFill>
                  <a:srgbClr val="B4C737"/>
                </a:solidFill>
                <a:latin typeface="Corbel" panose="020B0503020204020204" pitchFamily="34" charset="0"/>
              </a:rPr>
              <a:t>(formation au management, etc.)</a:t>
            </a:r>
            <a:endParaRPr lang="fr-FR" sz="1100" dirty="0">
              <a:solidFill>
                <a:srgbClr val="B4C737"/>
              </a:solidFill>
              <a:latin typeface="Corbel" panose="020B0503020204020204" pitchFamily="34" charset="0"/>
            </a:endParaRPr>
          </a:p>
        </p:txBody>
      </p:sp>
      <p:sp>
        <p:nvSpPr>
          <p:cNvPr id="164" name="ZoneTexte 163">
            <a:extLst>
              <a:ext uri="{FF2B5EF4-FFF2-40B4-BE49-F238E27FC236}">
                <a16:creationId xmlns:a16="http://schemas.microsoft.com/office/drawing/2014/main" id="{7F5F0A99-651F-6781-9FE6-4FF071543D36}"/>
              </a:ext>
            </a:extLst>
          </p:cNvPr>
          <p:cNvSpPr txBox="1"/>
          <p:nvPr/>
        </p:nvSpPr>
        <p:spPr>
          <a:xfrm>
            <a:off x="67625" y="2627793"/>
            <a:ext cx="2333679" cy="615553"/>
          </a:xfrm>
          <a:prstGeom prst="rect">
            <a:avLst/>
          </a:prstGeom>
          <a:noFill/>
        </p:spPr>
        <p:txBody>
          <a:bodyPr wrap="square" rtlCol="0">
            <a:spAutoFit/>
          </a:bodyPr>
          <a:lstStyle/>
          <a:p>
            <a:pPr algn="r"/>
            <a:r>
              <a:rPr lang="fr-FR" sz="1200" b="1" dirty="0">
                <a:solidFill>
                  <a:srgbClr val="895588"/>
                </a:solidFill>
                <a:latin typeface="Corbel" panose="020B0503020204020204" pitchFamily="34" charset="0"/>
              </a:rPr>
              <a:t>En activité partielle et j’ai déjà identifié mes besoins </a:t>
            </a:r>
            <a:r>
              <a:rPr lang="fr-FR" sz="1000" dirty="0">
                <a:solidFill>
                  <a:srgbClr val="895588"/>
                </a:solidFill>
                <a:latin typeface="Corbel" panose="020B0503020204020204" pitchFamily="34" charset="0"/>
              </a:rPr>
              <a:t>en matière de formation</a:t>
            </a:r>
            <a:endParaRPr lang="fr-FR" sz="1100" dirty="0">
              <a:solidFill>
                <a:srgbClr val="895588"/>
              </a:solidFill>
              <a:latin typeface="Corbel" panose="020B0503020204020204" pitchFamily="34" charset="0"/>
            </a:endParaRPr>
          </a:p>
        </p:txBody>
      </p:sp>
      <p:sp>
        <p:nvSpPr>
          <p:cNvPr id="165" name="ZoneTexte 164">
            <a:extLst>
              <a:ext uri="{FF2B5EF4-FFF2-40B4-BE49-F238E27FC236}">
                <a16:creationId xmlns:a16="http://schemas.microsoft.com/office/drawing/2014/main" id="{A0453B1F-5230-9DC7-65DD-67978B9A1AF0}"/>
              </a:ext>
            </a:extLst>
          </p:cNvPr>
          <p:cNvSpPr txBox="1"/>
          <p:nvPr/>
        </p:nvSpPr>
        <p:spPr>
          <a:xfrm>
            <a:off x="27284" y="3681905"/>
            <a:ext cx="2140187" cy="800219"/>
          </a:xfrm>
          <a:prstGeom prst="rect">
            <a:avLst/>
          </a:prstGeom>
          <a:noFill/>
        </p:spPr>
        <p:txBody>
          <a:bodyPr wrap="square" rtlCol="0">
            <a:spAutoFit/>
          </a:bodyPr>
          <a:lstStyle/>
          <a:p>
            <a:pPr algn="r"/>
            <a:r>
              <a:rPr lang="fr-FR" sz="1200" b="1" dirty="0">
                <a:solidFill>
                  <a:srgbClr val="895588"/>
                </a:solidFill>
                <a:latin typeface="Corbel" panose="020B0503020204020204" pitchFamily="34" charset="0"/>
              </a:rPr>
              <a:t>Et j’ai besoin d’être accompagné pour identifier leurs besoins en formation</a:t>
            </a:r>
            <a:r>
              <a:rPr lang="fr-FR" sz="1100" dirty="0">
                <a:solidFill>
                  <a:srgbClr val="895588"/>
                </a:solidFill>
                <a:latin typeface="Corbel" panose="020B0503020204020204" pitchFamily="34" charset="0"/>
              </a:rPr>
              <a:t>, </a:t>
            </a:r>
            <a:r>
              <a:rPr lang="fr-FR" sz="1000" dirty="0">
                <a:solidFill>
                  <a:srgbClr val="895588"/>
                </a:solidFill>
                <a:latin typeface="Corbel" panose="020B0503020204020204" pitchFamily="34" charset="0"/>
              </a:rPr>
              <a:t>alignés sur ma stratégie d’entreprise</a:t>
            </a:r>
            <a:endParaRPr lang="fr-FR" sz="1100" dirty="0">
              <a:solidFill>
                <a:srgbClr val="895588"/>
              </a:solidFill>
              <a:latin typeface="Corbel" panose="020B0503020204020204" pitchFamily="34" charset="0"/>
            </a:endParaRPr>
          </a:p>
        </p:txBody>
      </p:sp>
      <p:sp>
        <p:nvSpPr>
          <p:cNvPr id="166" name="ZoneTexte 165">
            <a:extLst>
              <a:ext uri="{FF2B5EF4-FFF2-40B4-BE49-F238E27FC236}">
                <a16:creationId xmlns:a16="http://schemas.microsoft.com/office/drawing/2014/main" id="{DED99A82-928E-2559-20E4-2204822E468F}"/>
              </a:ext>
            </a:extLst>
          </p:cNvPr>
          <p:cNvSpPr txBox="1"/>
          <p:nvPr/>
        </p:nvSpPr>
        <p:spPr>
          <a:xfrm>
            <a:off x="238649" y="830908"/>
            <a:ext cx="2810848" cy="615553"/>
          </a:xfrm>
          <a:prstGeom prst="rect">
            <a:avLst/>
          </a:prstGeom>
          <a:noFill/>
        </p:spPr>
        <p:txBody>
          <a:bodyPr wrap="square" rtlCol="0">
            <a:spAutoFit/>
          </a:bodyPr>
          <a:lstStyle/>
          <a:p>
            <a:pPr algn="r"/>
            <a:r>
              <a:rPr lang="fr-FR" sz="1200" b="1" dirty="0">
                <a:solidFill>
                  <a:srgbClr val="2E4756"/>
                </a:solidFill>
              </a:rPr>
              <a:t>En réinterrogeant ma proposition de valeur </a:t>
            </a:r>
            <a:r>
              <a:rPr lang="fr-FR" sz="1000" dirty="0">
                <a:solidFill>
                  <a:srgbClr val="2E4756"/>
                </a:solidFill>
              </a:rPr>
              <a:t>(évolution de mon offre, de mon système client, de mes canaux de communication, etc.)</a:t>
            </a:r>
            <a:endParaRPr lang="fr-FR" sz="1100" dirty="0">
              <a:solidFill>
                <a:srgbClr val="2E4756"/>
              </a:solidFill>
            </a:endParaRPr>
          </a:p>
        </p:txBody>
      </p:sp>
      <p:sp>
        <p:nvSpPr>
          <p:cNvPr id="167" name="ZoneTexte 166">
            <a:extLst>
              <a:ext uri="{FF2B5EF4-FFF2-40B4-BE49-F238E27FC236}">
                <a16:creationId xmlns:a16="http://schemas.microsoft.com/office/drawing/2014/main" id="{FA92D075-124D-C056-7B3B-EA5BD4BE5856}"/>
              </a:ext>
            </a:extLst>
          </p:cNvPr>
          <p:cNvSpPr txBox="1"/>
          <p:nvPr/>
        </p:nvSpPr>
        <p:spPr>
          <a:xfrm>
            <a:off x="238649" y="1622644"/>
            <a:ext cx="2652894" cy="615553"/>
          </a:xfrm>
          <a:prstGeom prst="rect">
            <a:avLst/>
          </a:prstGeom>
          <a:noFill/>
        </p:spPr>
        <p:txBody>
          <a:bodyPr wrap="square" rtlCol="0">
            <a:spAutoFit/>
          </a:bodyPr>
          <a:lstStyle/>
          <a:p>
            <a:pPr algn="r"/>
            <a:r>
              <a:rPr lang="fr-FR" sz="1200" b="1" dirty="0">
                <a:solidFill>
                  <a:srgbClr val="2E4756"/>
                </a:solidFill>
              </a:rPr>
              <a:t>En reconfigurant mes pratiques partenariales </a:t>
            </a:r>
            <a:r>
              <a:rPr lang="fr-FR" sz="1000" dirty="0">
                <a:solidFill>
                  <a:srgbClr val="2E4756"/>
                </a:solidFill>
              </a:rPr>
              <a:t>(relations commerciales, mutualisation de services, GIE, etc.)</a:t>
            </a:r>
            <a:endParaRPr lang="fr-FR" sz="1100" dirty="0">
              <a:solidFill>
                <a:srgbClr val="2E4756"/>
              </a:solidFill>
            </a:endParaRPr>
          </a:p>
        </p:txBody>
      </p:sp>
      <p:sp>
        <p:nvSpPr>
          <p:cNvPr id="168" name="Rectangle : coins arrondis 167">
            <a:hlinkClick r:id="rId22" action="ppaction://hlinksldjump"/>
            <a:extLst>
              <a:ext uri="{FF2B5EF4-FFF2-40B4-BE49-F238E27FC236}">
                <a16:creationId xmlns:a16="http://schemas.microsoft.com/office/drawing/2014/main" id="{E8528C1D-0C30-A664-3328-B4B3687F674E}"/>
              </a:ext>
            </a:extLst>
          </p:cNvPr>
          <p:cNvSpPr/>
          <p:nvPr/>
        </p:nvSpPr>
        <p:spPr>
          <a:xfrm>
            <a:off x="6230923" y="1962298"/>
            <a:ext cx="540000" cy="1440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AAE</a:t>
            </a:r>
          </a:p>
        </p:txBody>
      </p:sp>
      <p:sp>
        <p:nvSpPr>
          <p:cNvPr id="169" name="Rectangle : coins arrondis 168">
            <a:hlinkClick r:id="rId23" action="ppaction://hlinksldjump"/>
            <a:extLst>
              <a:ext uri="{FF2B5EF4-FFF2-40B4-BE49-F238E27FC236}">
                <a16:creationId xmlns:a16="http://schemas.microsoft.com/office/drawing/2014/main" id="{C3EB624F-0773-5B9A-4F05-DD65E034AACE}"/>
              </a:ext>
            </a:extLst>
          </p:cNvPr>
          <p:cNvSpPr/>
          <p:nvPr/>
        </p:nvSpPr>
        <p:spPr>
          <a:xfrm>
            <a:off x="4361925" y="1332152"/>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170" name="Rectangle : coins arrondis 169">
            <a:hlinkClick r:id="rId23" action="ppaction://hlinksldjump"/>
            <a:extLst>
              <a:ext uri="{FF2B5EF4-FFF2-40B4-BE49-F238E27FC236}">
                <a16:creationId xmlns:a16="http://schemas.microsoft.com/office/drawing/2014/main" id="{5597C883-EAFE-B26B-06C4-01BBFD189B09}"/>
              </a:ext>
            </a:extLst>
          </p:cNvPr>
          <p:cNvSpPr/>
          <p:nvPr/>
        </p:nvSpPr>
        <p:spPr>
          <a:xfrm>
            <a:off x="6733529" y="3131922"/>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171" name="Rectangle : coins arrondis 170">
            <a:hlinkClick r:id="rId23" action="ppaction://hlinksldjump"/>
            <a:extLst>
              <a:ext uri="{FF2B5EF4-FFF2-40B4-BE49-F238E27FC236}">
                <a16:creationId xmlns:a16="http://schemas.microsoft.com/office/drawing/2014/main" id="{FE0CD567-DC7C-7692-08C9-32D29C57B39C}"/>
              </a:ext>
            </a:extLst>
          </p:cNvPr>
          <p:cNvSpPr/>
          <p:nvPr/>
        </p:nvSpPr>
        <p:spPr>
          <a:xfrm>
            <a:off x="6391923" y="4767561"/>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172" name="Rectangle : coins arrondis 171">
            <a:hlinkClick r:id="rId23" action="ppaction://hlinksldjump"/>
            <a:extLst>
              <a:ext uri="{FF2B5EF4-FFF2-40B4-BE49-F238E27FC236}">
                <a16:creationId xmlns:a16="http://schemas.microsoft.com/office/drawing/2014/main" id="{C76C9799-7CE3-01F3-7C19-813879F91E14}"/>
              </a:ext>
            </a:extLst>
          </p:cNvPr>
          <p:cNvSpPr/>
          <p:nvPr/>
        </p:nvSpPr>
        <p:spPr>
          <a:xfrm>
            <a:off x="6566583" y="5639722"/>
            <a:ext cx="610884"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173" name="Rectangle : coins arrondis 172">
            <a:hlinkClick r:id="rId24" action="ppaction://hlinksldjump"/>
            <a:extLst>
              <a:ext uri="{FF2B5EF4-FFF2-40B4-BE49-F238E27FC236}">
                <a16:creationId xmlns:a16="http://schemas.microsoft.com/office/drawing/2014/main" id="{782B4F71-6070-0091-58E2-032B29E1C190}"/>
              </a:ext>
            </a:extLst>
          </p:cNvPr>
          <p:cNvSpPr/>
          <p:nvPr/>
        </p:nvSpPr>
        <p:spPr>
          <a:xfrm>
            <a:off x="1768734" y="3254988"/>
            <a:ext cx="540000" cy="144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FNE-F</a:t>
            </a:r>
          </a:p>
        </p:txBody>
      </p:sp>
      <p:sp>
        <p:nvSpPr>
          <p:cNvPr id="174" name="Rectangle : coins arrondis 173">
            <a:hlinkClick r:id="rId23" action="ppaction://hlinksldjump"/>
            <a:extLst>
              <a:ext uri="{FF2B5EF4-FFF2-40B4-BE49-F238E27FC236}">
                <a16:creationId xmlns:a16="http://schemas.microsoft.com/office/drawing/2014/main" id="{DF4DEC45-6628-5FB7-7412-8C7CAEF0F070}"/>
              </a:ext>
            </a:extLst>
          </p:cNvPr>
          <p:cNvSpPr/>
          <p:nvPr/>
        </p:nvSpPr>
        <p:spPr>
          <a:xfrm>
            <a:off x="2191578" y="2252267"/>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175" name="Rectangle : coins arrondis 174">
            <a:hlinkClick r:id="rId23" action="ppaction://hlinksldjump"/>
            <a:extLst>
              <a:ext uri="{FF2B5EF4-FFF2-40B4-BE49-F238E27FC236}">
                <a16:creationId xmlns:a16="http://schemas.microsoft.com/office/drawing/2014/main" id="{1AE88178-2453-94B1-D8F5-48ED16F058DB}"/>
              </a:ext>
            </a:extLst>
          </p:cNvPr>
          <p:cNvSpPr/>
          <p:nvPr/>
        </p:nvSpPr>
        <p:spPr>
          <a:xfrm>
            <a:off x="2381621" y="1430433"/>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176" name="Rectangle : coins arrondis 175">
            <a:hlinkClick r:id="rId23" action="ppaction://hlinksldjump"/>
            <a:extLst>
              <a:ext uri="{FF2B5EF4-FFF2-40B4-BE49-F238E27FC236}">
                <a16:creationId xmlns:a16="http://schemas.microsoft.com/office/drawing/2014/main" id="{0B01140F-5CA6-EDE3-6DC0-A9E95A57A9EA}"/>
              </a:ext>
            </a:extLst>
          </p:cNvPr>
          <p:cNvSpPr/>
          <p:nvPr/>
        </p:nvSpPr>
        <p:spPr>
          <a:xfrm>
            <a:off x="1521544" y="4482124"/>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177" name="Rectangle : coins arrondis 176">
            <a:hlinkClick r:id="rId24" action="ppaction://hlinksldjump"/>
            <a:extLst>
              <a:ext uri="{FF2B5EF4-FFF2-40B4-BE49-F238E27FC236}">
                <a16:creationId xmlns:a16="http://schemas.microsoft.com/office/drawing/2014/main" id="{3F052590-18A3-8A09-94E3-64A848B61848}"/>
              </a:ext>
            </a:extLst>
          </p:cNvPr>
          <p:cNvSpPr/>
          <p:nvPr/>
        </p:nvSpPr>
        <p:spPr>
          <a:xfrm>
            <a:off x="52633" y="6296156"/>
            <a:ext cx="540000" cy="144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FNE-F</a:t>
            </a:r>
          </a:p>
        </p:txBody>
      </p:sp>
      <p:sp>
        <p:nvSpPr>
          <p:cNvPr id="178" name="ZoneTexte 177">
            <a:extLst>
              <a:ext uri="{FF2B5EF4-FFF2-40B4-BE49-F238E27FC236}">
                <a16:creationId xmlns:a16="http://schemas.microsoft.com/office/drawing/2014/main" id="{2D793510-73C4-6DA7-7C6C-41370F67EF91}"/>
              </a:ext>
            </a:extLst>
          </p:cNvPr>
          <p:cNvSpPr txBox="1"/>
          <p:nvPr/>
        </p:nvSpPr>
        <p:spPr>
          <a:xfrm>
            <a:off x="602688" y="6257301"/>
            <a:ext cx="3670782" cy="246221"/>
          </a:xfrm>
          <a:prstGeom prst="rect">
            <a:avLst/>
          </a:prstGeom>
          <a:noFill/>
        </p:spPr>
        <p:txBody>
          <a:bodyPr wrap="square" rtlCol="0">
            <a:spAutoFit/>
          </a:bodyPr>
          <a:lstStyle/>
          <a:p>
            <a:r>
              <a:rPr lang="fr-FR" sz="1000" b="1" dirty="0"/>
              <a:t>Fonds National pour l’Emploi – Formation</a:t>
            </a:r>
          </a:p>
        </p:txBody>
      </p:sp>
      <p:sp>
        <p:nvSpPr>
          <p:cNvPr id="179" name="ZoneTexte 178">
            <a:extLst>
              <a:ext uri="{FF2B5EF4-FFF2-40B4-BE49-F238E27FC236}">
                <a16:creationId xmlns:a16="http://schemas.microsoft.com/office/drawing/2014/main" id="{C2B92028-ECB9-62E4-5702-BCB343BE9C95}"/>
              </a:ext>
            </a:extLst>
          </p:cNvPr>
          <p:cNvSpPr txBox="1"/>
          <p:nvPr/>
        </p:nvSpPr>
        <p:spPr>
          <a:xfrm>
            <a:off x="-41102" y="5989413"/>
            <a:ext cx="737702" cy="246221"/>
          </a:xfrm>
          <a:prstGeom prst="rect">
            <a:avLst/>
          </a:prstGeom>
          <a:noFill/>
        </p:spPr>
        <p:txBody>
          <a:bodyPr wrap="none" rtlCol="0">
            <a:spAutoFit/>
          </a:bodyPr>
          <a:lstStyle/>
          <a:p>
            <a:r>
              <a:rPr lang="fr-FR" sz="1000" b="1" u="sng" dirty="0"/>
              <a:t>Dispositifs</a:t>
            </a:r>
          </a:p>
        </p:txBody>
      </p:sp>
      <p:sp>
        <p:nvSpPr>
          <p:cNvPr id="180" name="Rectangle : coins arrondis 179">
            <a:hlinkClick r:id="rId22" action="ppaction://hlinksldjump"/>
            <a:extLst>
              <a:ext uri="{FF2B5EF4-FFF2-40B4-BE49-F238E27FC236}">
                <a16:creationId xmlns:a16="http://schemas.microsoft.com/office/drawing/2014/main" id="{B304A91B-E406-37A4-65D9-EE7C68B4C451}"/>
              </a:ext>
            </a:extLst>
          </p:cNvPr>
          <p:cNvSpPr/>
          <p:nvPr/>
        </p:nvSpPr>
        <p:spPr>
          <a:xfrm>
            <a:off x="4669365" y="6404195"/>
            <a:ext cx="540000" cy="1440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AAE</a:t>
            </a:r>
          </a:p>
        </p:txBody>
      </p:sp>
      <p:sp>
        <p:nvSpPr>
          <p:cNvPr id="181" name="ZoneTexte 180">
            <a:extLst>
              <a:ext uri="{FF2B5EF4-FFF2-40B4-BE49-F238E27FC236}">
                <a16:creationId xmlns:a16="http://schemas.microsoft.com/office/drawing/2014/main" id="{9CEFE08D-4F15-623B-CC0E-730D08ABBCB2}"/>
              </a:ext>
            </a:extLst>
          </p:cNvPr>
          <p:cNvSpPr txBox="1"/>
          <p:nvPr/>
        </p:nvSpPr>
        <p:spPr>
          <a:xfrm>
            <a:off x="5183609" y="6360079"/>
            <a:ext cx="1439621" cy="246221"/>
          </a:xfrm>
          <a:prstGeom prst="rect">
            <a:avLst/>
          </a:prstGeom>
          <a:noFill/>
        </p:spPr>
        <p:txBody>
          <a:bodyPr wrap="square" rtlCol="0">
            <a:spAutoFit/>
          </a:bodyPr>
          <a:lstStyle/>
          <a:p>
            <a:r>
              <a:rPr lang="fr-FR" sz="1000" b="1" dirty="0"/>
              <a:t>Aides à l’embauche</a:t>
            </a:r>
          </a:p>
        </p:txBody>
      </p:sp>
      <p:sp>
        <p:nvSpPr>
          <p:cNvPr id="182" name="Rectangle : coins arrondis 181">
            <a:hlinkClick r:id="rId23" action="ppaction://hlinksldjump"/>
            <a:extLst>
              <a:ext uri="{FF2B5EF4-FFF2-40B4-BE49-F238E27FC236}">
                <a16:creationId xmlns:a16="http://schemas.microsoft.com/office/drawing/2014/main" id="{C9465D47-16AE-5C60-1703-E80C9080D4A2}"/>
              </a:ext>
            </a:extLst>
          </p:cNvPr>
          <p:cNvSpPr/>
          <p:nvPr/>
        </p:nvSpPr>
        <p:spPr>
          <a:xfrm>
            <a:off x="52633" y="6587162"/>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183" name="ZoneTexte 182">
            <a:extLst>
              <a:ext uri="{FF2B5EF4-FFF2-40B4-BE49-F238E27FC236}">
                <a16:creationId xmlns:a16="http://schemas.microsoft.com/office/drawing/2014/main" id="{FAB12D79-DEB1-5165-F8D0-7C80E0EE1A90}"/>
              </a:ext>
            </a:extLst>
          </p:cNvPr>
          <p:cNvSpPr txBox="1"/>
          <p:nvPr/>
        </p:nvSpPr>
        <p:spPr>
          <a:xfrm>
            <a:off x="590645" y="6541745"/>
            <a:ext cx="2669646" cy="246221"/>
          </a:xfrm>
          <a:prstGeom prst="rect">
            <a:avLst/>
          </a:prstGeom>
          <a:noFill/>
        </p:spPr>
        <p:txBody>
          <a:bodyPr wrap="square" rtlCol="0">
            <a:spAutoFit/>
          </a:bodyPr>
          <a:lstStyle/>
          <a:p>
            <a:r>
              <a:rPr lang="fr-FR" sz="1000" b="1" dirty="0"/>
              <a:t>Prestation de Conseil en Ressources Humaines</a:t>
            </a:r>
          </a:p>
        </p:txBody>
      </p:sp>
      <p:sp>
        <p:nvSpPr>
          <p:cNvPr id="184" name="ZoneTexte 183">
            <a:extLst>
              <a:ext uri="{FF2B5EF4-FFF2-40B4-BE49-F238E27FC236}">
                <a16:creationId xmlns:a16="http://schemas.microsoft.com/office/drawing/2014/main" id="{8FA3B2C3-7DE7-1150-590A-447236CDC7C8}"/>
              </a:ext>
            </a:extLst>
          </p:cNvPr>
          <p:cNvSpPr txBox="1"/>
          <p:nvPr/>
        </p:nvSpPr>
        <p:spPr>
          <a:xfrm>
            <a:off x="3246052" y="1962070"/>
            <a:ext cx="1401115" cy="1015663"/>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Questionner mon modèle économique pendant et suite à la crise sanitaire</a:t>
            </a:r>
          </a:p>
        </p:txBody>
      </p:sp>
      <p:sp>
        <p:nvSpPr>
          <p:cNvPr id="185" name="Rectangle : coins arrondis 184">
            <a:hlinkClick r:id="rId25" action="ppaction://hlinksldjump"/>
            <a:extLst>
              <a:ext uri="{FF2B5EF4-FFF2-40B4-BE49-F238E27FC236}">
                <a16:creationId xmlns:a16="http://schemas.microsoft.com/office/drawing/2014/main" id="{6CBB8585-0713-7C11-D5FA-DA9274EB2EEE}"/>
              </a:ext>
            </a:extLst>
          </p:cNvPr>
          <p:cNvSpPr/>
          <p:nvPr/>
        </p:nvSpPr>
        <p:spPr>
          <a:xfrm>
            <a:off x="5031244" y="1331184"/>
            <a:ext cx="648000" cy="14394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Transco</a:t>
            </a:r>
          </a:p>
        </p:txBody>
      </p:sp>
      <p:sp>
        <p:nvSpPr>
          <p:cNvPr id="186" name="Rectangle : coins arrondis 185">
            <a:hlinkClick r:id="rId25" action="ppaction://hlinksldjump"/>
            <a:extLst>
              <a:ext uri="{FF2B5EF4-FFF2-40B4-BE49-F238E27FC236}">
                <a16:creationId xmlns:a16="http://schemas.microsoft.com/office/drawing/2014/main" id="{861CEF6E-D237-7CBA-D350-81C92DA4D766}"/>
              </a:ext>
            </a:extLst>
          </p:cNvPr>
          <p:cNvSpPr/>
          <p:nvPr/>
        </p:nvSpPr>
        <p:spPr>
          <a:xfrm>
            <a:off x="4556231" y="6637402"/>
            <a:ext cx="648000" cy="144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Transco</a:t>
            </a:r>
          </a:p>
        </p:txBody>
      </p:sp>
      <p:sp>
        <p:nvSpPr>
          <p:cNvPr id="187" name="ZoneTexte 186">
            <a:extLst>
              <a:ext uri="{FF2B5EF4-FFF2-40B4-BE49-F238E27FC236}">
                <a16:creationId xmlns:a16="http://schemas.microsoft.com/office/drawing/2014/main" id="{DE1954A5-FA8E-CC3F-5A1D-E76800600981}"/>
              </a:ext>
            </a:extLst>
          </p:cNvPr>
          <p:cNvSpPr txBox="1"/>
          <p:nvPr/>
        </p:nvSpPr>
        <p:spPr>
          <a:xfrm>
            <a:off x="5183609" y="6588960"/>
            <a:ext cx="2693414" cy="246221"/>
          </a:xfrm>
          <a:prstGeom prst="rect">
            <a:avLst/>
          </a:prstGeom>
          <a:noFill/>
        </p:spPr>
        <p:txBody>
          <a:bodyPr wrap="square" rtlCol="0">
            <a:spAutoFit/>
          </a:bodyPr>
          <a:lstStyle/>
          <a:p>
            <a:r>
              <a:rPr lang="fr-FR" sz="1000" b="1" dirty="0"/>
              <a:t>Transitions collectives</a:t>
            </a:r>
          </a:p>
        </p:txBody>
      </p:sp>
      <p:pic>
        <p:nvPicPr>
          <p:cNvPr id="188" name="Graphique 187" descr="Ligne fléchée : incurvée sens des aiguilles d’une montre contour">
            <a:extLst>
              <a:ext uri="{FF2B5EF4-FFF2-40B4-BE49-F238E27FC236}">
                <a16:creationId xmlns:a16="http://schemas.microsoft.com/office/drawing/2014/main" id="{24B1DBF1-B1A4-29E5-7E60-EF4FF7897A6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rot="2322817" flipV="1">
            <a:off x="2722051" y="4208118"/>
            <a:ext cx="575435" cy="656735"/>
          </a:xfrm>
          <a:prstGeom prst="rect">
            <a:avLst/>
          </a:prstGeom>
        </p:spPr>
      </p:pic>
      <p:pic>
        <p:nvPicPr>
          <p:cNvPr id="189" name="Graphique 188" descr="Ligne fléchée : incurvée sens des aiguilles d’une montre contour">
            <a:extLst>
              <a:ext uri="{FF2B5EF4-FFF2-40B4-BE49-F238E27FC236}">
                <a16:creationId xmlns:a16="http://schemas.microsoft.com/office/drawing/2014/main" id="{1E16C863-DA49-20B7-750F-B49E92F0EDF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rot="12247660" flipH="1">
            <a:off x="4474648" y="4928842"/>
            <a:ext cx="298236" cy="482164"/>
          </a:xfrm>
          <a:prstGeom prst="rect">
            <a:avLst/>
          </a:prstGeom>
        </p:spPr>
      </p:pic>
      <p:sp>
        <p:nvSpPr>
          <p:cNvPr id="190" name="ZoneTexte 189">
            <a:extLst>
              <a:ext uri="{FF2B5EF4-FFF2-40B4-BE49-F238E27FC236}">
                <a16:creationId xmlns:a16="http://schemas.microsoft.com/office/drawing/2014/main" id="{C2183342-9199-B9B4-6244-8DFA35B9F7EA}"/>
              </a:ext>
            </a:extLst>
          </p:cNvPr>
          <p:cNvSpPr txBox="1"/>
          <p:nvPr/>
        </p:nvSpPr>
        <p:spPr>
          <a:xfrm>
            <a:off x="4038899" y="5307173"/>
            <a:ext cx="2527684" cy="584775"/>
          </a:xfrm>
          <a:prstGeom prst="rect">
            <a:avLst/>
          </a:prstGeom>
          <a:noFill/>
        </p:spPr>
        <p:txBody>
          <a:bodyPr wrap="square" rtlCol="0">
            <a:spAutoFit/>
          </a:bodyPr>
          <a:lstStyle/>
          <a:p>
            <a:r>
              <a:rPr lang="fr-FR" sz="1200" b="1" dirty="0">
                <a:solidFill>
                  <a:srgbClr val="B4C737"/>
                </a:solidFill>
                <a:latin typeface="Corbel" panose="020B0503020204020204" pitchFamily="34" charset="0"/>
              </a:rPr>
              <a:t>En réponse à la crise sanitaire </a:t>
            </a:r>
            <a:r>
              <a:rPr lang="fr-FR" sz="1000" dirty="0">
                <a:solidFill>
                  <a:srgbClr val="B4C737"/>
                </a:solidFill>
                <a:latin typeface="Corbel" panose="020B0503020204020204" pitchFamily="34" charset="0"/>
              </a:rPr>
              <a:t>(évaluation de l’impact de la crise sur l’emploi et les compétences, etc.)</a:t>
            </a:r>
            <a:endParaRPr lang="fr-FR" sz="1100" dirty="0">
              <a:solidFill>
                <a:srgbClr val="B4C737"/>
              </a:solidFill>
              <a:latin typeface="Corbel" panose="020B0503020204020204" pitchFamily="34" charset="0"/>
            </a:endParaRPr>
          </a:p>
        </p:txBody>
      </p:sp>
      <p:sp>
        <p:nvSpPr>
          <p:cNvPr id="191" name="ZoneTexte 190">
            <a:extLst>
              <a:ext uri="{FF2B5EF4-FFF2-40B4-BE49-F238E27FC236}">
                <a16:creationId xmlns:a16="http://schemas.microsoft.com/office/drawing/2014/main" id="{1B203A07-3DAE-663D-2C35-FE64EA2119AC}"/>
              </a:ext>
            </a:extLst>
          </p:cNvPr>
          <p:cNvSpPr txBox="1"/>
          <p:nvPr/>
        </p:nvSpPr>
        <p:spPr>
          <a:xfrm>
            <a:off x="171720" y="5403421"/>
            <a:ext cx="3412079" cy="430887"/>
          </a:xfrm>
          <a:prstGeom prst="rect">
            <a:avLst/>
          </a:prstGeom>
          <a:noFill/>
        </p:spPr>
        <p:txBody>
          <a:bodyPr wrap="square" rtlCol="0">
            <a:spAutoFit/>
          </a:bodyPr>
          <a:lstStyle/>
          <a:p>
            <a:pPr algn="r"/>
            <a:r>
              <a:rPr lang="fr-FR" sz="1200" b="1" dirty="0">
                <a:solidFill>
                  <a:srgbClr val="9F3060"/>
                </a:solidFill>
              </a:rPr>
              <a:t>Pour accompagner ses évolutions structurelles </a:t>
            </a:r>
            <a:r>
              <a:rPr lang="fr-FR" sz="1000" dirty="0">
                <a:solidFill>
                  <a:srgbClr val="9F3060"/>
                </a:solidFill>
              </a:rPr>
              <a:t>(télétravail, RSE, QVT, nouveaux modes de management, etc.)</a:t>
            </a:r>
            <a:endParaRPr lang="fr-FR" sz="1100" dirty="0">
              <a:solidFill>
                <a:srgbClr val="9F3060"/>
              </a:solidFill>
            </a:endParaRPr>
          </a:p>
        </p:txBody>
      </p:sp>
      <p:sp>
        <p:nvSpPr>
          <p:cNvPr id="192" name="Rectangle : coins arrondis 191">
            <a:hlinkClick r:id="rId23" action="ppaction://hlinksldjump"/>
            <a:extLst>
              <a:ext uri="{FF2B5EF4-FFF2-40B4-BE49-F238E27FC236}">
                <a16:creationId xmlns:a16="http://schemas.microsoft.com/office/drawing/2014/main" id="{BD34D8B5-E2B3-5C4A-5A23-2D523F634E71}"/>
              </a:ext>
            </a:extLst>
          </p:cNvPr>
          <p:cNvSpPr/>
          <p:nvPr/>
        </p:nvSpPr>
        <p:spPr>
          <a:xfrm>
            <a:off x="4122408" y="5877083"/>
            <a:ext cx="610884"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193" name="Rectangle : coins arrondis 192">
            <a:hlinkClick r:id="rId23" action="ppaction://hlinksldjump"/>
            <a:extLst>
              <a:ext uri="{FF2B5EF4-FFF2-40B4-BE49-F238E27FC236}">
                <a16:creationId xmlns:a16="http://schemas.microsoft.com/office/drawing/2014/main" id="{8FD25915-D815-3993-837B-C56A168BC15D}"/>
              </a:ext>
            </a:extLst>
          </p:cNvPr>
          <p:cNvSpPr/>
          <p:nvPr/>
        </p:nvSpPr>
        <p:spPr>
          <a:xfrm>
            <a:off x="2880723" y="5837451"/>
            <a:ext cx="610884"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pic>
        <p:nvPicPr>
          <p:cNvPr id="194" name="Graphique 193" descr="Ligne fléchée : incurvée sens des aiguilles d’une montre contour">
            <a:extLst>
              <a:ext uri="{FF2B5EF4-FFF2-40B4-BE49-F238E27FC236}">
                <a16:creationId xmlns:a16="http://schemas.microsoft.com/office/drawing/2014/main" id="{B3096B41-6FDE-2610-02D8-57599CE508D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14170957">
            <a:off x="3470261" y="5097768"/>
            <a:ext cx="538211" cy="571833"/>
          </a:xfrm>
          <a:prstGeom prst="rect">
            <a:avLst/>
          </a:prstGeom>
        </p:spPr>
      </p:pic>
      <p:sp>
        <p:nvSpPr>
          <p:cNvPr id="195" name="ZoneTexte 194">
            <a:extLst>
              <a:ext uri="{FF2B5EF4-FFF2-40B4-BE49-F238E27FC236}">
                <a16:creationId xmlns:a16="http://schemas.microsoft.com/office/drawing/2014/main" id="{DEDE9EB5-9660-330D-14A5-E239B65390C5}"/>
              </a:ext>
            </a:extLst>
          </p:cNvPr>
          <p:cNvSpPr txBox="1"/>
          <p:nvPr/>
        </p:nvSpPr>
        <p:spPr>
          <a:xfrm>
            <a:off x="325481" y="4694575"/>
            <a:ext cx="2514912" cy="461665"/>
          </a:xfrm>
          <a:prstGeom prst="rect">
            <a:avLst/>
          </a:prstGeom>
          <a:noFill/>
        </p:spPr>
        <p:txBody>
          <a:bodyPr wrap="square" rtlCol="0">
            <a:spAutoFit/>
          </a:bodyPr>
          <a:lstStyle/>
          <a:p>
            <a:pPr algn="r"/>
            <a:r>
              <a:rPr lang="fr-FR" sz="1200" b="1" dirty="0">
                <a:solidFill>
                  <a:srgbClr val="9F3060"/>
                </a:solidFill>
              </a:rPr>
              <a:t>Et anticiper, en accompagnant des mobilités externes de salariés</a:t>
            </a:r>
            <a:endParaRPr lang="fr-FR" sz="1100" dirty="0">
              <a:solidFill>
                <a:srgbClr val="9F3060"/>
              </a:solidFill>
            </a:endParaRPr>
          </a:p>
        </p:txBody>
      </p:sp>
      <p:sp>
        <p:nvSpPr>
          <p:cNvPr id="196" name="Rectangle : coins arrondis 195">
            <a:hlinkClick r:id="rId25" action="ppaction://hlinksldjump"/>
            <a:extLst>
              <a:ext uri="{FF2B5EF4-FFF2-40B4-BE49-F238E27FC236}">
                <a16:creationId xmlns:a16="http://schemas.microsoft.com/office/drawing/2014/main" id="{4CC362E0-4CE5-6549-91F1-9387E17BCC8F}"/>
              </a:ext>
            </a:extLst>
          </p:cNvPr>
          <p:cNvSpPr/>
          <p:nvPr/>
        </p:nvSpPr>
        <p:spPr>
          <a:xfrm>
            <a:off x="2058103" y="5153840"/>
            <a:ext cx="648000" cy="14394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Transco</a:t>
            </a:r>
          </a:p>
        </p:txBody>
      </p:sp>
      <p:sp>
        <p:nvSpPr>
          <p:cNvPr id="197" name="Rectangle : coins arrondis 196">
            <a:hlinkClick r:id="rId32" action="ppaction://hlinksldjump"/>
            <a:extLst>
              <a:ext uri="{FF2B5EF4-FFF2-40B4-BE49-F238E27FC236}">
                <a16:creationId xmlns:a16="http://schemas.microsoft.com/office/drawing/2014/main" id="{1E655554-19C5-EB2C-2522-410C7551344A}"/>
              </a:ext>
            </a:extLst>
          </p:cNvPr>
          <p:cNvSpPr/>
          <p:nvPr/>
        </p:nvSpPr>
        <p:spPr>
          <a:xfrm>
            <a:off x="1070518" y="3259788"/>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198" name="Rectangle : coins arrondis 197">
            <a:hlinkClick r:id="rId32" action="ppaction://hlinksldjump"/>
            <a:extLst>
              <a:ext uri="{FF2B5EF4-FFF2-40B4-BE49-F238E27FC236}">
                <a16:creationId xmlns:a16="http://schemas.microsoft.com/office/drawing/2014/main" id="{11F952D9-9B39-CAC3-D992-504458BCA74C}"/>
              </a:ext>
            </a:extLst>
          </p:cNvPr>
          <p:cNvSpPr/>
          <p:nvPr/>
        </p:nvSpPr>
        <p:spPr>
          <a:xfrm>
            <a:off x="1479777" y="2248406"/>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199" name="Rectangle : coins arrondis 198">
            <a:hlinkClick r:id="rId32" action="ppaction://hlinksldjump"/>
            <a:extLst>
              <a:ext uri="{FF2B5EF4-FFF2-40B4-BE49-F238E27FC236}">
                <a16:creationId xmlns:a16="http://schemas.microsoft.com/office/drawing/2014/main" id="{F2246387-D4D5-6B74-161E-A3B83DCD950C}"/>
              </a:ext>
            </a:extLst>
          </p:cNvPr>
          <p:cNvSpPr/>
          <p:nvPr/>
        </p:nvSpPr>
        <p:spPr>
          <a:xfrm>
            <a:off x="1663778" y="1427910"/>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200" name="Rectangle : coins arrondis 199">
            <a:hlinkClick r:id="rId32" action="ppaction://hlinksldjump"/>
            <a:extLst>
              <a:ext uri="{FF2B5EF4-FFF2-40B4-BE49-F238E27FC236}">
                <a16:creationId xmlns:a16="http://schemas.microsoft.com/office/drawing/2014/main" id="{D6D5091F-0E13-3458-2F50-4D5CAE1FC54F}"/>
              </a:ext>
            </a:extLst>
          </p:cNvPr>
          <p:cNvSpPr/>
          <p:nvPr/>
        </p:nvSpPr>
        <p:spPr>
          <a:xfrm>
            <a:off x="811781" y="4482184"/>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201" name="Rectangle : coins arrondis 200">
            <a:hlinkClick r:id="rId32" action="ppaction://hlinksldjump"/>
            <a:extLst>
              <a:ext uri="{FF2B5EF4-FFF2-40B4-BE49-F238E27FC236}">
                <a16:creationId xmlns:a16="http://schemas.microsoft.com/office/drawing/2014/main" id="{ED1046D9-0F02-72CA-E034-FE8DAAA52CCD}"/>
              </a:ext>
            </a:extLst>
          </p:cNvPr>
          <p:cNvSpPr/>
          <p:nvPr/>
        </p:nvSpPr>
        <p:spPr>
          <a:xfrm>
            <a:off x="1321702" y="5154955"/>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202" name="Rectangle : coins arrondis 201">
            <a:hlinkClick r:id="rId32" action="ppaction://hlinksldjump"/>
            <a:extLst>
              <a:ext uri="{FF2B5EF4-FFF2-40B4-BE49-F238E27FC236}">
                <a16:creationId xmlns:a16="http://schemas.microsoft.com/office/drawing/2014/main" id="{94C31220-B6E0-55A8-16F7-EFBA19AB917F}"/>
              </a:ext>
            </a:extLst>
          </p:cNvPr>
          <p:cNvSpPr/>
          <p:nvPr/>
        </p:nvSpPr>
        <p:spPr>
          <a:xfrm>
            <a:off x="4880366" y="5874185"/>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203" name="Rectangle : coins arrondis 202">
            <a:hlinkClick r:id="rId32" action="ppaction://hlinksldjump"/>
            <a:extLst>
              <a:ext uri="{FF2B5EF4-FFF2-40B4-BE49-F238E27FC236}">
                <a16:creationId xmlns:a16="http://schemas.microsoft.com/office/drawing/2014/main" id="{64004753-C4D6-6E93-DFCA-C11E176F4173}"/>
              </a:ext>
            </a:extLst>
          </p:cNvPr>
          <p:cNvSpPr/>
          <p:nvPr/>
        </p:nvSpPr>
        <p:spPr>
          <a:xfrm>
            <a:off x="6975665" y="1962302"/>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204" name="Rectangle : coins arrondis 203">
            <a:hlinkClick r:id="rId32" action="ppaction://hlinksldjump"/>
            <a:extLst>
              <a:ext uri="{FF2B5EF4-FFF2-40B4-BE49-F238E27FC236}">
                <a16:creationId xmlns:a16="http://schemas.microsoft.com/office/drawing/2014/main" id="{05EFC33E-9DA0-4C6F-20B7-6A8EBC2EB494}"/>
              </a:ext>
            </a:extLst>
          </p:cNvPr>
          <p:cNvSpPr/>
          <p:nvPr/>
        </p:nvSpPr>
        <p:spPr>
          <a:xfrm>
            <a:off x="5031244" y="1552075"/>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205" name="Rectangle : coins arrondis 204">
            <a:hlinkClick r:id="rId32" action="ppaction://hlinksldjump"/>
            <a:extLst>
              <a:ext uri="{FF2B5EF4-FFF2-40B4-BE49-F238E27FC236}">
                <a16:creationId xmlns:a16="http://schemas.microsoft.com/office/drawing/2014/main" id="{4EE8C5BB-4B24-03E0-1794-C0219B995E86}"/>
              </a:ext>
            </a:extLst>
          </p:cNvPr>
          <p:cNvSpPr/>
          <p:nvPr/>
        </p:nvSpPr>
        <p:spPr>
          <a:xfrm>
            <a:off x="4669478" y="6190396"/>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206" name="ZoneTexte 205">
            <a:extLst>
              <a:ext uri="{FF2B5EF4-FFF2-40B4-BE49-F238E27FC236}">
                <a16:creationId xmlns:a16="http://schemas.microsoft.com/office/drawing/2014/main" id="{58AED1DF-9D54-D7AC-ACDC-9A0B97B55E4F}"/>
              </a:ext>
            </a:extLst>
          </p:cNvPr>
          <p:cNvSpPr txBox="1"/>
          <p:nvPr/>
        </p:nvSpPr>
        <p:spPr>
          <a:xfrm>
            <a:off x="5177619" y="6125010"/>
            <a:ext cx="3670782" cy="246221"/>
          </a:xfrm>
          <a:prstGeom prst="rect">
            <a:avLst/>
          </a:prstGeom>
          <a:noFill/>
        </p:spPr>
        <p:txBody>
          <a:bodyPr wrap="square" rtlCol="0">
            <a:spAutoFit/>
          </a:bodyPr>
          <a:lstStyle/>
          <a:p>
            <a:r>
              <a:rPr lang="fr-FR" sz="1000" b="1" dirty="0"/>
              <a:t>Délégués à l’accompagnement des reconversions professionnelles </a:t>
            </a:r>
          </a:p>
        </p:txBody>
      </p:sp>
    </p:spTree>
    <p:extLst>
      <p:ext uri="{BB962C8B-B14F-4D97-AF65-F5344CB8AC3E}">
        <p14:creationId xmlns:p14="http://schemas.microsoft.com/office/powerpoint/2010/main" val="121261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193333" y="5208"/>
            <a:ext cx="5826465" cy="757664"/>
          </a:xfrm>
        </p:spPr>
        <p:txBody>
          <a:bodyPr>
            <a:noAutofit/>
          </a:bodyPr>
          <a:lstStyle/>
          <a:p>
            <a:r>
              <a:rPr lang="fr-FR" sz="2200" b="0" dirty="0">
                <a:solidFill>
                  <a:srgbClr val="BA6D40"/>
                </a:solidFill>
                <a:latin typeface="Century Gothic" panose="020B0502020202020204" pitchFamily="34" charset="0"/>
              </a:rPr>
              <a:t>Les délégués à l’accompagnement des reconversions professionnelles (DARP)</a:t>
            </a: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68000"/>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peut contacter directement par mail le </a:t>
            </a:r>
            <a:r>
              <a:rPr lang="fr-FR" sz="1100" dirty="0">
                <a:solidFill>
                  <a:schemeClr val="bg1"/>
                </a:solidFill>
                <a:latin typeface="Corbel" panose="020B0503020204020204" pitchFamily="34" charset="0"/>
                <a:cs typeface="Calibri" panose="020F0502020204030204" pitchFamily="34" charset="0"/>
                <a:hlinkClick r:id="rId3"/>
              </a:rPr>
              <a:t>DARP de son département</a:t>
            </a:r>
            <a:r>
              <a:rPr lang="fr-FR" sz="1100" dirty="0">
                <a:solidFill>
                  <a:schemeClr val="bg1"/>
                </a:solidFill>
                <a:latin typeface="Corbel" panose="020B0503020204020204" pitchFamily="34" charset="0"/>
                <a:cs typeface="Calibri" panose="020F0502020204030204" pitchFamily="34" charset="0"/>
              </a:rPr>
              <a:t>.</a:t>
            </a: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355929"/>
            <a:ext cx="2059784" cy="1368000"/>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Dès lors qu’un besoin se fait ressentir.</a:t>
            </a:r>
            <a:endParaRPr lang="fr-FR" sz="1100" dirty="0">
              <a:solidFill>
                <a:schemeClr val="bg1"/>
              </a:solidFill>
              <a:latin typeface="Corbel" panose="020B0503020204020204" pitchFamily="34" charset="0"/>
              <a:ea typeface="Calibri" charset="0"/>
              <a:cs typeface="Calibri" panose="020F0502020204030204" pitchFamily="34" charset="0"/>
            </a:endParaRPr>
          </a:p>
        </p:txBody>
      </p:sp>
      <p:sp>
        <p:nvSpPr>
          <p:cNvPr id="25" name="Rectangle 24">
            <a:extLst>
              <a:ext uri="{FF2B5EF4-FFF2-40B4-BE49-F238E27FC236}">
                <a16:creationId xmlns:a16="http://schemas.microsoft.com/office/drawing/2014/main" id="{667AE784-F1D4-004C-9457-42D356631FE4}"/>
              </a:ext>
            </a:extLst>
          </p:cNvPr>
          <p:cNvSpPr/>
          <p:nvPr/>
        </p:nvSpPr>
        <p:spPr>
          <a:xfrm>
            <a:off x="6592107" y="5092366"/>
            <a:ext cx="2059784" cy="1368000"/>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200" i="1" dirty="0">
                <a:solidFill>
                  <a:schemeClr val="bg1"/>
                </a:solidFill>
                <a:latin typeface="Corbel" panose="020B0503020204020204" pitchFamily="34" charset="0"/>
                <a:ea typeface="Calibri" charset="0"/>
                <a:cs typeface="Calibri" charset="0"/>
              </a:rPr>
              <a:t>Rendez-vous sur le </a:t>
            </a:r>
            <a:r>
              <a:rPr lang="fr-FR" sz="1200" i="1" dirty="0">
                <a:solidFill>
                  <a:schemeClr val="bg1"/>
                </a:solidFill>
                <a:latin typeface="Corbel" panose="020B0503020204020204" pitchFamily="34" charset="0"/>
                <a:ea typeface="Calibri" charset="0"/>
                <a:cs typeface="Calibri" charset="0"/>
                <a:hlinkClick r:id="rId4"/>
              </a:rPr>
              <a:t>site</a:t>
            </a:r>
            <a:r>
              <a:rPr lang="fr-FR" sz="1200" i="1" dirty="0">
                <a:solidFill>
                  <a:schemeClr val="bg1"/>
                </a:solidFill>
                <a:latin typeface="Corbel" panose="020B0503020204020204" pitchFamily="34" charset="0"/>
                <a:ea typeface="Calibri" charset="0"/>
                <a:cs typeface="Calibri" charset="0"/>
              </a:rPr>
              <a:t>  du Ministère du Travail, du Plein Emploi et de l’Insertion</a:t>
            </a:r>
          </a:p>
        </p:txBody>
      </p:sp>
      <p:sp>
        <p:nvSpPr>
          <p:cNvPr id="26" name="Rectangle 25">
            <a:extLst>
              <a:ext uri="{FF2B5EF4-FFF2-40B4-BE49-F238E27FC236}">
                <a16:creationId xmlns:a16="http://schemas.microsoft.com/office/drawing/2014/main" id="{371D908D-9C74-5647-84C0-5DD99EAAA48E}"/>
              </a:ext>
            </a:extLst>
          </p:cNvPr>
          <p:cNvSpPr/>
          <p:nvPr/>
        </p:nvSpPr>
        <p:spPr>
          <a:xfrm>
            <a:off x="193333" y="1197286"/>
            <a:ext cx="6180181" cy="137954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Face aux transitions à l’œuvre (numérique, écologique…), le réseau des DARP de la DRIEETS/DDETS a pour mission </a:t>
            </a:r>
            <a:r>
              <a:rPr lang="fr-FR" sz="1100" b="1" dirty="0">
                <a:solidFill>
                  <a:schemeClr val="tx1"/>
                </a:solidFill>
                <a:latin typeface="Corbel" panose="020B0503020204020204" pitchFamily="34" charset="0"/>
              </a:rPr>
              <a:t>d’accompagner individuellement les entreprises dans l’anticipation de leurs besoins en matière d’emploi et de compétences </a:t>
            </a:r>
            <a:r>
              <a:rPr lang="fr-FR" sz="1100" dirty="0">
                <a:solidFill>
                  <a:schemeClr val="tx1"/>
                </a:solidFill>
                <a:latin typeface="Corbel" panose="020B0503020204020204" pitchFamily="34" charset="0"/>
              </a:rPr>
              <a:t>et dans les transitions professionnelles de leurs salariés. Véritables </a:t>
            </a:r>
            <a:r>
              <a:rPr lang="fr-FR" sz="1100" b="1" dirty="0">
                <a:solidFill>
                  <a:schemeClr val="tx1"/>
                </a:solidFill>
                <a:latin typeface="Corbel" panose="020B0503020204020204" pitchFamily="34" charset="0"/>
              </a:rPr>
              <a:t>prospecteurs de territoire </a:t>
            </a:r>
            <a:r>
              <a:rPr lang="fr-FR" sz="1100" dirty="0">
                <a:solidFill>
                  <a:schemeClr val="tx1"/>
                </a:solidFill>
                <a:latin typeface="Corbel" panose="020B0503020204020204" pitchFamily="34" charset="0"/>
              </a:rPr>
              <a:t>au service des compétences,</a:t>
            </a:r>
            <a:r>
              <a:rPr lang="fr-FR" sz="1100" b="1" dirty="0">
                <a:solidFill>
                  <a:schemeClr val="tx1"/>
                </a:solidFill>
                <a:latin typeface="Corbel" panose="020B0503020204020204" pitchFamily="34" charset="0"/>
              </a:rPr>
              <a:t> </a:t>
            </a:r>
            <a:r>
              <a:rPr lang="fr-FR" sz="1100" dirty="0">
                <a:solidFill>
                  <a:schemeClr val="tx1"/>
                </a:solidFill>
                <a:latin typeface="Corbel" panose="020B0503020204020204" pitchFamily="34" charset="0"/>
              </a:rPr>
              <a:t>les DARP sont des interlocuteurs de terrain privilégiés, </a:t>
            </a:r>
            <a:r>
              <a:rPr lang="fr-FR" sz="1100" b="1" dirty="0">
                <a:solidFill>
                  <a:schemeClr val="tx1"/>
                </a:solidFill>
                <a:latin typeface="Corbel" panose="020B0503020204020204" pitchFamily="34" charset="0"/>
              </a:rPr>
              <a:t>facilitant la mobilisation des outils et dispositifs adéquats </a:t>
            </a:r>
            <a:r>
              <a:rPr lang="fr-FR" sz="1100" dirty="0">
                <a:solidFill>
                  <a:schemeClr val="tx1"/>
                </a:solidFill>
                <a:latin typeface="Corbel" panose="020B0503020204020204" pitchFamily="34" charset="0"/>
              </a:rPr>
              <a:t>(FNE-Formation, PCRH, Transitions collectives, etc.)</a:t>
            </a:r>
            <a:r>
              <a:rPr lang="fr-FR" sz="1100" b="1" dirty="0">
                <a:solidFill>
                  <a:schemeClr val="tx1"/>
                </a:solidFill>
                <a:latin typeface="Corbel" panose="020B0503020204020204" pitchFamily="34" charset="0"/>
              </a:rPr>
              <a:t> </a:t>
            </a:r>
            <a:r>
              <a:rPr lang="fr-FR" sz="1100" dirty="0">
                <a:solidFill>
                  <a:schemeClr val="tx1"/>
                </a:solidFill>
                <a:latin typeface="Corbel" panose="020B0503020204020204" pitchFamily="34" charset="0"/>
              </a:rPr>
              <a:t>ainsi que </a:t>
            </a:r>
            <a:r>
              <a:rPr lang="fr-FR" sz="1100" b="1" dirty="0">
                <a:solidFill>
                  <a:schemeClr val="tx1"/>
                </a:solidFill>
                <a:latin typeface="Corbel" panose="020B0503020204020204" pitchFamily="34" charset="0"/>
              </a:rPr>
              <a:t>la mise en réseau avec les acteurs de l’emploi </a:t>
            </a:r>
            <a:r>
              <a:rPr lang="fr-FR" sz="1100" dirty="0">
                <a:solidFill>
                  <a:schemeClr val="tx1"/>
                </a:solidFill>
                <a:latin typeface="Corbel" panose="020B0503020204020204" pitchFamily="34" charset="0"/>
              </a:rPr>
              <a:t>locaux idoines (Pôle Emploi, missions locales, Ecoles de la 2</a:t>
            </a:r>
            <a:r>
              <a:rPr lang="fr-FR" sz="1100" baseline="30000" dirty="0">
                <a:solidFill>
                  <a:schemeClr val="tx1"/>
                </a:solidFill>
                <a:latin typeface="Corbel" panose="020B0503020204020204" pitchFamily="34" charset="0"/>
              </a:rPr>
              <a:t>ème</a:t>
            </a:r>
            <a:r>
              <a:rPr lang="fr-FR" sz="1100" dirty="0">
                <a:solidFill>
                  <a:schemeClr val="tx1"/>
                </a:solidFill>
                <a:latin typeface="Corbel" panose="020B0503020204020204" pitchFamily="34" charset="0"/>
              </a:rPr>
              <a:t> chance, consulaires, etc.). </a:t>
            </a:r>
            <a:endParaRPr lang="fr-FR" sz="1100" b="1" dirty="0">
              <a:solidFill>
                <a:schemeClr val="tx1"/>
              </a:solidFill>
              <a:latin typeface="Corbel" panose="020B0503020204020204" pitchFamily="34" charset="0"/>
            </a:endParaRPr>
          </a:p>
        </p:txBody>
      </p:sp>
      <p:sp>
        <p:nvSpPr>
          <p:cNvPr id="27" name="ZoneTexte 26">
            <a:extLst>
              <a:ext uri="{FF2B5EF4-FFF2-40B4-BE49-F238E27FC236}">
                <a16:creationId xmlns:a16="http://schemas.microsoft.com/office/drawing/2014/main" id="{695215A7-B740-1048-9C6F-BECA0D5727DA}"/>
              </a:ext>
            </a:extLst>
          </p:cNvPr>
          <p:cNvSpPr txBox="1"/>
          <p:nvPr/>
        </p:nvSpPr>
        <p:spPr>
          <a:xfrm>
            <a:off x="196088" y="975342"/>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30" name="Rectangle 29">
            <a:extLst>
              <a:ext uri="{FF2B5EF4-FFF2-40B4-BE49-F238E27FC236}">
                <a16:creationId xmlns:a16="http://schemas.microsoft.com/office/drawing/2014/main" id="{2FE7FAA0-A114-9249-BADA-47124768E2A6}"/>
              </a:ext>
            </a:extLst>
          </p:cNvPr>
          <p:cNvSpPr/>
          <p:nvPr/>
        </p:nvSpPr>
        <p:spPr>
          <a:xfrm>
            <a:off x="3630987" y="2971150"/>
            <a:ext cx="2757881" cy="246337"/>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Clr>
                <a:schemeClr val="accent3"/>
              </a:buClr>
            </a:pPr>
            <a:r>
              <a:rPr lang="fr-FR" sz="1200" b="1" dirty="0">
                <a:solidFill>
                  <a:schemeClr val="tx1"/>
                </a:solidFill>
                <a:latin typeface="Corbel" panose="020B0503020204020204" pitchFamily="34" charset="0"/>
              </a:rPr>
              <a:t>Toute entreprise</a:t>
            </a:r>
            <a:endParaRPr lang="fr-FR" sz="1200" i="1" dirty="0">
              <a:solidFill>
                <a:schemeClr val="tx1"/>
              </a:solidFill>
              <a:latin typeface="Corbel" panose="020B0503020204020204" pitchFamily="34" charset="0"/>
            </a:endParaRPr>
          </a:p>
        </p:txBody>
      </p:sp>
      <p:sp>
        <p:nvSpPr>
          <p:cNvPr id="31" name="ZoneTexte 30">
            <a:extLst>
              <a:ext uri="{FF2B5EF4-FFF2-40B4-BE49-F238E27FC236}">
                <a16:creationId xmlns:a16="http://schemas.microsoft.com/office/drawing/2014/main" id="{8E21A55F-8CD4-B341-A11A-A555ADE6A9D3}"/>
              </a:ext>
            </a:extLst>
          </p:cNvPr>
          <p:cNvSpPr txBox="1"/>
          <p:nvPr/>
        </p:nvSpPr>
        <p:spPr>
          <a:xfrm>
            <a:off x="3510118" y="2688795"/>
            <a:ext cx="2863396" cy="307777"/>
          </a:xfrm>
          <a:prstGeom prst="rect">
            <a:avLst/>
          </a:prstGeom>
          <a:solidFill>
            <a:schemeClr val="bg1"/>
          </a:solidFill>
        </p:spPr>
        <p:txBody>
          <a:bodyPr wrap="square"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32" name="Rectangle 31">
            <a:extLst>
              <a:ext uri="{FF2B5EF4-FFF2-40B4-BE49-F238E27FC236}">
                <a16:creationId xmlns:a16="http://schemas.microsoft.com/office/drawing/2014/main" id="{7FFF1633-4AEF-6B4C-9AC4-42A8649DF278}"/>
              </a:ext>
            </a:extLst>
          </p:cNvPr>
          <p:cNvSpPr/>
          <p:nvPr/>
        </p:nvSpPr>
        <p:spPr>
          <a:xfrm>
            <a:off x="3101235" y="3580991"/>
            <a:ext cx="3272279" cy="2234010"/>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L’entreprise </a:t>
            </a:r>
            <a:r>
              <a:rPr lang="fr-FR" sz="1100" b="1" dirty="0">
                <a:solidFill>
                  <a:schemeClr val="tx1"/>
                </a:solidFill>
                <a:latin typeface="Corbel" panose="020B0503020204020204" pitchFamily="34" charset="0"/>
                <a:ea typeface="Calibri" charset="0"/>
                <a:cs typeface="Calibri" charset="0"/>
              </a:rPr>
              <a:t>faisant face à des mutations </a:t>
            </a:r>
            <a:r>
              <a:rPr lang="fr-FR" sz="1100" dirty="0">
                <a:solidFill>
                  <a:schemeClr val="tx1"/>
                </a:solidFill>
                <a:latin typeface="Corbel" panose="020B0503020204020204" pitchFamily="34" charset="0"/>
                <a:ea typeface="Calibri" charset="0"/>
                <a:cs typeface="Calibri" charset="0"/>
              </a:rPr>
              <a:t>économiques  ou </a:t>
            </a:r>
            <a:r>
              <a:rPr lang="fr-FR" sz="1100" b="1" dirty="0">
                <a:solidFill>
                  <a:schemeClr val="tx1"/>
                </a:solidFill>
                <a:latin typeface="Corbel" panose="020B0503020204020204" pitchFamily="34" charset="0"/>
                <a:ea typeface="Calibri" charset="0"/>
                <a:cs typeface="Calibri" charset="0"/>
              </a:rPr>
              <a:t>une évolution de son activité (développement ou contraction) </a:t>
            </a:r>
            <a:r>
              <a:rPr lang="fr-FR" sz="1100" dirty="0">
                <a:solidFill>
                  <a:schemeClr val="tx1"/>
                </a:solidFill>
                <a:latin typeface="Corbel" panose="020B0503020204020204" pitchFamily="34" charset="0"/>
                <a:ea typeface="Calibri" charset="0"/>
                <a:cs typeface="Calibri" charset="0"/>
              </a:rPr>
              <a:t>peut se rapprocher de son DARP départemental en vue d’un accompagnement.</a:t>
            </a:r>
          </a:p>
          <a:p>
            <a:pPr marL="171450" indent="-171450" algn="just">
              <a:buClr>
                <a:srgbClr val="895688"/>
              </a:buClr>
              <a:buFont typeface="Arial" panose="020B0604020202020204" pitchFamily="34" charset="0"/>
              <a:buChar char="•"/>
            </a:pPr>
            <a:endParaRPr lang="fr-FR" sz="400" dirty="0">
              <a:solidFill>
                <a:schemeClr val="tx1"/>
              </a:solidFill>
              <a:latin typeface="Corbel" panose="020B0503020204020204" pitchFamily="34" charset="0"/>
              <a:ea typeface="Calibri" charset="0"/>
              <a:cs typeface="Calibri" charset="0"/>
            </a:endParaRPr>
          </a:p>
          <a:p>
            <a:pPr marL="171450" indent="-171450" algn="just">
              <a:buClr>
                <a:srgbClr val="895688"/>
              </a:buClr>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Un </a:t>
            </a:r>
            <a:r>
              <a:rPr lang="fr-FR" sz="1100" b="1" dirty="0">
                <a:solidFill>
                  <a:schemeClr val="tx1"/>
                </a:solidFill>
                <a:latin typeface="Corbel" panose="020B0503020204020204" pitchFamily="34" charset="0"/>
                <a:ea typeface="Calibri" charset="0"/>
                <a:cs typeface="Calibri" charset="0"/>
              </a:rPr>
              <a:t>accompagnement individualisé </a:t>
            </a:r>
            <a:r>
              <a:rPr lang="fr-FR" sz="1100" dirty="0">
                <a:solidFill>
                  <a:schemeClr val="tx1"/>
                </a:solidFill>
                <a:latin typeface="Corbel" panose="020B0503020204020204" pitchFamily="34" charset="0"/>
                <a:ea typeface="Calibri" charset="0"/>
                <a:cs typeface="Calibri" charset="0"/>
              </a:rPr>
              <a:t>est délivré par le DARP.</a:t>
            </a:r>
          </a:p>
          <a:p>
            <a:pPr algn="just">
              <a:buClr>
                <a:srgbClr val="895688"/>
              </a:buClr>
            </a:pPr>
            <a:endParaRPr lang="fr-FR" sz="400" dirty="0">
              <a:solidFill>
                <a:schemeClr val="tx1"/>
              </a:solidFill>
              <a:latin typeface="Corbel" panose="020B0503020204020204" pitchFamily="34" charset="0"/>
              <a:ea typeface="Calibri" charset="0"/>
              <a:cs typeface="Calibri" charset="0"/>
            </a:endParaRPr>
          </a:p>
          <a:p>
            <a:pPr marL="171450" indent="-171450" algn="just">
              <a:buClr>
                <a:srgbClr val="895688"/>
              </a:buClr>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Cet accompagnement peut être </a:t>
            </a:r>
            <a:r>
              <a:rPr lang="fr-FR" sz="1100" b="1" dirty="0">
                <a:solidFill>
                  <a:schemeClr val="tx1"/>
                </a:solidFill>
                <a:latin typeface="Corbel" panose="020B0503020204020204" pitchFamily="34" charset="0"/>
                <a:ea typeface="Calibri" charset="0"/>
                <a:cs typeface="Calibri" charset="0"/>
              </a:rPr>
              <a:t>ponctuel </a:t>
            </a:r>
            <a:r>
              <a:rPr lang="fr-FR" sz="1100" dirty="0">
                <a:solidFill>
                  <a:schemeClr val="tx1"/>
                </a:solidFill>
                <a:latin typeface="Corbel" panose="020B0503020204020204" pitchFamily="34" charset="0"/>
                <a:ea typeface="Calibri" charset="0"/>
                <a:cs typeface="Calibri" charset="0"/>
              </a:rPr>
              <a:t>ou</a:t>
            </a:r>
            <a:r>
              <a:rPr lang="fr-FR" sz="1100" b="1" dirty="0">
                <a:solidFill>
                  <a:schemeClr val="tx1"/>
                </a:solidFill>
                <a:latin typeface="Corbel" panose="020B0503020204020204" pitchFamily="34" charset="0"/>
                <a:ea typeface="Calibri" charset="0"/>
                <a:cs typeface="Calibri" charset="0"/>
              </a:rPr>
              <a:t> de plus long terme.</a:t>
            </a:r>
          </a:p>
          <a:p>
            <a:pPr algn="just">
              <a:buClr>
                <a:srgbClr val="895688"/>
              </a:buClr>
            </a:pPr>
            <a:endParaRPr lang="fr-FR" sz="400" b="1" dirty="0">
              <a:solidFill>
                <a:schemeClr val="tx1"/>
              </a:solidFill>
              <a:latin typeface="Corbel" panose="020B0503020204020204" pitchFamily="34" charset="0"/>
              <a:ea typeface="Calibri" charset="0"/>
              <a:cs typeface="Calibri" charset="0"/>
            </a:endParaRPr>
          </a:p>
          <a:p>
            <a:pPr marL="171450" indent="-171450" algn="just">
              <a:buClr>
                <a:srgbClr val="895688"/>
              </a:buClr>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Les DARP sont mobiles sur l’ensemble du territoire départemental permettant un </a:t>
            </a:r>
            <a:r>
              <a:rPr lang="fr-FR" sz="1100" b="1" dirty="0">
                <a:solidFill>
                  <a:schemeClr val="tx1"/>
                </a:solidFill>
                <a:latin typeface="Corbel" panose="020B0503020204020204" pitchFamily="34" charset="0"/>
                <a:ea typeface="Calibri" charset="0"/>
                <a:cs typeface="Calibri" charset="0"/>
              </a:rPr>
              <a:t>accompagnement in situ des entreprises.</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3077789" y="3290193"/>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5">
            <a:duotone>
              <a:schemeClr val="accent3">
                <a:shade val="45000"/>
                <a:satMod val="135000"/>
              </a:schemeClr>
              <a:prstClr val="white"/>
            </a:duotone>
          </a:blip>
          <a:stretch>
            <a:fillRect/>
          </a:stretch>
        </p:blipFill>
        <p:spPr>
          <a:xfrm>
            <a:off x="3815499" y="2476622"/>
            <a:ext cx="424529" cy="450964"/>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6">
            <a:duotone>
              <a:schemeClr val="accent3">
                <a:shade val="45000"/>
                <a:satMod val="135000"/>
              </a:schemeClr>
              <a:prstClr val="white"/>
            </a:duotone>
          </a:blip>
          <a:stretch>
            <a:fillRect/>
          </a:stretch>
        </p:blipFill>
        <p:spPr>
          <a:xfrm>
            <a:off x="3134926" y="2917096"/>
            <a:ext cx="458412" cy="420211"/>
          </a:xfrm>
          <a:prstGeom prst="rect">
            <a:avLst/>
          </a:prstGeom>
        </p:spPr>
      </p:pic>
      <p:sp>
        <p:nvSpPr>
          <p:cNvPr id="18" name="Ellipse 17">
            <a:extLst>
              <a:ext uri="{FF2B5EF4-FFF2-40B4-BE49-F238E27FC236}">
                <a16:creationId xmlns:a16="http://schemas.microsoft.com/office/drawing/2014/main" id="{29523AF7-E091-0347-8B82-28E18FD0FF8B}"/>
              </a:ext>
            </a:extLst>
          </p:cNvPr>
          <p:cNvSpPr>
            <a:spLocks noChangeAspect="1"/>
          </p:cNvSpPr>
          <p:nvPr/>
        </p:nvSpPr>
        <p:spPr>
          <a:xfrm>
            <a:off x="4034092" y="2536595"/>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19" name="Ellipse 18">
            <a:extLst>
              <a:ext uri="{FF2B5EF4-FFF2-40B4-BE49-F238E27FC236}">
                <a16:creationId xmlns:a16="http://schemas.microsoft.com/office/drawing/2014/main" id="{0D925AFC-B736-CF44-A554-597A2D114E21}"/>
              </a:ext>
            </a:extLst>
          </p:cNvPr>
          <p:cNvSpPr>
            <a:spLocks noChangeAspect="1"/>
          </p:cNvSpPr>
          <p:nvPr/>
        </p:nvSpPr>
        <p:spPr>
          <a:xfrm>
            <a:off x="3101235" y="3143414"/>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21" name="Ellipse 20">
            <a:extLst>
              <a:ext uri="{FF2B5EF4-FFF2-40B4-BE49-F238E27FC236}">
                <a16:creationId xmlns:a16="http://schemas.microsoft.com/office/drawing/2014/main" id="{F66073CE-DB39-8F49-8795-3714124D6476}"/>
              </a:ext>
            </a:extLst>
          </p:cNvPr>
          <p:cNvSpPr>
            <a:spLocks noChangeAspect="1"/>
          </p:cNvSpPr>
          <p:nvPr/>
        </p:nvSpPr>
        <p:spPr>
          <a:xfrm>
            <a:off x="117415" y="806549"/>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35" name="Image 34">
            <a:extLst>
              <a:ext uri="{FF2B5EF4-FFF2-40B4-BE49-F238E27FC236}">
                <a16:creationId xmlns:a16="http://schemas.microsoft.com/office/drawing/2014/main" id="{E03441BC-BC97-FF4C-A4AB-680721485D99}"/>
              </a:ext>
            </a:extLst>
          </p:cNvPr>
          <p:cNvPicPr>
            <a:picLocks noChangeAspect="1"/>
          </p:cNvPicPr>
          <p:nvPr/>
        </p:nvPicPr>
        <p:blipFill>
          <a:blip r:embed="rId7">
            <a:duotone>
              <a:schemeClr val="accent3">
                <a:shade val="45000"/>
                <a:satMod val="135000"/>
              </a:schemeClr>
              <a:prstClr val="white"/>
            </a:duotone>
          </a:blip>
          <a:stretch>
            <a:fillRect/>
          </a:stretch>
        </p:blipFill>
        <p:spPr>
          <a:xfrm>
            <a:off x="-73747" y="555424"/>
            <a:ext cx="625013" cy="615889"/>
          </a:xfrm>
          <a:prstGeom prst="rect">
            <a:avLst/>
          </a:prstGeom>
        </p:spPr>
      </p:pic>
      <p:sp>
        <p:nvSpPr>
          <p:cNvPr id="38" name="Bouton d'action : Retour 37">
            <a:hlinkClick r:id="rId8" action="ppaction://hlinksldjump" highlightClick="1"/>
            <a:extLst>
              <a:ext uri="{FF2B5EF4-FFF2-40B4-BE49-F238E27FC236}">
                <a16:creationId xmlns:a16="http://schemas.microsoft.com/office/drawing/2014/main" id="{FDEC42CF-E104-4349-9E85-E7E02D712BE2}"/>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9" name="ZoneTexte 38">
            <a:hlinkClick r:id="rId8" action="ppaction://hlinksldjump"/>
            <a:extLst>
              <a:ext uri="{FF2B5EF4-FFF2-40B4-BE49-F238E27FC236}">
                <a16:creationId xmlns:a16="http://schemas.microsoft.com/office/drawing/2014/main" id="{228B188C-391D-624D-901A-0CA9A91D785E}"/>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45" name="ZoneTexte 44">
            <a:extLst>
              <a:ext uri="{FF2B5EF4-FFF2-40B4-BE49-F238E27FC236}">
                <a16:creationId xmlns:a16="http://schemas.microsoft.com/office/drawing/2014/main" id="{CB9FE679-FCFD-234A-9AA6-4169F09A6436}"/>
              </a:ext>
            </a:extLst>
          </p:cNvPr>
          <p:cNvSpPr txBox="1"/>
          <p:nvPr/>
        </p:nvSpPr>
        <p:spPr>
          <a:xfrm>
            <a:off x="265827" y="2659433"/>
            <a:ext cx="2736000" cy="3431709"/>
          </a:xfrm>
          <a:prstGeom prst="rect">
            <a:avLst/>
          </a:prstGeom>
          <a:solidFill>
            <a:srgbClr val="895688">
              <a:alpha val="9804"/>
            </a:srgbClr>
          </a:solidFill>
          <a:ln>
            <a:noFill/>
            <a:prstDash val="sysDash"/>
          </a:ln>
        </p:spPr>
        <p:txBody>
          <a:bodyPr wrap="square" rtlCol="0">
            <a:spAutoFit/>
          </a:bodyPr>
          <a:lstStyle/>
          <a:p>
            <a:pPr marL="36000" algn="just">
              <a:buClr>
                <a:srgbClr val="895688"/>
              </a:buClr>
              <a:buSzPct val="120000"/>
            </a:pPr>
            <a:r>
              <a:rPr lang="fr-FR" sz="1200" b="1" dirty="0">
                <a:solidFill>
                  <a:srgbClr val="895688"/>
                </a:solidFill>
                <a:latin typeface="Century Gothic" panose="020B0502020202020204" pitchFamily="34" charset="0"/>
                <a:cs typeface="Calibri" charset="0"/>
              </a:rPr>
              <a:t>Pourquoi mobiliser un DARP ?</a:t>
            </a:r>
          </a:p>
          <a:p>
            <a:pPr marL="36000" algn="just">
              <a:buClr>
                <a:srgbClr val="895688"/>
              </a:buClr>
              <a:buSzPct val="120000"/>
            </a:pPr>
            <a:endParaRPr lang="fr-FR" sz="500" b="1" dirty="0">
              <a:latin typeface="Century Gothic" panose="020B0502020202020204" pitchFamily="34" charset="0"/>
              <a:cs typeface="Calibri" charset="0"/>
            </a:endParaRPr>
          </a:p>
          <a:p>
            <a:pPr marL="36000" algn="just">
              <a:buClr>
                <a:srgbClr val="895688"/>
              </a:buClr>
              <a:buSzPct val="120000"/>
            </a:pPr>
            <a:r>
              <a:rPr lang="fr-FR" sz="1100" b="1" dirty="0">
                <a:latin typeface="Corbel" panose="020B0503020204020204" pitchFamily="34" charset="0"/>
                <a:cs typeface="Calibri" charset="0"/>
              </a:rPr>
              <a:t>Pour répondre à vos questions concernant les problématiques de développement  de votre entreprise : </a:t>
            </a:r>
          </a:p>
          <a:p>
            <a:pPr marL="36000" algn="just">
              <a:buClr>
                <a:srgbClr val="895688"/>
              </a:buClr>
              <a:buSzPct val="120000"/>
            </a:pPr>
            <a:endParaRPr lang="fr-FR" sz="500" b="1" dirty="0">
              <a:latin typeface="Century Gothic" panose="020B0502020202020204" pitchFamily="34" charset="0"/>
              <a:cs typeface="Calibri" charset="0"/>
            </a:endParaRPr>
          </a:p>
          <a:p>
            <a:pPr marL="36000" algn="just">
              <a:buClr>
                <a:srgbClr val="895688"/>
              </a:buClr>
              <a:buSzPct val="120000"/>
            </a:pPr>
            <a:r>
              <a:rPr lang="fr-FR" sz="1100" dirty="0">
                <a:latin typeface="Corbel" panose="020B0503020204020204" pitchFamily="34" charset="0"/>
                <a:cs typeface="Calibri" charset="0"/>
              </a:rPr>
              <a:t>Comment accroitre mon activité ? Comment répondre à mon besoin d’investissement ? Comment identifier un appel à projet en cours sur mon secteur d’activité ?... </a:t>
            </a:r>
          </a:p>
          <a:p>
            <a:pPr marL="36000" algn="just">
              <a:buClr>
                <a:srgbClr val="895688"/>
              </a:buClr>
              <a:buSzPct val="120000"/>
            </a:pPr>
            <a:endParaRPr lang="fr-FR" sz="500" b="1" dirty="0">
              <a:latin typeface="Century Gothic" panose="020B0502020202020204" pitchFamily="34" charset="0"/>
              <a:cs typeface="Calibri" charset="0"/>
            </a:endParaRPr>
          </a:p>
          <a:p>
            <a:pPr marL="36000" algn="just">
              <a:buClr>
                <a:srgbClr val="895688"/>
              </a:buClr>
              <a:buSzPct val="120000"/>
            </a:pPr>
            <a:r>
              <a:rPr lang="fr-FR" sz="1100" b="1" dirty="0">
                <a:latin typeface="Corbel" panose="020B0503020204020204" pitchFamily="34" charset="0"/>
                <a:cs typeface="Calibri" charset="0"/>
              </a:rPr>
              <a:t>Pour être accompagné dans l’anticipation des évolutions emplois-compétences au sein de votre entreprise : </a:t>
            </a:r>
          </a:p>
          <a:p>
            <a:pPr marL="36000" algn="just">
              <a:buClr>
                <a:srgbClr val="895688"/>
              </a:buClr>
              <a:buSzPct val="120000"/>
            </a:pPr>
            <a:endParaRPr lang="fr-FR" sz="400" b="1" dirty="0">
              <a:latin typeface="Century Gothic" panose="020B0502020202020204" pitchFamily="34" charset="0"/>
              <a:cs typeface="Calibri" charset="0"/>
            </a:endParaRPr>
          </a:p>
          <a:p>
            <a:pPr marL="36000" algn="just">
              <a:buClr>
                <a:srgbClr val="895688"/>
              </a:buClr>
              <a:buSzPct val="120000"/>
            </a:pPr>
            <a:r>
              <a:rPr lang="fr-FR" sz="1100" dirty="0">
                <a:latin typeface="Corbel" panose="020B0503020204020204" pitchFamily="34" charset="0"/>
                <a:cs typeface="Calibri" charset="0"/>
              </a:rPr>
              <a:t>Réalisation de diagnostics RH/formation ; identification de solutions mobilisables parmi les dispositifs étatiques ou proposés par des partenaires externes ; suivi de l’entreprise dans la mise en œuvre des solutions proposées…</a:t>
            </a:r>
          </a:p>
        </p:txBody>
      </p:sp>
      <p:pic>
        <p:nvPicPr>
          <p:cNvPr id="47" name="Graphique 46" descr="Informations avec un remplissage uni">
            <a:extLst>
              <a:ext uri="{FF2B5EF4-FFF2-40B4-BE49-F238E27FC236}">
                <a16:creationId xmlns:a16="http://schemas.microsoft.com/office/drawing/2014/main" id="{6C29A497-0620-1F44-AC24-5D9F2541DF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98" y="2560784"/>
            <a:ext cx="424529" cy="424529"/>
          </a:xfrm>
          <a:prstGeom prst="rect">
            <a:avLst/>
          </a:prstGeom>
        </p:spPr>
      </p:pic>
      <p:cxnSp>
        <p:nvCxnSpPr>
          <p:cNvPr id="28" name="Connecteur droit 27">
            <a:extLst>
              <a:ext uri="{FF2B5EF4-FFF2-40B4-BE49-F238E27FC236}">
                <a16:creationId xmlns:a16="http://schemas.microsoft.com/office/drawing/2014/main" id="{9D636EA6-12D0-9247-B2AD-7CEB4D9BE7A0}"/>
              </a:ext>
            </a:extLst>
          </p:cNvPr>
          <p:cNvCxnSpPr>
            <a:cxnSpLocks/>
          </p:cNvCxnSpPr>
          <p:nvPr/>
        </p:nvCxnSpPr>
        <p:spPr>
          <a:xfrm>
            <a:off x="6437398" y="1634614"/>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05DB8BAE-2B2D-D358-759E-47DC607C5ACD}"/>
              </a:ext>
            </a:extLst>
          </p:cNvPr>
          <p:cNvSpPr/>
          <p:nvPr/>
        </p:nvSpPr>
        <p:spPr>
          <a:xfrm>
            <a:off x="265827" y="6297084"/>
            <a:ext cx="6107688" cy="400110"/>
          </a:xfrm>
          <a:prstGeom prst="rect">
            <a:avLst/>
          </a:prstGeom>
        </p:spPr>
        <p:txBody>
          <a:bodyPr wrap="square">
            <a:spAutoFit/>
          </a:bodyPr>
          <a:lstStyle/>
          <a:p>
            <a:pPr marL="36000" algn="just">
              <a:buClr>
                <a:srgbClr val="895688"/>
              </a:buClr>
              <a:buSzPct val="120000"/>
            </a:pPr>
            <a:r>
              <a:rPr lang="fr-FR" sz="1100" dirty="0">
                <a:latin typeface="Corbel" panose="020B0503020204020204" pitchFamily="34" charset="0"/>
                <a:ea typeface="Calibri" charset="0"/>
                <a:cs typeface="Calibri" charset="0"/>
              </a:rPr>
              <a:t>Les DARP </a:t>
            </a:r>
            <a:r>
              <a:rPr lang="fr-FR" sz="1100" b="1" dirty="0">
                <a:latin typeface="Corbel" panose="020B0503020204020204" pitchFamily="34" charset="0"/>
                <a:ea typeface="Calibri" charset="0"/>
                <a:cs typeface="Calibri" charset="0"/>
              </a:rPr>
              <a:t>accompagnent également les transitions professionnelles </a:t>
            </a:r>
            <a:r>
              <a:rPr lang="fr-FR" sz="1100" dirty="0">
                <a:latin typeface="Corbel" panose="020B0503020204020204" pitchFamily="34" charset="0"/>
                <a:ea typeface="Calibri" charset="0"/>
                <a:cs typeface="Calibri" charset="0"/>
              </a:rPr>
              <a:t>sur les territoires : </a:t>
            </a:r>
            <a:r>
              <a:rPr lang="fr-FR" sz="900" i="1" dirty="0">
                <a:solidFill>
                  <a:schemeClr val="tx1">
                    <a:lumMod val="50000"/>
                    <a:lumOff val="50000"/>
                  </a:schemeClr>
                </a:solidFill>
                <a:latin typeface="Corbel" panose="020B0503020204020204" pitchFamily="34" charset="0"/>
                <a:ea typeface="Calibri" charset="0"/>
                <a:cs typeface="Calibri" charset="0"/>
              </a:rPr>
              <a:t>organisation du dialogue territorial, promotion des dispositifs, animation des plateformes territoriales d’appui aux transitions professionnelles, etc.</a:t>
            </a:r>
            <a:endParaRPr lang="fr-FR" sz="800" i="1" dirty="0">
              <a:solidFill>
                <a:schemeClr val="tx1">
                  <a:lumMod val="50000"/>
                  <a:lumOff val="50000"/>
                </a:schemeClr>
              </a:solidFill>
              <a:latin typeface="Corbel" panose="020B0503020204020204" pitchFamily="34" charset="0"/>
              <a:ea typeface="Calibri" charset="0"/>
              <a:cs typeface="Calibri" charset="0"/>
            </a:endParaRPr>
          </a:p>
        </p:txBody>
      </p:sp>
      <p:sp>
        <p:nvSpPr>
          <p:cNvPr id="3" name="ZoneTexte 2">
            <a:extLst>
              <a:ext uri="{FF2B5EF4-FFF2-40B4-BE49-F238E27FC236}">
                <a16:creationId xmlns:a16="http://schemas.microsoft.com/office/drawing/2014/main" id="{CE0FECF7-066A-66F9-3B41-48EB14C6595F}"/>
              </a:ext>
            </a:extLst>
          </p:cNvPr>
          <p:cNvSpPr txBox="1"/>
          <p:nvPr/>
        </p:nvSpPr>
        <p:spPr>
          <a:xfrm>
            <a:off x="3906561" y="6019883"/>
            <a:ext cx="2248925" cy="307777"/>
          </a:xfrm>
          <a:prstGeom prst="rect">
            <a:avLst/>
          </a:prstGeom>
          <a:solidFill>
            <a:schemeClr val="bg1"/>
          </a:solidFill>
        </p:spPr>
        <p:txBody>
          <a:bodyPr wrap="square" rtlCol="0">
            <a:spAutoFit/>
          </a:bodyPr>
          <a:lstStyle/>
          <a:p>
            <a:pPr algn="r"/>
            <a:r>
              <a:rPr lang="fr-FR" sz="1400" b="1" dirty="0">
                <a:solidFill>
                  <a:srgbClr val="895688"/>
                </a:solidFill>
                <a:latin typeface="Century Gothic" panose="020B0502020202020204" pitchFamily="34" charset="0"/>
                <a:ea typeface="Calibri" charset="0"/>
                <a:cs typeface="Calibri" charset="0"/>
              </a:rPr>
              <a:t>Bon à savoir</a:t>
            </a:r>
          </a:p>
        </p:txBody>
      </p:sp>
      <p:pic>
        <p:nvPicPr>
          <p:cNvPr id="5" name="Image 4">
            <a:extLst>
              <a:ext uri="{FF2B5EF4-FFF2-40B4-BE49-F238E27FC236}">
                <a16:creationId xmlns:a16="http://schemas.microsoft.com/office/drawing/2014/main" id="{DEF7EFC7-CD36-F549-A7CA-C74B7D83FA49}"/>
              </a:ext>
            </a:extLst>
          </p:cNvPr>
          <p:cNvPicPr>
            <a:picLocks noChangeAspect="1"/>
          </p:cNvPicPr>
          <p:nvPr/>
        </p:nvPicPr>
        <p:blipFill>
          <a:blip r:embed="rId11">
            <a:duotone>
              <a:schemeClr val="accent3">
                <a:shade val="45000"/>
                <a:satMod val="135000"/>
              </a:schemeClr>
              <a:prstClr val="white"/>
            </a:duotone>
          </a:blip>
          <a:stretch>
            <a:fillRect/>
          </a:stretch>
        </p:blipFill>
        <p:spPr>
          <a:xfrm>
            <a:off x="5959744" y="5671419"/>
            <a:ext cx="458412" cy="418272"/>
          </a:xfrm>
          <a:prstGeom prst="rect">
            <a:avLst/>
          </a:prstGeom>
        </p:spPr>
      </p:pic>
      <p:sp>
        <p:nvSpPr>
          <p:cNvPr id="6" name="Ellipse 5">
            <a:extLst>
              <a:ext uri="{FF2B5EF4-FFF2-40B4-BE49-F238E27FC236}">
                <a16:creationId xmlns:a16="http://schemas.microsoft.com/office/drawing/2014/main" id="{C152E605-CA73-75A6-BB52-299618EAB9B2}"/>
              </a:ext>
            </a:extLst>
          </p:cNvPr>
          <p:cNvSpPr>
            <a:spLocks noChangeAspect="1"/>
          </p:cNvSpPr>
          <p:nvPr/>
        </p:nvSpPr>
        <p:spPr>
          <a:xfrm>
            <a:off x="5720542" y="5869597"/>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80099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193335" y="5208"/>
            <a:ext cx="5826463" cy="1092322"/>
          </a:xfrm>
        </p:spPr>
        <p:txBody>
          <a:bodyPr>
            <a:normAutofit/>
          </a:bodyPr>
          <a:lstStyle/>
          <a:p>
            <a:r>
              <a:rPr lang="fr-FR" sz="2600" b="0" dirty="0">
                <a:latin typeface="Century Gothic" panose="020B0502020202020204" pitchFamily="34" charset="0"/>
              </a:rPr>
              <a:t>FNE-Formation</a:t>
            </a:r>
            <a:endParaRPr lang="fr-FR" sz="1400" b="0" dirty="0">
              <a:latin typeface="Century Gothic" panose="020B0502020202020204" pitchFamily="34" charset="0"/>
            </a:endParaRP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Comment faire la demande ?</a:t>
            </a:r>
          </a:p>
          <a:p>
            <a:pPr algn="ctr">
              <a:spcBef>
                <a:spcPts val="600"/>
              </a:spcBef>
            </a:pPr>
            <a:r>
              <a:rPr lang="fr-FR" sz="1100" dirty="0">
                <a:solidFill>
                  <a:schemeClr val="bg1"/>
                </a:solidFill>
                <a:latin typeface="Corbel" panose="020B0503020204020204" pitchFamily="34" charset="0"/>
                <a:cs typeface="Calibri" panose="020F0502020204030204" pitchFamily="34" charset="0"/>
              </a:rPr>
              <a:t>L’entreprise peut s’adresser à son </a:t>
            </a:r>
            <a:r>
              <a:rPr lang="fr-FR" sz="1200" b="1" dirty="0">
                <a:solidFill>
                  <a:schemeClr val="bg1"/>
                </a:solidFill>
                <a:latin typeface="Corbel" panose="020B0503020204020204" pitchFamily="34" charset="0"/>
                <a:cs typeface="Calibri" panose="020F0502020204030204" pitchFamily="34" charset="0"/>
                <a:hlinkClick r:id="rId3"/>
              </a:rPr>
              <a:t>OPCO</a:t>
            </a:r>
            <a:r>
              <a:rPr lang="fr-FR" sz="1200" dirty="0">
                <a:solidFill>
                  <a:schemeClr val="bg1"/>
                </a:solidFill>
                <a:latin typeface="Corbel" panose="020B0503020204020204" pitchFamily="34" charset="0"/>
                <a:cs typeface="Calibri" panose="020F0502020204030204" pitchFamily="34" charset="0"/>
              </a:rPr>
              <a:t>.</a:t>
            </a:r>
            <a:endParaRPr lang="fr-FR" sz="1088" dirty="0">
              <a:solidFill>
                <a:schemeClr val="bg1"/>
              </a:solidFill>
              <a:latin typeface="Corbel" panose="020B050302020402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146261"/>
            <a:ext cx="2059784" cy="1900000"/>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La demande peut être formulée dès lors que la </a:t>
            </a:r>
            <a:r>
              <a:rPr lang="fr-FR" sz="1100" b="1" dirty="0">
                <a:solidFill>
                  <a:schemeClr val="bg1"/>
                </a:solidFill>
                <a:latin typeface="Corbel" panose="020B0503020204020204" pitchFamily="34" charset="0"/>
                <a:cs typeface="Calibri" panose="020F0502020204030204" pitchFamily="34" charset="0"/>
              </a:rPr>
              <a:t>demande d’AP ou d’APLD est validée </a:t>
            </a:r>
            <a:r>
              <a:rPr lang="fr-FR" sz="1100" dirty="0">
                <a:solidFill>
                  <a:schemeClr val="bg1"/>
                </a:solidFill>
                <a:latin typeface="Corbel" panose="020B0503020204020204" pitchFamily="34" charset="0"/>
                <a:cs typeface="Calibri" panose="020F0502020204030204" pitchFamily="34" charset="0"/>
              </a:rPr>
              <a:t>et/ou que les </a:t>
            </a:r>
            <a:r>
              <a:rPr lang="fr-FR" sz="1100" b="1" dirty="0">
                <a:solidFill>
                  <a:schemeClr val="bg1"/>
                </a:solidFill>
                <a:latin typeface="Corbel" panose="020B0503020204020204" pitchFamily="34" charset="0"/>
                <a:cs typeface="Calibri" panose="020F0502020204030204" pitchFamily="34" charset="0"/>
              </a:rPr>
              <a:t>entreprises en difficulté ou en mutation et/ou reprise d’activité envisagent la mise en place de parcours de formation</a:t>
            </a:r>
            <a:r>
              <a:rPr lang="fr-FR" sz="1100" dirty="0">
                <a:solidFill>
                  <a:schemeClr val="bg1"/>
                </a:solidFill>
                <a:latin typeface="Corbel" panose="020B0503020204020204" pitchFamily="34" charset="0"/>
                <a:cs typeface="Calibri" panose="020F0502020204030204" pitchFamily="34" charset="0"/>
              </a:rPr>
              <a:t> pour leurs salariés.</a:t>
            </a:r>
            <a:endParaRPr lang="fr-FR" sz="1100" dirty="0">
              <a:solidFill>
                <a:schemeClr val="bg1"/>
              </a:solidFill>
              <a:latin typeface="Corbel" panose="020B0503020204020204" pitchFamily="34" charset="0"/>
              <a:ea typeface="Calibri" charset="0"/>
              <a:cs typeface="Calibri" panose="020F0502020204030204" pitchFamily="34" charset="0"/>
            </a:endParaRPr>
          </a:p>
        </p:txBody>
      </p: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18022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200" i="1" dirty="0">
                <a:solidFill>
                  <a:schemeClr val="bg1"/>
                </a:solidFill>
                <a:latin typeface="Corbel" panose="020B0503020204020204" pitchFamily="34" charset="0"/>
                <a:ea typeface="Calibri" charset="0"/>
                <a:cs typeface="Calibri" charset="0"/>
              </a:rPr>
              <a:t>Rendez-vous sur la </a:t>
            </a:r>
            <a:r>
              <a:rPr lang="fr-FR" sz="1200" i="1" dirty="0">
                <a:solidFill>
                  <a:schemeClr val="bg1"/>
                </a:solidFill>
                <a:latin typeface="Corbel" panose="020B0503020204020204" pitchFamily="34" charset="0"/>
                <a:ea typeface="Calibri" charset="0"/>
                <a:cs typeface="Calibri" charset="0"/>
                <a:hlinkClick r:id="rId4"/>
              </a:rPr>
              <a:t>FAQ</a:t>
            </a:r>
            <a:r>
              <a:rPr lang="fr-FR" sz="1200" i="1" dirty="0">
                <a:solidFill>
                  <a:schemeClr val="bg1"/>
                </a:solidFill>
                <a:latin typeface="Corbel" panose="020B0503020204020204" pitchFamily="34" charset="0"/>
                <a:ea typeface="Calibri" charset="0"/>
                <a:cs typeface="Calibri" charset="0"/>
              </a:rPr>
              <a:t> du Ministère du Travail, de l’Emploi et de l’Insertion</a:t>
            </a:r>
          </a:p>
        </p:txBody>
      </p:sp>
      <p:sp>
        <p:nvSpPr>
          <p:cNvPr id="26" name="Rectangle 25">
            <a:extLst>
              <a:ext uri="{FF2B5EF4-FFF2-40B4-BE49-F238E27FC236}">
                <a16:creationId xmlns:a16="http://schemas.microsoft.com/office/drawing/2014/main" id="{371D908D-9C74-5647-84C0-5DD99EAAA48E}"/>
              </a:ext>
            </a:extLst>
          </p:cNvPr>
          <p:cNvSpPr/>
          <p:nvPr/>
        </p:nvSpPr>
        <p:spPr>
          <a:xfrm>
            <a:off x="193335" y="1081968"/>
            <a:ext cx="6180181" cy="155176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chemeClr val="tx1"/>
                </a:solidFill>
                <a:latin typeface="Corbel" panose="020B0503020204020204" pitchFamily="34" charset="0"/>
              </a:rPr>
              <a:t>Le FNE-Formation est un dispositif permettant d’accompagner des parcours de formation </a:t>
            </a:r>
            <a:r>
              <a:rPr lang="fr-FR" sz="1100" dirty="0">
                <a:solidFill>
                  <a:schemeClr val="tx1"/>
                </a:solidFill>
                <a:latin typeface="Corbel" panose="020B0503020204020204" pitchFamily="34" charset="0"/>
              </a:rPr>
              <a:t>définis par les entreprises en difficulté, les entreprises en mutation et/ou reprise d’activité ainsi que par les entreprises ayant recours pour leurs salariés, à l’activité partielle (de droit commun ou longue durée). Il consiste en une </a:t>
            </a:r>
            <a:r>
              <a:rPr lang="fr-FR" sz="1200" b="1" dirty="0">
                <a:solidFill>
                  <a:schemeClr val="tx1"/>
                </a:solidFill>
                <a:latin typeface="Corbel" panose="020B0503020204020204" pitchFamily="34" charset="0"/>
              </a:rPr>
              <a:t>prise en charge par l’Etat d’une partie des coûts pédagogiques </a:t>
            </a:r>
            <a:r>
              <a:rPr lang="fr-FR" sz="1100" dirty="0">
                <a:solidFill>
                  <a:schemeClr val="tx1"/>
                </a:solidFill>
                <a:latin typeface="Corbel" panose="020B0503020204020204" pitchFamily="34" charset="0"/>
              </a:rPr>
              <a:t>d’un projet de formation.</a:t>
            </a:r>
          </a:p>
        </p:txBody>
      </p:sp>
      <p:sp>
        <p:nvSpPr>
          <p:cNvPr id="27" name="ZoneTexte 26">
            <a:extLst>
              <a:ext uri="{FF2B5EF4-FFF2-40B4-BE49-F238E27FC236}">
                <a16:creationId xmlns:a16="http://schemas.microsoft.com/office/drawing/2014/main" id="{695215A7-B740-1048-9C6F-BECA0D5727DA}"/>
              </a:ext>
            </a:extLst>
          </p:cNvPr>
          <p:cNvSpPr txBox="1"/>
          <p:nvPr/>
        </p:nvSpPr>
        <p:spPr>
          <a:xfrm>
            <a:off x="196088" y="1092572"/>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30" name="Rectangle 29">
            <a:extLst>
              <a:ext uri="{FF2B5EF4-FFF2-40B4-BE49-F238E27FC236}">
                <a16:creationId xmlns:a16="http://schemas.microsoft.com/office/drawing/2014/main" id="{2FE7FAA0-A114-9249-BADA-47124768E2A6}"/>
              </a:ext>
            </a:extLst>
          </p:cNvPr>
          <p:cNvSpPr/>
          <p:nvPr/>
        </p:nvSpPr>
        <p:spPr>
          <a:xfrm>
            <a:off x="3468553" y="2685130"/>
            <a:ext cx="2920315" cy="1149555"/>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Clr>
                <a:schemeClr val="accent3"/>
              </a:buClr>
            </a:pPr>
            <a:r>
              <a:rPr lang="fr-FR" sz="1200" b="1" dirty="0">
                <a:solidFill>
                  <a:schemeClr val="tx1"/>
                </a:solidFill>
                <a:latin typeface="Corbel" panose="020B0503020204020204" pitchFamily="34" charset="0"/>
              </a:rPr>
              <a:t>Toute entreprise en activité partielle </a:t>
            </a:r>
            <a:r>
              <a:rPr lang="fr-FR" sz="1100" dirty="0">
                <a:solidFill>
                  <a:schemeClr val="tx1"/>
                </a:solidFill>
                <a:latin typeface="Corbel" panose="020B0503020204020204" pitchFamily="34" charset="0"/>
              </a:rPr>
              <a:t>(</a:t>
            </a:r>
            <a:r>
              <a:rPr lang="fr-FR" sz="1100" i="1" dirty="0">
                <a:solidFill>
                  <a:schemeClr val="tx1"/>
                </a:solidFill>
                <a:latin typeface="Corbel" panose="020B0503020204020204" pitchFamily="34" charset="0"/>
              </a:rPr>
              <a:t>à l’exception des salariés en contrat d’apprentissage ou de professionnalisation</a:t>
            </a:r>
            <a:r>
              <a:rPr lang="fr-FR" sz="1100" dirty="0">
                <a:solidFill>
                  <a:schemeClr val="tx1"/>
                </a:solidFill>
                <a:latin typeface="Corbel" panose="020B0503020204020204" pitchFamily="34" charset="0"/>
              </a:rPr>
              <a:t>) ; </a:t>
            </a:r>
            <a:r>
              <a:rPr lang="fr-FR" sz="1200" b="1" dirty="0">
                <a:solidFill>
                  <a:schemeClr val="tx1"/>
                </a:solidFill>
                <a:latin typeface="Corbel" panose="020B0503020204020204" pitchFamily="34" charset="0"/>
              </a:rPr>
              <a:t>ou</a:t>
            </a:r>
            <a:r>
              <a:rPr lang="fr-FR" sz="1100" dirty="0">
                <a:solidFill>
                  <a:schemeClr val="tx1"/>
                </a:solidFill>
                <a:latin typeface="Corbel" panose="020B0503020204020204" pitchFamily="34" charset="0"/>
              </a:rPr>
              <a:t> </a:t>
            </a:r>
            <a:r>
              <a:rPr lang="fr-FR" sz="1200" b="1" dirty="0">
                <a:solidFill>
                  <a:schemeClr val="tx1"/>
                </a:solidFill>
                <a:latin typeface="Corbel" panose="020B0503020204020204" pitchFamily="34" charset="0"/>
              </a:rPr>
              <a:t>en difficulté </a:t>
            </a:r>
            <a:r>
              <a:rPr lang="fr-FR" sz="1100" i="1" dirty="0">
                <a:solidFill>
                  <a:schemeClr val="tx1"/>
                </a:solidFill>
                <a:latin typeface="Corbel" panose="020B0503020204020204" pitchFamily="34" charset="0"/>
              </a:rPr>
              <a:t>(hors cas de cessation d’activité), </a:t>
            </a:r>
            <a:r>
              <a:rPr lang="fr-FR" sz="1200" b="1" dirty="0">
                <a:solidFill>
                  <a:schemeClr val="tx1"/>
                </a:solidFill>
                <a:latin typeface="Corbel" panose="020B0503020204020204" pitchFamily="34" charset="0"/>
              </a:rPr>
              <a:t>ou en mutation et/ou reprise d’activité</a:t>
            </a:r>
            <a:r>
              <a:rPr lang="fr-FR" sz="1100" b="1" dirty="0">
                <a:solidFill>
                  <a:schemeClr val="tx1"/>
                </a:solidFill>
                <a:latin typeface="Corbel" panose="020B0503020204020204" pitchFamily="34" charset="0"/>
              </a:rPr>
              <a:t>. </a:t>
            </a:r>
            <a:endParaRPr lang="fr-FR" sz="1100" i="1" dirty="0">
              <a:solidFill>
                <a:schemeClr val="tx1"/>
              </a:solidFill>
              <a:latin typeface="Corbel" panose="020B0503020204020204" pitchFamily="34" charset="0"/>
            </a:endParaRPr>
          </a:p>
        </p:txBody>
      </p:sp>
      <p:sp>
        <p:nvSpPr>
          <p:cNvPr id="31" name="ZoneTexte 30">
            <a:extLst>
              <a:ext uri="{FF2B5EF4-FFF2-40B4-BE49-F238E27FC236}">
                <a16:creationId xmlns:a16="http://schemas.microsoft.com/office/drawing/2014/main" id="{8E21A55F-8CD4-B341-A11A-A555ADE6A9D3}"/>
              </a:ext>
            </a:extLst>
          </p:cNvPr>
          <p:cNvSpPr txBox="1"/>
          <p:nvPr/>
        </p:nvSpPr>
        <p:spPr>
          <a:xfrm>
            <a:off x="3468553" y="2375343"/>
            <a:ext cx="255124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2" name="Rectangle 31">
            <a:extLst>
              <a:ext uri="{FF2B5EF4-FFF2-40B4-BE49-F238E27FC236}">
                <a16:creationId xmlns:a16="http://schemas.microsoft.com/office/drawing/2014/main" id="{7FFF1633-4AEF-6B4C-9AC4-42A8649DF278}"/>
              </a:ext>
            </a:extLst>
          </p:cNvPr>
          <p:cNvSpPr/>
          <p:nvPr/>
        </p:nvSpPr>
        <p:spPr>
          <a:xfrm>
            <a:off x="3495562" y="4323717"/>
            <a:ext cx="2877952" cy="2105429"/>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ea typeface="Calibri" charset="0"/>
                <a:cs typeface="Calibri" charset="0"/>
              </a:rPr>
              <a:t>L’employeur doit : </a:t>
            </a:r>
          </a:p>
          <a:p>
            <a:pPr marL="141726" indent="-141726" algn="just">
              <a:buClr>
                <a:schemeClr val="accent3"/>
              </a:buClr>
              <a:buSzPct val="120000"/>
              <a:buFont typeface="Arial" panose="020B0604020202020204" pitchFamily="34" charset="0"/>
              <a:buChar char="•"/>
            </a:pPr>
            <a:r>
              <a:rPr lang="fr-FR" sz="1100" dirty="0">
                <a:solidFill>
                  <a:schemeClr val="tx1"/>
                </a:solidFill>
                <a:latin typeface="Corbel" panose="020B0503020204020204" pitchFamily="34" charset="0"/>
              </a:rPr>
              <a:t>Obtenir </a:t>
            </a:r>
            <a:r>
              <a:rPr lang="fr-FR" sz="1200" b="1" dirty="0">
                <a:solidFill>
                  <a:schemeClr val="tx1"/>
                </a:solidFill>
                <a:latin typeface="Corbel" panose="020B0503020204020204" pitchFamily="34" charset="0"/>
              </a:rPr>
              <a:t>l’autorisation de mise en AP ou APLD</a:t>
            </a:r>
            <a:r>
              <a:rPr lang="fr-FR" sz="1100" b="1" dirty="0">
                <a:solidFill>
                  <a:schemeClr val="tx1"/>
                </a:solidFill>
                <a:latin typeface="Corbel" panose="020B0503020204020204" pitchFamily="34" charset="0"/>
              </a:rPr>
              <a:t> </a:t>
            </a:r>
            <a:r>
              <a:rPr lang="fr-FR" sz="1100" dirty="0">
                <a:solidFill>
                  <a:schemeClr val="tx1"/>
                </a:solidFill>
                <a:latin typeface="Corbel" panose="020B0503020204020204" pitchFamily="34" charset="0"/>
              </a:rPr>
              <a:t>par l’Etat ou répondre aux critères de l’article L1233-3 du code de travail pour les entreprises en difficulté, </a:t>
            </a:r>
          </a:p>
          <a:p>
            <a:pPr marL="141726" indent="-141726" algn="just">
              <a:buClr>
                <a:schemeClr val="accent3"/>
              </a:buClr>
              <a:buSzPct val="120000"/>
              <a:buFont typeface="Arial" panose="020B0604020202020204" pitchFamily="34" charset="0"/>
              <a:buChar char="•"/>
            </a:pPr>
            <a:endParaRPr lang="fr-FR" sz="300" dirty="0">
              <a:solidFill>
                <a:schemeClr val="tx1"/>
              </a:solidFill>
              <a:latin typeface="Corbel" panose="020B0503020204020204" pitchFamily="34" charset="0"/>
              <a:ea typeface="Calibri" charset="0"/>
              <a:cs typeface="Calibri" charset="0"/>
            </a:endParaRPr>
          </a:p>
          <a:p>
            <a:pPr marL="141726" indent="-141726" algn="just">
              <a:buClr>
                <a:schemeClr val="accent3"/>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Recueillir </a:t>
            </a:r>
            <a:r>
              <a:rPr lang="fr-FR" sz="1200" b="1" dirty="0">
                <a:solidFill>
                  <a:schemeClr val="tx1"/>
                </a:solidFill>
                <a:latin typeface="Corbel" panose="020B0503020204020204" pitchFamily="34" charset="0"/>
              </a:rPr>
              <a:t>l’accord écrit du salarié </a:t>
            </a:r>
            <a:r>
              <a:rPr lang="fr-FR" sz="1100" dirty="0">
                <a:solidFill>
                  <a:schemeClr val="tx1"/>
                </a:solidFill>
                <a:latin typeface="Corbel" panose="020B0503020204020204" pitchFamily="34" charset="0"/>
                <a:ea typeface="Calibri" charset="0"/>
                <a:cs typeface="Calibri" charset="0"/>
              </a:rPr>
              <a:t>pour le suivi de la formation (</a:t>
            </a:r>
            <a:r>
              <a:rPr lang="fr-FR" sz="1100" i="1" dirty="0">
                <a:solidFill>
                  <a:schemeClr val="tx1"/>
                </a:solidFill>
                <a:latin typeface="Corbel" panose="020B0503020204020204" pitchFamily="34" charset="0"/>
                <a:ea typeface="Calibri" charset="0"/>
                <a:cs typeface="Calibri" charset="0"/>
              </a:rPr>
              <a:t>dans le cadre de l’AP et l’APLD</a:t>
            </a:r>
            <a:r>
              <a:rPr lang="fr-FR" sz="1100" dirty="0">
                <a:solidFill>
                  <a:schemeClr val="tx1"/>
                </a:solidFill>
                <a:latin typeface="Corbel" panose="020B0503020204020204" pitchFamily="34" charset="0"/>
                <a:ea typeface="Calibri" charset="0"/>
                <a:cs typeface="Calibri" charset="0"/>
              </a:rPr>
              <a:t>), </a:t>
            </a:r>
          </a:p>
          <a:p>
            <a:pPr marL="141726" indent="-141726" algn="just">
              <a:buClr>
                <a:schemeClr val="accent3"/>
              </a:buClr>
              <a:buSzPct val="120000"/>
              <a:buFont typeface="Arial" panose="020B0604020202020204" pitchFamily="34" charset="0"/>
              <a:buChar char="•"/>
            </a:pPr>
            <a:endParaRPr lang="fr-FR" sz="300" dirty="0">
              <a:solidFill>
                <a:schemeClr val="tx1"/>
              </a:solidFill>
              <a:latin typeface="Corbel" panose="020B0503020204020204" pitchFamily="34" charset="0"/>
              <a:ea typeface="Calibri" charset="0"/>
              <a:cs typeface="Calibri" charset="0"/>
            </a:endParaRPr>
          </a:p>
          <a:p>
            <a:pPr marL="141726" indent="-141726" algn="just">
              <a:buClr>
                <a:schemeClr val="accent3"/>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S’engager à </a:t>
            </a:r>
            <a:r>
              <a:rPr lang="fr-FR" sz="1200" b="1" dirty="0">
                <a:solidFill>
                  <a:schemeClr val="tx1"/>
                </a:solidFill>
                <a:latin typeface="Corbel" panose="020B0503020204020204" pitchFamily="34" charset="0"/>
              </a:rPr>
              <a:t>maintenir dans l'emploi les salariés formés </a:t>
            </a:r>
            <a:r>
              <a:rPr lang="fr-FR" sz="1100" dirty="0">
                <a:solidFill>
                  <a:schemeClr val="tx1"/>
                </a:solidFill>
                <a:latin typeface="Corbel" panose="020B0503020204020204" pitchFamily="34" charset="0"/>
                <a:ea typeface="Calibri" charset="0"/>
                <a:cs typeface="Calibri" charset="0"/>
              </a:rPr>
              <a:t>pendant une durée au moins égale à la durée de la formation.</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3468553" y="4029253"/>
            <a:ext cx="232899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5">
            <a:duotone>
              <a:schemeClr val="accent3">
                <a:shade val="45000"/>
                <a:satMod val="135000"/>
              </a:schemeClr>
              <a:prstClr val="white"/>
            </a:duotone>
          </a:blip>
          <a:stretch>
            <a:fillRect/>
          </a:stretch>
        </p:blipFill>
        <p:spPr>
          <a:xfrm>
            <a:off x="3154085" y="2161865"/>
            <a:ext cx="484193" cy="514344"/>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6">
            <a:duotone>
              <a:schemeClr val="accent3">
                <a:shade val="45000"/>
                <a:satMod val="135000"/>
              </a:schemeClr>
              <a:prstClr val="white"/>
            </a:duotone>
          </a:blip>
          <a:stretch>
            <a:fillRect/>
          </a:stretch>
        </p:blipFill>
        <p:spPr>
          <a:xfrm>
            <a:off x="3180729" y="3688194"/>
            <a:ext cx="529480" cy="485357"/>
          </a:xfrm>
          <a:prstGeom prst="rect">
            <a:avLst/>
          </a:prstGeom>
        </p:spPr>
      </p:pic>
      <p:sp>
        <p:nvSpPr>
          <p:cNvPr id="18" name="Ellipse 17">
            <a:extLst>
              <a:ext uri="{FF2B5EF4-FFF2-40B4-BE49-F238E27FC236}">
                <a16:creationId xmlns:a16="http://schemas.microsoft.com/office/drawing/2014/main" id="{29523AF7-E091-0347-8B82-28E18FD0FF8B}"/>
              </a:ext>
            </a:extLst>
          </p:cNvPr>
          <p:cNvSpPr>
            <a:spLocks noChangeAspect="1"/>
          </p:cNvSpPr>
          <p:nvPr/>
        </p:nvSpPr>
        <p:spPr>
          <a:xfrm>
            <a:off x="3369070" y="2223143"/>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19" name="Ellipse 18">
            <a:extLst>
              <a:ext uri="{FF2B5EF4-FFF2-40B4-BE49-F238E27FC236}">
                <a16:creationId xmlns:a16="http://schemas.microsoft.com/office/drawing/2014/main" id="{0D925AFC-B736-CF44-A554-597A2D114E21}"/>
              </a:ext>
            </a:extLst>
          </p:cNvPr>
          <p:cNvSpPr>
            <a:spLocks noChangeAspect="1"/>
          </p:cNvSpPr>
          <p:nvPr/>
        </p:nvSpPr>
        <p:spPr>
          <a:xfrm>
            <a:off x="3365271" y="3882475"/>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21" name="Ellipse 20">
            <a:extLst>
              <a:ext uri="{FF2B5EF4-FFF2-40B4-BE49-F238E27FC236}">
                <a16:creationId xmlns:a16="http://schemas.microsoft.com/office/drawing/2014/main" id="{F66073CE-DB39-8F49-8795-3714124D6476}"/>
              </a:ext>
            </a:extLst>
          </p:cNvPr>
          <p:cNvSpPr>
            <a:spLocks noChangeAspect="1"/>
          </p:cNvSpPr>
          <p:nvPr/>
        </p:nvSpPr>
        <p:spPr>
          <a:xfrm>
            <a:off x="117415" y="923779"/>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35" name="Image 34">
            <a:extLst>
              <a:ext uri="{FF2B5EF4-FFF2-40B4-BE49-F238E27FC236}">
                <a16:creationId xmlns:a16="http://schemas.microsoft.com/office/drawing/2014/main" id="{E03441BC-BC97-FF4C-A4AB-680721485D99}"/>
              </a:ext>
            </a:extLst>
          </p:cNvPr>
          <p:cNvPicPr>
            <a:picLocks noChangeAspect="1"/>
          </p:cNvPicPr>
          <p:nvPr/>
        </p:nvPicPr>
        <p:blipFill>
          <a:blip r:embed="rId7">
            <a:duotone>
              <a:schemeClr val="accent3">
                <a:shade val="45000"/>
                <a:satMod val="135000"/>
              </a:schemeClr>
              <a:prstClr val="white"/>
            </a:duotone>
          </a:blip>
          <a:stretch>
            <a:fillRect/>
          </a:stretch>
        </p:blipFill>
        <p:spPr>
          <a:xfrm>
            <a:off x="-73747" y="672654"/>
            <a:ext cx="625013" cy="615889"/>
          </a:xfrm>
          <a:prstGeom prst="rect">
            <a:avLst/>
          </a:prstGeom>
        </p:spPr>
      </p:pic>
      <p:sp>
        <p:nvSpPr>
          <p:cNvPr id="38" name="Bouton d'action : Retour 37">
            <a:hlinkClick r:id="rId8" action="ppaction://hlinksldjump" highlightClick="1"/>
            <a:extLst>
              <a:ext uri="{FF2B5EF4-FFF2-40B4-BE49-F238E27FC236}">
                <a16:creationId xmlns:a16="http://schemas.microsoft.com/office/drawing/2014/main" id="{FDEC42CF-E104-4349-9E85-E7E02D712BE2}"/>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9" name="ZoneTexte 38">
            <a:hlinkClick r:id="rId8" action="ppaction://hlinksldjump"/>
            <a:extLst>
              <a:ext uri="{FF2B5EF4-FFF2-40B4-BE49-F238E27FC236}">
                <a16:creationId xmlns:a16="http://schemas.microsoft.com/office/drawing/2014/main" id="{228B188C-391D-624D-901A-0CA9A91D785E}"/>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45" name="ZoneTexte 44">
            <a:extLst>
              <a:ext uri="{FF2B5EF4-FFF2-40B4-BE49-F238E27FC236}">
                <a16:creationId xmlns:a16="http://schemas.microsoft.com/office/drawing/2014/main" id="{CB9FE679-FCFD-234A-9AA6-4169F09A6436}"/>
              </a:ext>
            </a:extLst>
          </p:cNvPr>
          <p:cNvSpPr txBox="1"/>
          <p:nvPr/>
        </p:nvSpPr>
        <p:spPr>
          <a:xfrm>
            <a:off x="265826" y="3819605"/>
            <a:ext cx="2877953" cy="2739211"/>
          </a:xfrm>
          <a:prstGeom prst="rect">
            <a:avLst/>
          </a:prstGeom>
          <a:solidFill>
            <a:srgbClr val="895688">
              <a:alpha val="9804"/>
            </a:srgbClr>
          </a:solidFill>
          <a:ln>
            <a:noFill/>
            <a:prstDash val="sysDash"/>
          </a:ln>
        </p:spPr>
        <p:txBody>
          <a:bodyPr wrap="square" rtlCol="0">
            <a:spAutoFit/>
          </a:bodyPr>
          <a:lstStyle/>
          <a:p>
            <a:pPr marL="36000" algn="just">
              <a:buClr>
                <a:srgbClr val="895688"/>
              </a:buClr>
              <a:buSzPct val="120000"/>
            </a:pPr>
            <a:r>
              <a:rPr lang="fr-FR" sz="1100" dirty="0">
                <a:latin typeface="Corbel" panose="020B0503020204020204" pitchFamily="34" charset="0"/>
                <a:ea typeface="Calibri" charset="0"/>
                <a:cs typeface="Calibri" charset="0"/>
              </a:rPr>
              <a:t>Les actions de formation, nécessairement organisées en </a:t>
            </a:r>
            <a:r>
              <a:rPr lang="fr-FR" sz="1200" b="1" dirty="0">
                <a:latin typeface="Corbel" panose="020B0503020204020204" pitchFamily="34" charset="0"/>
              </a:rPr>
              <a:t>parcours structurés inscrits dans la durée </a:t>
            </a:r>
            <a:r>
              <a:rPr lang="fr-FR" sz="1100" dirty="0">
                <a:latin typeface="Corbel" panose="020B0503020204020204" pitchFamily="34" charset="0"/>
                <a:ea typeface="Calibri" charset="0"/>
                <a:cs typeface="Calibri" charset="0"/>
              </a:rPr>
              <a:t>(</a:t>
            </a:r>
            <a:r>
              <a:rPr lang="fr-FR" sz="1100" i="1" dirty="0">
                <a:latin typeface="Corbel" panose="020B0503020204020204" pitchFamily="34" charset="0"/>
                <a:ea typeface="Calibri" charset="0"/>
                <a:cs typeface="Calibri" charset="0"/>
              </a:rPr>
              <a:t>inférieure ou égale à 12 mois</a:t>
            </a:r>
            <a:r>
              <a:rPr lang="fr-FR" sz="1100" dirty="0">
                <a:latin typeface="Corbel" panose="020B0503020204020204" pitchFamily="34" charset="0"/>
                <a:ea typeface="Calibri" charset="0"/>
                <a:cs typeface="Calibri" charset="0"/>
              </a:rPr>
              <a:t>), peuvent prendre différentes formes :</a:t>
            </a:r>
          </a:p>
          <a:p>
            <a:pPr marL="171450" lvl="2" indent="-171450" algn="just">
              <a:buClr>
                <a:srgbClr val="895688"/>
              </a:buClr>
              <a:buSzPct val="120000"/>
              <a:buFont typeface="Arial" panose="020B0604020202020204" pitchFamily="34" charset="0"/>
              <a:buChar char="•"/>
            </a:pPr>
            <a:r>
              <a:rPr lang="fr-FR" sz="1100" dirty="0">
                <a:latin typeface="Corbel" panose="020B0503020204020204" pitchFamily="34" charset="0"/>
                <a:ea typeface="Calibri" charset="0"/>
                <a:cs typeface="Calibri" charset="0"/>
              </a:rPr>
              <a:t>Parcours de </a:t>
            </a:r>
            <a:r>
              <a:rPr lang="fr-FR" sz="1200" b="1" dirty="0">
                <a:latin typeface="Corbel" panose="020B0503020204020204" pitchFamily="34" charset="0"/>
              </a:rPr>
              <a:t>reconversion</a:t>
            </a:r>
            <a:r>
              <a:rPr lang="fr-FR" sz="1100" b="1" dirty="0">
                <a:latin typeface="Corbel" panose="020B0503020204020204" pitchFamily="34" charset="0"/>
                <a:ea typeface="Calibri" charset="0"/>
                <a:cs typeface="Calibri" charset="0"/>
              </a:rPr>
              <a:t> </a:t>
            </a:r>
            <a:r>
              <a:rPr lang="fr-FR" sz="1100" dirty="0">
                <a:latin typeface="Corbel" panose="020B0503020204020204" pitchFamily="34" charset="0"/>
                <a:ea typeface="Calibri" charset="0"/>
                <a:cs typeface="Calibri" charset="0"/>
              </a:rPr>
              <a:t>des salariés, </a:t>
            </a:r>
          </a:p>
          <a:p>
            <a:pPr marL="171450" lvl="2" indent="-171450" algn="just">
              <a:buClr>
                <a:srgbClr val="895688"/>
              </a:buClr>
              <a:buSzPct val="120000"/>
              <a:buFont typeface="Arial" panose="020B0604020202020204" pitchFamily="34" charset="0"/>
              <a:buChar char="•"/>
            </a:pPr>
            <a:r>
              <a:rPr lang="fr-FR" sz="1100" dirty="0">
                <a:latin typeface="Corbel" panose="020B0503020204020204" pitchFamily="34" charset="0"/>
                <a:ea typeface="Calibri" charset="0"/>
                <a:cs typeface="Calibri" charset="0"/>
              </a:rPr>
              <a:t>Parcours</a:t>
            </a:r>
            <a:r>
              <a:rPr lang="fr-FR" sz="1100" b="1" dirty="0">
                <a:latin typeface="Corbel" panose="020B0503020204020204" pitchFamily="34" charset="0"/>
                <a:ea typeface="Calibri" charset="0"/>
                <a:cs typeface="Calibri" charset="0"/>
              </a:rPr>
              <a:t> </a:t>
            </a:r>
            <a:r>
              <a:rPr lang="fr-FR" sz="1200" b="1" dirty="0">
                <a:latin typeface="Corbel" panose="020B0503020204020204" pitchFamily="34" charset="0"/>
              </a:rPr>
              <a:t>certifiant</a:t>
            </a:r>
            <a:r>
              <a:rPr lang="fr-FR" sz="1100" b="1" dirty="0">
                <a:latin typeface="Corbel" panose="020B0503020204020204" pitchFamily="34" charset="0"/>
                <a:ea typeface="Calibri" charset="0"/>
                <a:cs typeface="Calibri" charset="0"/>
              </a:rPr>
              <a:t> </a:t>
            </a:r>
            <a:r>
              <a:rPr lang="fr-FR" sz="1100" dirty="0">
                <a:latin typeface="Corbel" panose="020B0503020204020204" pitchFamily="34" charset="0"/>
                <a:ea typeface="Calibri" charset="0"/>
                <a:cs typeface="Calibri" charset="0"/>
              </a:rPr>
              <a:t>donnant lieu à un diplôme, un titre professionnel etc.,</a:t>
            </a:r>
          </a:p>
          <a:p>
            <a:pPr marL="171450" lvl="2" indent="-171450" algn="just">
              <a:buClr>
                <a:srgbClr val="895688"/>
              </a:buClr>
              <a:buSzPct val="120000"/>
              <a:buFont typeface="Arial" panose="020B0604020202020204" pitchFamily="34" charset="0"/>
              <a:buChar char="•"/>
            </a:pPr>
            <a:r>
              <a:rPr lang="fr-FR" sz="1100" dirty="0">
                <a:latin typeface="Corbel" panose="020B0503020204020204" pitchFamily="34" charset="0"/>
                <a:ea typeface="Calibri" charset="0"/>
                <a:cs typeface="Calibri" charset="0"/>
              </a:rPr>
              <a:t>Parcours</a:t>
            </a:r>
            <a:r>
              <a:rPr lang="fr-FR" sz="1100" b="1" dirty="0">
                <a:latin typeface="Corbel" panose="020B0503020204020204" pitchFamily="34" charset="0"/>
                <a:ea typeface="Calibri" charset="0"/>
                <a:cs typeface="Calibri" charset="0"/>
              </a:rPr>
              <a:t> </a:t>
            </a:r>
            <a:r>
              <a:rPr lang="fr-FR" sz="1200" b="1" dirty="0">
                <a:latin typeface="Corbel" panose="020B0503020204020204" pitchFamily="34" charset="0"/>
              </a:rPr>
              <a:t>compétences</a:t>
            </a:r>
            <a:r>
              <a:rPr lang="fr-FR" sz="1100" b="1" dirty="0">
                <a:latin typeface="Corbel" panose="020B0503020204020204" pitchFamily="34" charset="0"/>
                <a:ea typeface="Calibri" charset="0"/>
                <a:cs typeface="Calibri" charset="0"/>
              </a:rPr>
              <a:t> </a:t>
            </a:r>
            <a:r>
              <a:rPr lang="fr-FR" sz="1200" b="1" dirty="0">
                <a:latin typeface="Corbel" panose="020B0503020204020204" pitchFamily="34" charset="0"/>
              </a:rPr>
              <a:t>spécifiques</a:t>
            </a:r>
            <a:r>
              <a:rPr lang="fr-FR" sz="1100" b="1" dirty="0">
                <a:latin typeface="Corbel" panose="020B0503020204020204" pitchFamily="34" charset="0"/>
                <a:ea typeface="Calibri" charset="0"/>
                <a:cs typeface="Calibri" charset="0"/>
              </a:rPr>
              <a:t> </a:t>
            </a:r>
            <a:r>
              <a:rPr lang="fr-FR" sz="1200" b="1" dirty="0">
                <a:latin typeface="Corbel" panose="020B0503020204020204" pitchFamily="34" charset="0"/>
              </a:rPr>
              <a:t>contexte COVID-19 </a:t>
            </a:r>
            <a:r>
              <a:rPr lang="fr-FR" sz="1100" dirty="0">
                <a:latin typeface="Corbel" panose="020B0503020204020204" pitchFamily="34" charset="0"/>
                <a:ea typeface="Calibri" charset="0"/>
                <a:cs typeface="Calibri" charset="0"/>
              </a:rPr>
              <a:t>(</a:t>
            </a:r>
            <a:r>
              <a:rPr lang="fr-FR" sz="1100" i="1" dirty="0">
                <a:latin typeface="Corbel" panose="020B0503020204020204" pitchFamily="34" charset="0"/>
                <a:ea typeface="Calibri" charset="0"/>
                <a:cs typeface="Calibri" charset="0"/>
              </a:rPr>
              <a:t>liées à de nouveaux marchés, nouveaux modes d’organisation, accompagnement dans la reprise et le soutien à l’activité etc</a:t>
            </a:r>
            <a:r>
              <a:rPr lang="fr-FR" sz="1100" dirty="0">
                <a:latin typeface="Corbel" panose="020B0503020204020204" pitchFamily="34" charset="0"/>
                <a:ea typeface="Calibri" charset="0"/>
                <a:cs typeface="Calibri" charset="0"/>
              </a:rPr>
              <a:t>.),</a:t>
            </a:r>
          </a:p>
          <a:p>
            <a:pPr marL="171450" lvl="2" indent="-171450" algn="just">
              <a:buClr>
                <a:srgbClr val="895688"/>
              </a:buClr>
              <a:buSzPct val="120000"/>
              <a:buFont typeface="Arial" panose="020B0604020202020204" pitchFamily="34" charset="0"/>
              <a:buChar char="•"/>
            </a:pPr>
            <a:r>
              <a:rPr lang="fr-FR" sz="1100" dirty="0">
                <a:latin typeface="Corbel" panose="020B0503020204020204" pitchFamily="34" charset="0"/>
                <a:ea typeface="Calibri" charset="0"/>
                <a:cs typeface="Calibri" charset="0"/>
              </a:rPr>
              <a:t>Parcours</a:t>
            </a:r>
            <a:r>
              <a:rPr lang="fr-FR" sz="1100" b="1" dirty="0">
                <a:latin typeface="Corbel" panose="020B0503020204020204" pitchFamily="34" charset="0"/>
                <a:ea typeface="Calibri" charset="0"/>
                <a:cs typeface="Calibri" charset="0"/>
              </a:rPr>
              <a:t> </a:t>
            </a:r>
            <a:r>
              <a:rPr lang="fr-FR" sz="1200" b="1" dirty="0">
                <a:latin typeface="Corbel" panose="020B0503020204020204" pitchFamily="34" charset="0"/>
              </a:rPr>
              <a:t>anticipation des mutations </a:t>
            </a:r>
            <a:r>
              <a:rPr lang="fr-FR" sz="1100" dirty="0">
                <a:latin typeface="Corbel" panose="020B0503020204020204" pitchFamily="34" charset="0"/>
                <a:ea typeface="Calibri" charset="0"/>
                <a:cs typeface="Calibri" charset="0"/>
              </a:rPr>
              <a:t>(</a:t>
            </a:r>
            <a:r>
              <a:rPr lang="fr-FR" sz="1100" i="1" dirty="0">
                <a:latin typeface="Corbel" panose="020B0503020204020204" pitchFamily="34" charset="0"/>
                <a:ea typeface="Calibri" charset="0"/>
                <a:cs typeface="Calibri" charset="0"/>
              </a:rPr>
              <a:t>liées à la transition numérique et écologique</a:t>
            </a:r>
            <a:r>
              <a:rPr lang="fr-FR" sz="1100" dirty="0">
                <a:latin typeface="Corbel" panose="020B0503020204020204" pitchFamily="34" charset="0"/>
                <a:ea typeface="Calibri" charset="0"/>
                <a:cs typeface="Calibri" charset="0"/>
              </a:rPr>
              <a:t>).</a:t>
            </a:r>
          </a:p>
        </p:txBody>
      </p:sp>
      <p:pic>
        <p:nvPicPr>
          <p:cNvPr id="47" name="Graphique 46" descr="Informations avec un remplissage uni">
            <a:extLst>
              <a:ext uri="{FF2B5EF4-FFF2-40B4-BE49-F238E27FC236}">
                <a16:creationId xmlns:a16="http://schemas.microsoft.com/office/drawing/2014/main" id="{6C29A497-0620-1F44-AC24-5D9F2541DF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98" y="3720956"/>
            <a:ext cx="424529" cy="424529"/>
          </a:xfrm>
          <a:prstGeom prst="rect">
            <a:avLst/>
          </a:prstGeom>
        </p:spPr>
      </p:pic>
      <p:cxnSp>
        <p:nvCxnSpPr>
          <p:cNvPr id="28" name="Connecteur droit 27">
            <a:extLst>
              <a:ext uri="{FF2B5EF4-FFF2-40B4-BE49-F238E27FC236}">
                <a16:creationId xmlns:a16="http://schemas.microsoft.com/office/drawing/2014/main" id="{9D636EA6-12D0-9247-B2AD-7CEB4D9BE7A0}"/>
              </a:ext>
            </a:extLst>
          </p:cNvPr>
          <p:cNvCxnSpPr>
            <a:cxnSpLocks/>
          </p:cNvCxnSpPr>
          <p:nvPr/>
        </p:nvCxnSpPr>
        <p:spPr>
          <a:xfrm>
            <a:off x="643739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3255986-87F9-5C48-87EA-450A28817EAB}"/>
              </a:ext>
            </a:extLst>
          </p:cNvPr>
          <p:cNvSpPr/>
          <p:nvPr/>
        </p:nvSpPr>
        <p:spPr>
          <a:xfrm>
            <a:off x="265827" y="2560009"/>
            <a:ext cx="2877952" cy="1092322"/>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latin typeface="Corbel" panose="020B0503020204020204" pitchFamily="34" charset="0"/>
                <a:ea typeface="Calibri" charset="0"/>
                <a:cs typeface="Calibri" charset="0"/>
              </a:rPr>
              <a:t>Les entreprises éligibles peuvent mobiliser le dispositif selon les </a:t>
            </a:r>
            <a:r>
              <a:rPr lang="fr-FR" sz="1100" b="1" dirty="0">
                <a:solidFill>
                  <a:srgbClr val="105841"/>
                </a:solidFill>
                <a:latin typeface="Corbel" panose="020B0503020204020204" pitchFamily="34" charset="0"/>
                <a:ea typeface="Calibri" charset="0"/>
                <a:cs typeface="Calibri" charset="0"/>
              </a:rPr>
              <a:t>conditions prévues par le régime général d’exemption par catégorie (RPEC), détaillé en page suivante</a:t>
            </a:r>
            <a:r>
              <a:rPr lang="fr-FR" sz="1100" dirty="0">
                <a:solidFill>
                  <a:srgbClr val="105841"/>
                </a:solidFill>
                <a:latin typeface="Corbel" panose="020B0503020204020204" pitchFamily="34" charset="0"/>
                <a:ea typeface="Calibri" charset="0"/>
                <a:cs typeface="Calibri" charset="0"/>
              </a:rPr>
              <a:t>.</a:t>
            </a:r>
          </a:p>
        </p:txBody>
      </p:sp>
      <p:sp>
        <p:nvSpPr>
          <p:cNvPr id="37" name="ZoneTexte 36">
            <a:extLst>
              <a:ext uri="{FF2B5EF4-FFF2-40B4-BE49-F238E27FC236}">
                <a16:creationId xmlns:a16="http://schemas.microsoft.com/office/drawing/2014/main" id="{F63D8228-C772-AE43-949B-40F2E120D37B}"/>
              </a:ext>
            </a:extLst>
          </p:cNvPr>
          <p:cNvSpPr txBox="1"/>
          <p:nvPr/>
        </p:nvSpPr>
        <p:spPr>
          <a:xfrm>
            <a:off x="331653" y="2375343"/>
            <a:ext cx="2329421"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Taux de prise en charge</a:t>
            </a:r>
          </a:p>
        </p:txBody>
      </p:sp>
      <p:sp>
        <p:nvSpPr>
          <p:cNvPr id="40" name="Bouton d'action : Retour 39">
            <a:hlinkClick r:id="" action="ppaction://hlinkshowjump?jump=nextslide" highlightClick="1"/>
            <a:extLst>
              <a:ext uri="{FF2B5EF4-FFF2-40B4-BE49-F238E27FC236}">
                <a16:creationId xmlns:a16="http://schemas.microsoft.com/office/drawing/2014/main" id="{8CE85FE5-1E1F-2146-8130-9DC025A5B235}"/>
              </a:ext>
            </a:extLst>
          </p:cNvPr>
          <p:cNvSpPr/>
          <p:nvPr/>
        </p:nvSpPr>
        <p:spPr>
          <a:xfrm rot="5400000">
            <a:off x="7180049" y="6579704"/>
            <a:ext cx="190800" cy="190800"/>
          </a:xfrm>
          <a:prstGeom prst="actionButtonRetur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1" name="ZoneTexte 40">
            <a:hlinkClick r:id="rId11" action="ppaction://hlinksldjump"/>
            <a:extLst>
              <a:ext uri="{FF2B5EF4-FFF2-40B4-BE49-F238E27FC236}">
                <a16:creationId xmlns:a16="http://schemas.microsoft.com/office/drawing/2014/main" id="{36B05213-F6A2-E84A-8A0D-57D7FE233F2C}"/>
              </a:ext>
            </a:extLst>
          </p:cNvPr>
          <p:cNvSpPr txBox="1"/>
          <p:nvPr/>
        </p:nvSpPr>
        <p:spPr>
          <a:xfrm>
            <a:off x="5689602" y="6579704"/>
            <a:ext cx="1490447" cy="215444"/>
          </a:xfrm>
          <a:prstGeom prst="rect">
            <a:avLst/>
          </a:prstGeom>
          <a:noFill/>
        </p:spPr>
        <p:txBody>
          <a:bodyPr wrap="square" rtlCol="0">
            <a:spAutoFit/>
          </a:bodyPr>
          <a:lstStyle/>
          <a:p>
            <a:pPr algn="r"/>
            <a:r>
              <a:rPr lang="fr-FR" sz="800" i="1" dirty="0"/>
              <a:t>Suite FNE-Formation</a:t>
            </a:r>
          </a:p>
        </p:txBody>
      </p:sp>
    </p:spTree>
    <p:extLst>
      <p:ext uri="{BB962C8B-B14F-4D97-AF65-F5344CB8AC3E}">
        <p14:creationId xmlns:p14="http://schemas.microsoft.com/office/powerpoint/2010/main" val="227565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253490" y="5208"/>
            <a:ext cx="5580644" cy="1092322"/>
          </a:xfrm>
        </p:spPr>
        <p:txBody>
          <a:bodyPr>
            <a:normAutofit/>
          </a:bodyPr>
          <a:lstStyle/>
          <a:p>
            <a:r>
              <a:rPr lang="fr-FR" sz="2600" b="0" dirty="0">
                <a:latin typeface="Century Gothic" panose="020B0502020202020204" pitchFamily="34" charset="0"/>
              </a:rPr>
              <a:t>FNE-Formation</a:t>
            </a:r>
            <a:br>
              <a:rPr lang="fr-FR" sz="2800" b="0" dirty="0">
                <a:latin typeface="Century Gothic" panose="020B0502020202020204" pitchFamily="34" charset="0"/>
              </a:rPr>
            </a:br>
            <a:r>
              <a:rPr lang="fr-FR" sz="1400" b="0" dirty="0">
                <a:latin typeface="Century Gothic" panose="020B0502020202020204" pitchFamily="34" charset="0"/>
              </a:rPr>
              <a:t>Niveau de l’aide et taux de prise en charge</a:t>
            </a:r>
          </a:p>
        </p:txBody>
      </p:sp>
      <p:sp>
        <p:nvSpPr>
          <p:cNvPr id="38" name="Bouton d'action : Retour 37">
            <a:hlinkClick r:id="rId3" action="ppaction://hlinksldjump" highlightClick="1"/>
            <a:extLst>
              <a:ext uri="{FF2B5EF4-FFF2-40B4-BE49-F238E27FC236}">
                <a16:creationId xmlns:a16="http://schemas.microsoft.com/office/drawing/2014/main" id="{FDEC42CF-E104-4349-9E85-E7E02D712BE2}"/>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9" name="ZoneTexte 38">
            <a:hlinkClick r:id="rId3" action="ppaction://hlinksldjump"/>
            <a:extLst>
              <a:ext uri="{FF2B5EF4-FFF2-40B4-BE49-F238E27FC236}">
                <a16:creationId xmlns:a16="http://schemas.microsoft.com/office/drawing/2014/main" id="{228B188C-391D-624D-901A-0CA9A91D785E}"/>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66" name="Bouton d'action : Retour 65">
            <a:hlinkClick r:id="" action="ppaction://hlinkshowjump?jump=previousslide" highlightClick="1"/>
            <a:extLst>
              <a:ext uri="{FF2B5EF4-FFF2-40B4-BE49-F238E27FC236}">
                <a16:creationId xmlns:a16="http://schemas.microsoft.com/office/drawing/2014/main" id="{4D66C9F3-ED88-4949-80C3-21454793964E}"/>
              </a:ext>
            </a:extLst>
          </p:cNvPr>
          <p:cNvSpPr/>
          <p:nvPr/>
        </p:nvSpPr>
        <p:spPr>
          <a:xfrm rot="16200000">
            <a:off x="7180049" y="6579704"/>
            <a:ext cx="190800" cy="190800"/>
          </a:xfrm>
          <a:prstGeom prst="actionButtonRetur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67" name="ZoneTexte 66">
            <a:hlinkClick r:id="rId4" action="ppaction://hlinksldjump"/>
            <a:extLst>
              <a:ext uri="{FF2B5EF4-FFF2-40B4-BE49-F238E27FC236}">
                <a16:creationId xmlns:a16="http://schemas.microsoft.com/office/drawing/2014/main" id="{BD909490-3C0F-0F43-A01F-53480E986A87}"/>
              </a:ext>
            </a:extLst>
          </p:cNvPr>
          <p:cNvSpPr txBox="1"/>
          <p:nvPr/>
        </p:nvSpPr>
        <p:spPr>
          <a:xfrm>
            <a:off x="5353878" y="6579704"/>
            <a:ext cx="1826171" cy="215444"/>
          </a:xfrm>
          <a:prstGeom prst="rect">
            <a:avLst/>
          </a:prstGeom>
          <a:noFill/>
        </p:spPr>
        <p:txBody>
          <a:bodyPr wrap="square" rtlCol="0">
            <a:spAutoFit/>
          </a:bodyPr>
          <a:lstStyle/>
          <a:p>
            <a:pPr algn="r"/>
            <a:r>
              <a:rPr lang="fr-FR" sz="800" i="1" dirty="0"/>
              <a:t>Retour présentation FNE-Formation</a:t>
            </a:r>
          </a:p>
        </p:txBody>
      </p:sp>
      <p:sp>
        <p:nvSpPr>
          <p:cNvPr id="3" name="ZoneTexte 2">
            <a:extLst>
              <a:ext uri="{FF2B5EF4-FFF2-40B4-BE49-F238E27FC236}">
                <a16:creationId xmlns:a16="http://schemas.microsoft.com/office/drawing/2014/main" id="{0C16ABAF-9015-BD81-16E3-9F7DA4ADAD5C}"/>
              </a:ext>
            </a:extLst>
          </p:cNvPr>
          <p:cNvSpPr txBox="1"/>
          <p:nvPr/>
        </p:nvSpPr>
        <p:spPr>
          <a:xfrm>
            <a:off x="189560" y="1332494"/>
            <a:ext cx="6702262" cy="338554"/>
          </a:xfrm>
          <a:prstGeom prst="rect">
            <a:avLst/>
          </a:prstGeom>
          <a:solidFill>
            <a:schemeClr val="bg1"/>
          </a:solidFill>
        </p:spPr>
        <p:txBody>
          <a:bodyPr wrap="square" rtlCol="0">
            <a:spAutoFit/>
          </a:bodyPr>
          <a:lstStyle/>
          <a:p>
            <a:r>
              <a:rPr lang="fr-FR" sz="1600" b="1" dirty="0">
                <a:solidFill>
                  <a:srgbClr val="105841"/>
                </a:solidFill>
                <a:latin typeface="Century Gothic" panose="020B0502020202020204" pitchFamily="34" charset="0"/>
              </a:rPr>
              <a:t>Le régime général d’exemption par catégorie (RGEC)</a:t>
            </a:r>
          </a:p>
        </p:txBody>
      </p:sp>
      <p:sp>
        <p:nvSpPr>
          <p:cNvPr id="5" name="ZoneTexte 4">
            <a:extLst>
              <a:ext uri="{FF2B5EF4-FFF2-40B4-BE49-F238E27FC236}">
                <a16:creationId xmlns:a16="http://schemas.microsoft.com/office/drawing/2014/main" id="{40246A4F-9B1F-DB34-343C-892E3AEFBE73}"/>
              </a:ext>
            </a:extLst>
          </p:cNvPr>
          <p:cNvSpPr txBox="1"/>
          <p:nvPr/>
        </p:nvSpPr>
        <p:spPr>
          <a:xfrm>
            <a:off x="253491" y="4088381"/>
            <a:ext cx="154322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sp>
        <p:nvSpPr>
          <p:cNvPr id="6" name="Rectangle 5">
            <a:extLst>
              <a:ext uri="{FF2B5EF4-FFF2-40B4-BE49-F238E27FC236}">
                <a16:creationId xmlns:a16="http://schemas.microsoft.com/office/drawing/2014/main" id="{817A5876-EAC6-0162-E4D4-0456699CB3D9}"/>
              </a:ext>
            </a:extLst>
          </p:cNvPr>
          <p:cNvSpPr/>
          <p:nvPr/>
        </p:nvSpPr>
        <p:spPr>
          <a:xfrm>
            <a:off x="253490" y="4330884"/>
            <a:ext cx="4101475" cy="2030017"/>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chemeClr val="accent3"/>
              </a:buClr>
              <a:buSzPct val="120000"/>
              <a:buFont typeface="Arial" panose="020B0604020202020204" pitchFamily="34" charset="0"/>
              <a:buChar char="•"/>
            </a:pPr>
            <a:r>
              <a:rPr lang="fr-FR" sz="1100" dirty="0">
                <a:solidFill>
                  <a:schemeClr val="tx1"/>
                </a:solidFill>
                <a:latin typeface="Corbel" panose="020B0503020204020204" pitchFamily="34" charset="0"/>
              </a:rPr>
              <a:t>L’aide FNE </a:t>
            </a:r>
            <a:r>
              <a:rPr lang="fr-FR" sz="1200" b="1" dirty="0">
                <a:solidFill>
                  <a:schemeClr val="tx1"/>
                </a:solidFill>
                <a:latin typeface="Corbel" panose="020B0503020204020204" pitchFamily="34" charset="0"/>
              </a:rPr>
              <a:t>ne peut excéder 2 M€ par projet de formation</a:t>
            </a:r>
            <a:r>
              <a:rPr lang="fr-FR" sz="1100" dirty="0">
                <a:solidFill>
                  <a:schemeClr val="tx1"/>
                </a:solidFill>
                <a:latin typeface="Corbel" panose="020B0503020204020204" pitchFamily="34" charset="0"/>
              </a:rPr>
              <a:t>,</a:t>
            </a:r>
            <a:endParaRPr lang="fr-FR" sz="1100" b="1" dirty="0">
              <a:solidFill>
                <a:schemeClr val="tx1"/>
              </a:solidFill>
              <a:latin typeface="Corbel" panose="020B0503020204020204" pitchFamily="34" charset="0"/>
            </a:endParaRPr>
          </a:p>
          <a:p>
            <a:pPr marL="171450" indent="-171450" algn="just">
              <a:buClr>
                <a:schemeClr val="accent3"/>
              </a:buClr>
              <a:buSzPct val="120000"/>
              <a:buFont typeface="Arial" panose="020B0604020202020204" pitchFamily="34" charset="0"/>
              <a:buChar char="•"/>
            </a:pPr>
            <a:endParaRPr lang="fr-FR" sz="500" b="1" dirty="0">
              <a:solidFill>
                <a:schemeClr val="tx1"/>
              </a:solidFill>
              <a:latin typeface="Corbel" panose="020B0503020204020204" pitchFamily="34" charset="0"/>
            </a:endParaRPr>
          </a:p>
          <a:p>
            <a:pPr marL="171450" indent="-171450" algn="just">
              <a:buClr>
                <a:schemeClr val="accent3"/>
              </a:buClr>
              <a:buSzPct val="120000"/>
              <a:buFont typeface="Arial" panose="020B0604020202020204" pitchFamily="34" charset="0"/>
              <a:buChar char="•"/>
            </a:pPr>
            <a:r>
              <a:rPr lang="fr-FR" sz="1100" dirty="0">
                <a:solidFill>
                  <a:schemeClr val="tx1"/>
                </a:solidFill>
                <a:latin typeface="Corbel" panose="020B0503020204020204" pitchFamily="34" charset="0"/>
              </a:rPr>
              <a:t>Les coûts éligibles comprennent l’ensemble des coûts pour la mise en place d’une formation,</a:t>
            </a:r>
          </a:p>
          <a:p>
            <a:pPr marL="171450" indent="-171450" algn="just">
              <a:buClr>
                <a:schemeClr val="accent3"/>
              </a:buClr>
              <a:buSzPct val="120000"/>
              <a:buFont typeface="Arial" panose="020B0604020202020204" pitchFamily="34" charset="0"/>
              <a:buChar char="•"/>
            </a:pPr>
            <a:endParaRPr lang="fr-FR" sz="500" dirty="0">
              <a:solidFill>
                <a:schemeClr val="tx1"/>
              </a:solidFill>
              <a:latin typeface="Corbel" panose="020B0503020204020204" pitchFamily="34" charset="0"/>
            </a:endParaRPr>
          </a:p>
          <a:p>
            <a:pPr marL="171450" indent="-171450" algn="just">
              <a:buClr>
                <a:schemeClr val="accent3"/>
              </a:buClr>
              <a:buSzPct val="120000"/>
              <a:buFont typeface="Arial" panose="020B0604020202020204" pitchFamily="34" charset="0"/>
              <a:buChar char="•"/>
            </a:pPr>
            <a:r>
              <a:rPr lang="fr-FR" sz="1200" b="1" dirty="0">
                <a:solidFill>
                  <a:schemeClr val="tx1"/>
                </a:solidFill>
                <a:latin typeface="Corbel" panose="020B0503020204020204" pitchFamily="34" charset="0"/>
              </a:rPr>
              <a:t>Les rémunérations peuvent être également prises en compte </a:t>
            </a:r>
            <a:r>
              <a:rPr lang="fr-FR" sz="1100" dirty="0">
                <a:solidFill>
                  <a:schemeClr val="tx1"/>
                </a:solidFill>
                <a:latin typeface="Corbel" panose="020B0503020204020204" pitchFamily="34" charset="0"/>
              </a:rPr>
              <a:t>pour les projets relevant du périmètre RGEC et seront établies sur une </a:t>
            </a:r>
            <a:r>
              <a:rPr lang="fr-FR" sz="1200" b="1" dirty="0">
                <a:solidFill>
                  <a:schemeClr val="tx1"/>
                </a:solidFill>
                <a:latin typeface="Corbel" panose="020B0503020204020204" pitchFamily="34" charset="0"/>
              </a:rPr>
              <a:t>base forfaitaire horaire de 11€ </a:t>
            </a:r>
            <a:r>
              <a:rPr lang="fr-FR" sz="1100" dirty="0">
                <a:solidFill>
                  <a:schemeClr val="tx1"/>
                </a:solidFill>
                <a:latin typeface="Corbel" panose="020B0503020204020204" pitchFamily="34" charset="0"/>
              </a:rPr>
              <a:t>à laquelle s’appliquera le taux d’intensité correspondant,</a:t>
            </a:r>
          </a:p>
          <a:p>
            <a:pPr marL="171450" indent="-171450" algn="just">
              <a:buClr>
                <a:schemeClr val="accent3"/>
              </a:buClr>
              <a:buSzPct val="120000"/>
              <a:buFont typeface="Arial" panose="020B0604020202020204" pitchFamily="34" charset="0"/>
              <a:buChar char="•"/>
            </a:pPr>
            <a:endParaRPr lang="fr-FR" sz="500" dirty="0">
              <a:solidFill>
                <a:schemeClr val="tx1"/>
              </a:solidFill>
              <a:latin typeface="Corbel" panose="020B0503020204020204" pitchFamily="34" charset="0"/>
            </a:endParaRPr>
          </a:p>
          <a:p>
            <a:pPr marL="171450" indent="-171450" algn="just">
              <a:buClr>
                <a:schemeClr val="accent3"/>
              </a:buClr>
              <a:buSzPct val="120000"/>
              <a:buFont typeface="Arial" panose="020B0604020202020204" pitchFamily="34" charset="0"/>
              <a:buChar char="•"/>
            </a:pPr>
            <a:r>
              <a:rPr lang="fr-FR" sz="1100" dirty="0">
                <a:solidFill>
                  <a:schemeClr val="tx1"/>
                </a:solidFill>
                <a:latin typeface="Corbel" panose="020B0503020204020204" pitchFamily="34" charset="0"/>
              </a:rPr>
              <a:t>La </a:t>
            </a:r>
            <a:r>
              <a:rPr lang="fr-FR" sz="1200" b="1" dirty="0">
                <a:solidFill>
                  <a:schemeClr val="tx1"/>
                </a:solidFill>
                <a:latin typeface="Corbel" panose="020B0503020204020204" pitchFamily="34" charset="0"/>
              </a:rPr>
              <a:t>rémunération des salariés placés en AP ou en APLD ne peut être prise en charge</a:t>
            </a:r>
            <a:r>
              <a:rPr lang="fr-FR" sz="1100" b="1" dirty="0">
                <a:solidFill>
                  <a:schemeClr val="tx1"/>
                </a:solidFill>
                <a:latin typeface="Corbel" panose="020B0503020204020204" pitchFamily="34" charset="0"/>
              </a:rPr>
              <a:t>.</a:t>
            </a:r>
          </a:p>
        </p:txBody>
      </p:sp>
      <p:pic>
        <p:nvPicPr>
          <p:cNvPr id="7" name="Image 6">
            <a:extLst>
              <a:ext uri="{FF2B5EF4-FFF2-40B4-BE49-F238E27FC236}">
                <a16:creationId xmlns:a16="http://schemas.microsoft.com/office/drawing/2014/main" id="{25E88DE7-1781-7410-661C-58195D039D53}"/>
              </a:ext>
            </a:extLst>
          </p:cNvPr>
          <p:cNvPicPr>
            <a:picLocks noChangeAspect="1"/>
          </p:cNvPicPr>
          <p:nvPr/>
        </p:nvPicPr>
        <p:blipFill>
          <a:blip r:embed="rId5">
            <a:duotone>
              <a:schemeClr val="accent3">
                <a:shade val="45000"/>
                <a:satMod val="135000"/>
              </a:schemeClr>
              <a:prstClr val="white"/>
            </a:duotone>
          </a:blip>
          <a:stretch>
            <a:fillRect/>
          </a:stretch>
        </p:blipFill>
        <p:spPr>
          <a:xfrm>
            <a:off x="57039" y="3654473"/>
            <a:ext cx="526791" cy="480664"/>
          </a:xfrm>
          <a:prstGeom prst="rect">
            <a:avLst/>
          </a:prstGeom>
        </p:spPr>
      </p:pic>
      <p:sp>
        <p:nvSpPr>
          <p:cNvPr id="8" name="Ellipse 7">
            <a:extLst>
              <a:ext uri="{FF2B5EF4-FFF2-40B4-BE49-F238E27FC236}">
                <a16:creationId xmlns:a16="http://schemas.microsoft.com/office/drawing/2014/main" id="{241592A5-4A81-C723-721B-67BB27FD3C04}"/>
              </a:ext>
            </a:extLst>
          </p:cNvPr>
          <p:cNvSpPr>
            <a:spLocks noChangeAspect="1"/>
          </p:cNvSpPr>
          <p:nvPr/>
        </p:nvSpPr>
        <p:spPr>
          <a:xfrm>
            <a:off x="93070" y="3905237"/>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graphicFrame>
        <p:nvGraphicFramePr>
          <p:cNvPr id="9" name="Tableau 9">
            <a:extLst>
              <a:ext uri="{FF2B5EF4-FFF2-40B4-BE49-F238E27FC236}">
                <a16:creationId xmlns:a16="http://schemas.microsoft.com/office/drawing/2014/main" id="{D64A1126-074D-B066-7DB0-B64CDC52E3DC}"/>
              </a:ext>
            </a:extLst>
          </p:cNvPr>
          <p:cNvGraphicFramePr>
            <a:graphicFrameLocks noGrp="1"/>
          </p:cNvGraphicFramePr>
          <p:nvPr>
            <p:extLst>
              <p:ext uri="{D42A27DB-BD31-4B8C-83A1-F6EECF244321}">
                <p14:modId xmlns:p14="http://schemas.microsoft.com/office/powerpoint/2010/main" val="1780556964"/>
              </p:ext>
            </p:extLst>
          </p:nvPr>
        </p:nvGraphicFramePr>
        <p:xfrm>
          <a:off x="253490" y="2173822"/>
          <a:ext cx="8450081" cy="1474398"/>
        </p:xfrm>
        <a:graphic>
          <a:graphicData uri="http://schemas.openxmlformats.org/drawingml/2006/table">
            <a:tbl>
              <a:tblPr firstRow="1" bandRow="1">
                <a:tableStyleId>{9DCAF9ED-07DC-4A11-8D7F-57B35C25682E}</a:tableStyleId>
              </a:tblPr>
              <a:tblGrid>
                <a:gridCol w="1469993">
                  <a:extLst>
                    <a:ext uri="{9D8B030D-6E8A-4147-A177-3AD203B41FA5}">
                      <a16:colId xmlns:a16="http://schemas.microsoft.com/office/drawing/2014/main" val="1984036426"/>
                    </a:ext>
                  </a:extLst>
                </a:gridCol>
                <a:gridCol w="2179327">
                  <a:extLst>
                    <a:ext uri="{9D8B030D-6E8A-4147-A177-3AD203B41FA5}">
                      <a16:colId xmlns:a16="http://schemas.microsoft.com/office/drawing/2014/main" val="1895945103"/>
                    </a:ext>
                  </a:extLst>
                </a:gridCol>
                <a:gridCol w="2557077">
                  <a:extLst>
                    <a:ext uri="{9D8B030D-6E8A-4147-A177-3AD203B41FA5}">
                      <a16:colId xmlns:a16="http://schemas.microsoft.com/office/drawing/2014/main" val="4058178197"/>
                    </a:ext>
                  </a:extLst>
                </a:gridCol>
                <a:gridCol w="2243684">
                  <a:extLst>
                    <a:ext uri="{9D8B030D-6E8A-4147-A177-3AD203B41FA5}">
                      <a16:colId xmlns:a16="http://schemas.microsoft.com/office/drawing/2014/main" val="336421552"/>
                    </a:ext>
                  </a:extLst>
                </a:gridCol>
              </a:tblGrid>
              <a:tr h="473208">
                <a:tc>
                  <a:txBody>
                    <a:bodyPr/>
                    <a:lstStyle/>
                    <a:p>
                      <a:pPr algn="ctr"/>
                      <a:endParaRPr lang="fr-FR" sz="1200" dirty="0">
                        <a:solidFill>
                          <a:schemeClr val="bg1"/>
                        </a:solidFill>
                        <a:latin typeface="Corbel" panose="020B0503020204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pattFill prst="pct50">
                      <a:fgClr>
                        <a:srgbClr val="895588"/>
                      </a:fgClr>
                      <a:bgClr>
                        <a:schemeClr val="bg1"/>
                      </a:bgClr>
                    </a:pattFill>
                  </a:tcPr>
                </a:tc>
                <a:tc>
                  <a:txBody>
                    <a:bodyPr/>
                    <a:lstStyle/>
                    <a:p>
                      <a:pPr algn="ctr"/>
                      <a:r>
                        <a:rPr lang="fr-FR" sz="1200" b="1" dirty="0">
                          <a:solidFill>
                            <a:schemeClr val="bg1"/>
                          </a:solidFill>
                          <a:latin typeface="Corbel" panose="020B0503020204020204" pitchFamily="34" charset="0"/>
                        </a:rPr>
                        <a:t>Petites entreprises</a:t>
                      </a:r>
                    </a:p>
                    <a:p>
                      <a:pPr algn="ctr"/>
                      <a:endParaRPr lang="fr-FR" sz="1050" b="0" dirty="0">
                        <a:solidFill>
                          <a:schemeClr val="bg1"/>
                        </a:solidFill>
                        <a:latin typeface="Corbel" panose="020B0503020204020204" pitchFamily="34" charset="0"/>
                      </a:endParaRPr>
                    </a:p>
                    <a:p>
                      <a:pPr algn="ctr"/>
                      <a:r>
                        <a:rPr lang="fr-FR" sz="1050" b="0" i="1" dirty="0">
                          <a:solidFill>
                            <a:schemeClr val="bg1"/>
                          </a:solidFill>
                          <a:latin typeface="Corbel" panose="020B0503020204020204" pitchFamily="34" charset="0"/>
                        </a:rPr>
                        <a:t>Effectif &lt; 50 salariés </a:t>
                      </a:r>
                    </a:p>
                    <a:p>
                      <a:pPr algn="ctr"/>
                      <a:r>
                        <a:rPr lang="fr-FR" sz="1050" b="0" i="1" dirty="0">
                          <a:solidFill>
                            <a:schemeClr val="bg1"/>
                          </a:solidFill>
                          <a:latin typeface="Corbel" panose="020B0503020204020204" pitchFamily="34" charset="0"/>
                        </a:rPr>
                        <a:t>et</a:t>
                      </a:r>
                    </a:p>
                    <a:p>
                      <a:pPr algn="ctr"/>
                      <a:r>
                        <a:rPr lang="fr-FR" sz="1050" b="0" i="1" dirty="0">
                          <a:solidFill>
                            <a:schemeClr val="bg1"/>
                          </a:solidFill>
                          <a:latin typeface="Corbel" panose="020B0503020204020204" pitchFamily="34" charset="0"/>
                        </a:rPr>
                        <a:t>CA annuel ou total du bilan annuel </a:t>
                      </a:r>
                    </a:p>
                    <a:p>
                      <a:pPr algn="ctr"/>
                      <a:r>
                        <a:rPr lang="fr-FR" sz="1050" b="0" i="1" dirty="0">
                          <a:solidFill>
                            <a:schemeClr val="bg1"/>
                          </a:solidFill>
                          <a:latin typeface="Corbel" panose="020B0503020204020204" pitchFamily="34" charset="0"/>
                        </a:rPr>
                        <a:t>&lt; 10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95588"/>
                    </a:solidFill>
                  </a:tcPr>
                </a:tc>
                <a:tc>
                  <a:txBody>
                    <a:bodyPr/>
                    <a:lstStyle/>
                    <a:p>
                      <a:pPr marL="0" algn="ctr" defTabSz="514070" rtl="0" eaLnBrk="1" latinLnBrk="0" hangingPunct="1"/>
                      <a:r>
                        <a:rPr lang="fr-FR" sz="1200" b="1" kern="1200" dirty="0">
                          <a:solidFill>
                            <a:schemeClr val="bg1"/>
                          </a:solidFill>
                          <a:latin typeface="Corbel" panose="020B0503020204020204" pitchFamily="34" charset="0"/>
                          <a:ea typeface="+mn-ea"/>
                          <a:cs typeface="+mn-cs"/>
                        </a:rPr>
                        <a:t>Moyennes entreprises </a:t>
                      </a:r>
                    </a:p>
                    <a:p>
                      <a:pPr algn="ctr"/>
                      <a:endParaRPr lang="fr-FR" sz="1050" b="0" dirty="0">
                        <a:solidFill>
                          <a:schemeClr val="bg1"/>
                        </a:solidFill>
                        <a:latin typeface="Corbel" panose="020B0503020204020204" pitchFamily="34" charset="0"/>
                      </a:endParaRPr>
                    </a:p>
                    <a:p>
                      <a:pPr algn="ctr"/>
                      <a:r>
                        <a:rPr lang="fr-FR" sz="1050" b="0" i="1" dirty="0">
                          <a:solidFill>
                            <a:schemeClr val="bg1"/>
                          </a:solidFill>
                          <a:latin typeface="Corbel" panose="020B0503020204020204" pitchFamily="34" charset="0"/>
                        </a:rPr>
                        <a:t>Effectif &lt; 250 salariés </a:t>
                      </a:r>
                    </a:p>
                    <a:p>
                      <a:pPr algn="ctr"/>
                      <a:r>
                        <a:rPr lang="fr-FR" sz="1050" b="0" i="1" dirty="0">
                          <a:solidFill>
                            <a:schemeClr val="bg1"/>
                          </a:solidFill>
                          <a:latin typeface="Corbel" panose="020B0503020204020204" pitchFamily="34" charset="0"/>
                        </a:rPr>
                        <a:t>et</a:t>
                      </a:r>
                    </a:p>
                    <a:p>
                      <a:pPr algn="ctr"/>
                      <a:r>
                        <a:rPr lang="fr-FR" sz="1050" b="0" i="1" dirty="0">
                          <a:solidFill>
                            <a:schemeClr val="bg1"/>
                          </a:solidFill>
                          <a:latin typeface="Corbel" panose="020B0503020204020204" pitchFamily="34" charset="0"/>
                        </a:rPr>
                        <a:t>CA annuel &lt; 50 M€</a:t>
                      </a:r>
                    </a:p>
                    <a:p>
                      <a:pPr algn="ctr"/>
                      <a:r>
                        <a:rPr lang="fr-FR" sz="1050" b="0" i="1" dirty="0">
                          <a:solidFill>
                            <a:schemeClr val="bg1"/>
                          </a:solidFill>
                          <a:latin typeface="Corbel" panose="020B0503020204020204" pitchFamily="34" charset="0"/>
                        </a:rPr>
                        <a:t>ou total du bilan annuel &lt; 43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95588"/>
                    </a:solidFill>
                  </a:tcPr>
                </a:tc>
                <a:tc>
                  <a:txBody>
                    <a:bodyPr/>
                    <a:lstStyle/>
                    <a:p>
                      <a:pPr marL="0" algn="ctr" defTabSz="514070" rtl="0" eaLnBrk="1" latinLnBrk="0" hangingPunct="1"/>
                      <a:r>
                        <a:rPr lang="fr-FR" sz="1200" b="1" kern="1200" dirty="0">
                          <a:solidFill>
                            <a:schemeClr val="bg1"/>
                          </a:solidFill>
                          <a:latin typeface="Corbel" panose="020B0503020204020204" pitchFamily="34" charset="0"/>
                          <a:ea typeface="+mn-ea"/>
                          <a:cs typeface="+mn-cs"/>
                        </a:rPr>
                        <a:t>Grandes entreprises </a:t>
                      </a:r>
                    </a:p>
                    <a:p>
                      <a:pPr algn="ctr"/>
                      <a:endParaRPr lang="fr-FR" sz="1050" b="0" dirty="0">
                        <a:latin typeface="Corbel" panose="020B0503020204020204" pitchFamily="34" charset="0"/>
                      </a:endParaRPr>
                    </a:p>
                    <a:p>
                      <a:pPr algn="ctr"/>
                      <a:r>
                        <a:rPr lang="fr-FR" sz="1050" b="0" i="1" dirty="0">
                          <a:latin typeface="Corbel" panose="020B0503020204020204" pitchFamily="34" charset="0"/>
                        </a:rPr>
                        <a:t>Entreprises n’entrant pas dans les 2 premières catégories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95588"/>
                    </a:solidFill>
                  </a:tcPr>
                </a:tc>
                <a:extLst>
                  <a:ext uri="{0D108BD9-81ED-4DB2-BD59-A6C34878D82A}">
                    <a16:rowId xmlns:a16="http://schemas.microsoft.com/office/drawing/2014/main" val="955946755"/>
                  </a:ext>
                </a:extLst>
              </a:tr>
              <a:tr h="399978">
                <a:tc>
                  <a:txBody>
                    <a:bodyPr/>
                    <a:lstStyle/>
                    <a:p>
                      <a:pPr marL="0" algn="l" defTabSz="514070" rtl="0" eaLnBrk="1" latinLnBrk="0" hangingPunct="1"/>
                      <a:r>
                        <a:rPr lang="fr-FR" sz="1200" b="1" kern="1200" dirty="0">
                          <a:solidFill>
                            <a:schemeClr val="bg1"/>
                          </a:solidFill>
                          <a:latin typeface="Corbel" panose="020B0503020204020204" pitchFamily="34" charset="0"/>
                          <a:ea typeface="+mn-ea"/>
                          <a:cs typeface="+mn-cs"/>
                        </a:rPr>
                        <a:t>Taux d’intensité </a:t>
                      </a:r>
                    </a:p>
                  </a:txBody>
                  <a:tcP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rgbClr val="895588"/>
                      </a:solidFill>
                      <a:prstDash val="solid"/>
                      <a:round/>
                      <a:headEnd type="none" w="med" len="med"/>
                      <a:tailEnd type="none" w="med" len="med"/>
                    </a:lnB>
                    <a:solidFill>
                      <a:srgbClr val="895588"/>
                    </a:solidFill>
                  </a:tcPr>
                </a:tc>
                <a:tc>
                  <a:txBody>
                    <a:bodyPr/>
                    <a:lstStyle/>
                    <a:p>
                      <a:pPr algn="ctr"/>
                      <a:r>
                        <a:rPr lang="fr-FR" sz="1200" dirty="0">
                          <a:solidFill>
                            <a:schemeClr val="tx1"/>
                          </a:solidFill>
                          <a:latin typeface="Calibri" panose="020F0502020204030204" pitchFamily="34" charset="0"/>
                          <a:cs typeface="Calibri" panose="020F0502020204030204" pitchFamily="34" charset="0"/>
                        </a:rPr>
                        <a:t>70%</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fr-FR" sz="1200" dirty="0">
                          <a:solidFill>
                            <a:schemeClr val="tx1"/>
                          </a:solidFill>
                          <a:latin typeface="Calibri" panose="020F0502020204030204" pitchFamily="34" charset="0"/>
                          <a:cs typeface="Calibri" panose="020F0502020204030204" pitchFamily="34" charset="0"/>
                        </a:rPr>
                        <a:t>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lang="fr-FR" sz="1200" dirty="0">
                          <a:solidFill>
                            <a:schemeClr val="tx1"/>
                          </a:solidFill>
                          <a:latin typeface="Calibri" panose="020F0502020204030204" pitchFamily="34" charset="0"/>
                          <a:cs typeface="Calibri" panose="020F0502020204030204" pitchFamily="34" charset="0"/>
                        </a:rPr>
                        <a:t>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7530008"/>
                  </a:ext>
                </a:extLst>
              </a:tr>
            </a:tbl>
          </a:graphicData>
        </a:graphic>
      </p:graphicFrame>
      <p:sp>
        <p:nvSpPr>
          <p:cNvPr id="10" name="ZoneTexte 9">
            <a:extLst>
              <a:ext uri="{FF2B5EF4-FFF2-40B4-BE49-F238E27FC236}">
                <a16:creationId xmlns:a16="http://schemas.microsoft.com/office/drawing/2014/main" id="{663F3E0C-1423-ABD8-57F1-5477B8A790FC}"/>
              </a:ext>
            </a:extLst>
          </p:cNvPr>
          <p:cNvSpPr txBox="1"/>
          <p:nvPr/>
        </p:nvSpPr>
        <p:spPr>
          <a:xfrm>
            <a:off x="189561" y="1780490"/>
            <a:ext cx="3443980" cy="307777"/>
          </a:xfrm>
          <a:prstGeom prst="rect">
            <a:avLst/>
          </a:prstGeom>
          <a:noFill/>
        </p:spPr>
        <p:txBody>
          <a:bodyPr wrap="square" rtlCol="0">
            <a:spAutoFit/>
          </a:bodyPr>
          <a:lstStyle/>
          <a:p>
            <a:r>
              <a:rPr lang="fr-FR" sz="1400" b="1" dirty="0">
                <a:solidFill>
                  <a:srgbClr val="895688"/>
                </a:solidFill>
                <a:latin typeface="Century Gothic" panose="020B0502020202020204" pitchFamily="34" charset="0"/>
              </a:rPr>
              <a:t>Taux de prise en charge des coûts</a:t>
            </a:r>
          </a:p>
        </p:txBody>
      </p:sp>
      <p:sp>
        <p:nvSpPr>
          <p:cNvPr id="11" name="Ellipse 10">
            <a:extLst>
              <a:ext uri="{FF2B5EF4-FFF2-40B4-BE49-F238E27FC236}">
                <a16:creationId xmlns:a16="http://schemas.microsoft.com/office/drawing/2014/main" id="{D1673FCD-CE60-37AA-A7E7-BA9607913972}"/>
              </a:ext>
            </a:extLst>
          </p:cNvPr>
          <p:cNvSpPr>
            <a:spLocks noChangeAspect="1"/>
          </p:cNvSpPr>
          <p:nvPr/>
        </p:nvSpPr>
        <p:spPr>
          <a:xfrm>
            <a:off x="4727397" y="1043700"/>
            <a:ext cx="937520" cy="939134"/>
          </a:xfrm>
          <a:prstGeom prst="ellipse">
            <a:avLst/>
          </a:prstGeom>
          <a:solidFill>
            <a:srgbClr val="10574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2" name="ZoneTexte 1">
            <a:extLst>
              <a:ext uri="{FF2B5EF4-FFF2-40B4-BE49-F238E27FC236}">
                <a16:creationId xmlns:a16="http://schemas.microsoft.com/office/drawing/2014/main" id="{07F5CA36-FB58-778F-4FD1-6FE9F2A94E03}"/>
              </a:ext>
            </a:extLst>
          </p:cNvPr>
          <p:cNvSpPr txBox="1"/>
          <p:nvPr/>
        </p:nvSpPr>
        <p:spPr>
          <a:xfrm>
            <a:off x="4596418" y="3965933"/>
            <a:ext cx="4101475" cy="2439129"/>
          </a:xfrm>
          <a:prstGeom prst="rect">
            <a:avLst/>
          </a:prstGeom>
          <a:solidFill>
            <a:srgbClr val="895688">
              <a:alpha val="9804"/>
            </a:srgbClr>
          </a:solidFill>
          <a:ln>
            <a:noFill/>
            <a:prstDash val="sysDash"/>
          </a:ln>
        </p:spPr>
        <p:txBody>
          <a:bodyPr wrap="square" rtlCol="0">
            <a:spAutoFit/>
          </a:bodyPr>
          <a:lstStyle/>
          <a:p>
            <a:pPr marL="36000" algn="just">
              <a:buClr>
                <a:srgbClr val="895688"/>
              </a:buClr>
              <a:buSzPct val="120000"/>
            </a:pPr>
            <a:r>
              <a:rPr lang="fr-FR" sz="1100" i="1" dirty="0">
                <a:latin typeface="Corbel" panose="020B0503020204020204" pitchFamily="34" charset="0"/>
                <a:ea typeface="Calibri" charset="0"/>
                <a:cs typeface="Calibri" charset="0"/>
              </a:rPr>
              <a:t>Les coûts éligibles sont les suivants : </a:t>
            </a:r>
          </a:p>
          <a:p>
            <a:pPr marL="207450" indent="-171450" algn="just">
              <a:buClr>
                <a:srgbClr val="895688"/>
              </a:buClr>
              <a:buSzPct val="120000"/>
              <a:buFont typeface="Arial" panose="020B0604020202020204" pitchFamily="34" charset="0"/>
              <a:buChar char="•"/>
            </a:pPr>
            <a:r>
              <a:rPr lang="fr-FR" sz="1100" b="1" i="1" dirty="0">
                <a:latin typeface="Corbel" panose="020B0503020204020204" pitchFamily="34" charset="0"/>
                <a:ea typeface="Calibri" charset="0"/>
                <a:cs typeface="Calibri" charset="0"/>
              </a:rPr>
              <a:t>La</a:t>
            </a:r>
            <a:r>
              <a:rPr lang="fr-FR" sz="1100" i="1" dirty="0">
                <a:latin typeface="Corbel" panose="020B0503020204020204" pitchFamily="34" charset="0"/>
                <a:ea typeface="Calibri" charset="0"/>
                <a:cs typeface="Calibri" charset="0"/>
              </a:rPr>
              <a:t> </a:t>
            </a:r>
            <a:r>
              <a:rPr lang="fr-FR" sz="1100" b="1" i="1" dirty="0">
                <a:latin typeface="Corbel" panose="020B0503020204020204" pitchFamily="34" charset="0"/>
                <a:ea typeface="Calibri" charset="0"/>
                <a:cs typeface="Calibri" charset="0"/>
              </a:rPr>
              <a:t>rémunération des formateurs</a:t>
            </a:r>
            <a:r>
              <a:rPr lang="fr-FR" sz="1100" i="1" dirty="0">
                <a:latin typeface="Corbel" panose="020B0503020204020204" pitchFamily="34" charset="0"/>
                <a:ea typeface="Calibri" charset="0"/>
                <a:cs typeface="Calibri" charset="0"/>
              </a:rPr>
              <a:t>, pour les heures durant lesquelles ils participent à la formation ;</a:t>
            </a:r>
          </a:p>
          <a:p>
            <a:pPr marL="207450" indent="-171450" algn="just">
              <a:buClr>
                <a:srgbClr val="895688"/>
              </a:buClr>
              <a:buSzPct val="120000"/>
              <a:buFont typeface="Arial" panose="020B0604020202020204" pitchFamily="34" charset="0"/>
              <a:buChar char="•"/>
            </a:pPr>
            <a:r>
              <a:rPr lang="fr-FR" sz="1100" b="1" i="1" dirty="0">
                <a:latin typeface="Corbel" panose="020B0503020204020204" pitchFamily="34" charset="0"/>
                <a:ea typeface="Calibri" charset="0"/>
                <a:cs typeface="Calibri" charset="0"/>
              </a:rPr>
              <a:t>Les</a:t>
            </a:r>
            <a:r>
              <a:rPr lang="fr-FR" sz="1100" i="1" dirty="0">
                <a:latin typeface="Corbel" panose="020B0503020204020204" pitchFamily="34" charset="0"/>
                <a:ea typeface="Calibri" charset="0"/>
                <a:cs typeface="Calibri" charset="0"/>
              </a:rPr>
              <a:t> </a:t>
            </a:r>
            <a:r>
              <a:rPr lang="fr-FR" sz="1100" b="1" i="1" dirty="0">
                <a:latin typeface="Corbel" panose="020B0503020204020204" pitchFamily="34" charset="0"/>
                <a:ea typeface="Calibri" charset="0"/>
                <a:cs typeface="Calibri" charset="0"/>
              </a:rPr>
              <a:t>coûts de fonctionnement inhérents à la formation </a:t>
            </a:r>
            <a:r>
              <a:rPr lang="fr-FR" sz="1100" i="1" dirty="0">
                <a:latin typeface="Corbel" panose="020B0503020204020204" pitchFamily="34" charset="0"/>
                <a:ea typeface="Calibri" charset="0"/>
                <a:cs typeface="Calibri" charset="0"/>
              </a:rPr>
              <a:t>tels que les frais de déplacement et d’hébergement des formateurs et participants, les dépenses de matériaux et de fournitures directement liés au projet, l’amortissement des instruments et des équipements, au prorata de leur utilisation exclusive pour le projet de formation en cause ; </a:t>
            </a:r>
          </a:p>
          <a:p>
            <a:pPr marL="207450" indent="-171450" algn="just">
              <a:buClr>
                <a:srgbClr val="895688"/>
              </a:buClr>
              <a:buSzPct val="120000"/>
              <a:buFont typeface="Arial" panose="020B0604020202020204" pitchFamily="34" charset="0"/>
              <a:buChar char="•"/>
            </a:pPr>
            <a:r>
              <a:rPr lang="fr-FR" sz="1100" b="1" i="1" dirty="0">
                <a:latin typeface="Corbel" panose="020B0503020204020204" pitchFamily="34" charset="0"/>
                <a:ea typeface="Calibri" charset="0"/>
                <a:cs typeface="Calibri" charset="0"/>
              </a:rPr>
              <a:t>Les</a:t>
            </a:r>
            <a:r>
              <a:rPr lang="fr-FR" sz="1100" i="1" dirty="0">
                <a:latin typeface="Corbel" panose="020B0503020204020204" pitchFamily="34" charset="0"/>
                <a:ea typeface="Calibri" charset="0"/>
                <a:cs typeface="Calibri" charset="0"/>
              </a:rPr>
              <a:t> </a:t>
            </a:r>
            <a:r>
              <a:rPr lang="fr-FR" sz="1100" b="1" i="1" dirty="0">
                <a:latin typeface="Corbel" panose="020B0503020204020204" pitchFamily="34" charset="0"/>
                <a:ea typeface="Calibri" charset="0"/>
                <a:cs typeface="Calibri" charset="0"/>
              </a:rPr>
              <a:t>coûts des services de conseil </a:t>
            </a:r>
            <a:r>
              <a:rPr lang="fr-FR" sz="1100" i="1" dirty="0">
                <a:latin typeface="Corbel" panose="020B0503020204020204" pitchFamily="34" charset="0"/>
                <a:ea typeface="Calibri" charset="0"/>
                <a:cs typeface="Calibri" charset="0"/>
              </a:rPr>
              <a:t>liés au projet de formation ; </a:t>
            </a:r>
          </a:p>
          <a:p>
            <a:pPr marL="207450" indent="-171450" algn="just">
              <a:buClr>
                <a:srgbClr val="895688"/>
              </a:buClr>
              <a:buSzPct val="120000"/>
              <a:buFont typeface="Arial" panose="020B0604020202020204" pitchFamily="34" charset="0"/>
              <a:buChar char="•"/>
            </a:pPr>
            <a:r>
              <a:rPr lang="fr-FR" sz="1100" b="1" i="1" dirty="0">
                <a:latin typeface="Corbel" panose="020B0503020204020204" pitchFamily="34" charset="0"/>
                <a:ea typeface="Calibri" charset="0"/>
                <a:cs typeface="Calibri" charset="0"/>
              </a:rPr>
              <a:t>La rémunération des participants à la formation et les coûts généraux indirects </a:t>
            </a:r>
            <a:r>
              <a:rPr lang="fr-FR" sz="1100" i="1" dirty="0">
                <a:latin typeface="Corbel" panose="020B0503020204020204" pitchFamily="34" charset="0"/>
                <a:ea typeface="Calibri" charset="0"/>
                <a:cs typeface="Calibri" charset="0"/>
              </a:rPr>
              <a:t>(coûts administratifs, location, frais généraux), pour les heures durant lesquelles les participants assistent à la formation.</a:t>
            </a:r>
          </a:p>
        </p:txBody>
      </p:sp>
      <p:pic>
        <p:nvPicPr>
          <p:cNvPr id="12" name="Graphique 11" descr="Informations avec un remplissage uni">
            <a:extLst>
              <a:ext uri="{FF2B5EF4-FFF2-40B4-BE49-F238E27FC236}">
                <a16:creationId xmlns:a16="http://schemas.microsoft.com/office/drawing/2014/main" id="{940283D0-4CE7-505A-9AE3-CE5EC10747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4524" y="3849196"/>
            <a:ext cx="491039" cy="491039"/>
          </a:xfrm>
          <a:prstGeom prst="rect">
            <a:avLst/>
          </a:prstGeom>
        </p:spPr>
      </p:pic>
    </p:spTree>
    <p:extLst>
      <p:ext uri="{BB962C8B-B14F-4D97-AF65-F5344CB8AC3E}">
        <p14:creationId xmlns:p14="http://schemas.microsoft.com/office/powerpoint/2010/main" val="41183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472258" y="116874"/>
            <a:ext cx="5805450" cy="1251040"/>
          </a:xfrm>
        </p:spPr>
        <p:txBody>
          <a:bodyPr>
            <a:normAutofit/>
          </a:bodyPr>
          <a:lstStyle/>
          <a:p>
            <a:r>
              <a:rPr lang="fr-FR" sz="2600" b="0" dirty="0">
                <a:solidFill>
                  <a:schemeClr val="accent4"/>
                </a:solidFill>
                <a:latin typeface="Century Gothic" panose="020B0502020202020204" pitchFamily="34" charset="0"/>
              </a:rPr>
              <a:t>Prestations de Conseil en Ressources Humaines (PCRH)</a:t>
            </a: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Comment faire la demande ?</a:t>
            </a:r>
          </a:p>
          <a:p>
            <a:pPr algn="ctr">
              <a:spcBef>
                <a:spcPts val="600"/>
              </a:spcBef>
            </a:pPr>
            <a:r>
              <a:rPr lang="fr-FR" sz="1100" dirty="0">
                <a:solidFill>
                  <a:schemeClr val="bg1"/>
                </a:solidFill>
                <a:latin typeface="Corbel" panose="020B0503020204020204" pitchFamily="34" charset="0"/>
                <a:cs typeface="Calibri" panose="020F0502020204030204" pitchFamily="34" charset="0"/>
              </a:rPr>
              <a:t>L’entreprise peut s’adresser à son </a:t>
            </a:r>
            <a:r>
              <a:rPr lang="fr-FR" sz="1100" b="1" dirty="0">
                <a:solidFill>
                  <a:schemeClr val="bg1"/>
                </a:solidFill>
                <a:latin typeface="Corbel" panose="020B0503020204020204" pitchFamily="34" charset="0"/>
                <a:cs typeface="Calibri" panose="020F0502020204030204" pitchFamily="34" charset="0"/>
                <a:hlinkClick r:id="rId2"/>
              </a:rPr>
              <a:t>OPCO</a:t>
            </a:r>
            <a:r>
              <a:rPr lang="fr-FR" sz="1100" b="1" dirty="0">
                <a:solidFill>
                  <a:schemeClr val="bg1"/>
                </a:solidFill>
                <a:latin typeface="Corbel" panose="020B0503020204020204" pitchFamily="34" charset="0"/>
                <a:cs typeface="Calibri" panose="020F0502020204030204" pitchFamily="34" charset="0"/>
              </a:rPr>
              <a:t>.</a:t>
            </a:r>
            <a:endParaRPr lang="fr-FR" sz="1400" b="1" dirty="0">
              <a:solidFill>
                <a:schemeClr val="bg1"/>
              </a:solidFill>
              <a:latin typeface="Century Gothic" panose="020B050202020202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243762"/>
            <a:ext cx="2059784" cy="1704997"/>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b="1" dirty="0">
                <a:solidFill>
                  <a:schemeClr val="bg1"/>
                </a:solidFill>
                <a:latin typeface="Corbel" panose="020B0503020204020204" pitchFamily="34" charset="0"/>
                <a:cs typeface="Calibri" panose="020F0502020204030204" pitchFamily="34" charset="0"/>
              </a:rPr>
              <a:t>Dès lors qu'un besoin se fait ressentir</a:t>
            </a:r>
            <a:r>
              <a:rPr lang="fr-FR" sz="1100" dirty="0">
                <a:solidFill>
                  <a:schemeClr val="bg1"/>
                </a:solidFill>
                <a:latin typeface="Corbel" panose="020B0503020204020204" pitchFamily="34" charset="0"/>
                <a:cs typeface="Calibri" panose="020F0502020204030204" pitchFamily="34" charset="0"/>
              </a:rPr>
              <a:t>. L’accompagnement doit être réalisé </a:t>
            </a:r>
            <a:r>
              <a:rPr lang="fr-FR" sz="1100" b="1" dirty="0">
                <a:solidFill>
                  <a:schemeClr val="bg1"/>
                </a:solidFill>
                <a:latin typeface="Corbel" panose="020B0503020204020204" pitchFamily="34" charset="0"/>
                <a:cs typeface="Calibri" panose="020F0502020204030204" pitchFamily="34" charset="0"/>
              </a:rPr>
              <a:t>dans</a:t>
            </a:r>
            <a:r>
              <a:rPr lang="fr-FR" sz="1100" dirty="0">
                <a:solidFill>
                  <a:schemeClr val="bg1"/>
                </a:solidFill>
                <a:latin typeface="Corbel" panose="020B0503020204020204" pitchFamily="34" charset="0"/>
                <a:cs typeface="Calibri" panose="020F0502020204030204" pitchFamily="34" charset="0"/>
              </a:rPr>
              <a:t> </a:t>
            </a:r>
            <a:r>
              <a:rPr lang="fr-FR" sz="1100" b="1" dirty="0">
                <a:solidFill>
                  <a:schemeClr val="bg1"/>
                </a:solidFill>
                <a:latin typeface="Corbel" panose="020B0503020204020204" pitchFamily="34" charset="0"/>
                <a:cs typeface="Calibri" panose="020F0502020204030204" pitchFamily="34" charset="0"/>
              </a:rPr>
              <a:t>les 12 mois </a:t>
            </a:r>
            <a:r>
              <a:rPr lang="fr-FR" sz="1100" dirty="0">
                <a:solidFill>
                  <a:schemeClr val="bg1"/>
                </a:solidFill>
                <a:latin typeface="Corbel" panose="020B0503020204020204" pitchFamily="34" charset="0"/>
                <a:cs typeface="Calibri" panose="020F0502020204030204" pitchFamily="34" charset="0"/>
              </a:rPr>
              <a:t>qui suivent la signature de la convention avec l’OPCO.</a:t>
            </a:r>
          </a:p>
        </p:txBody>
      </p:sp>
      <p:cxnSp>
        <p:nvCxnSpPr>
          <p:cNvPr id="24" name="Connecteur droit 23">
            <a:extLst>
              <a:ext uri="{FF2B5EF4-FFF2-40B4-BE49-F238E27FC236}">
                <a16:creationId xmlns:a16="http://schemas.microsoft.com/office/drawing/2014/main" id="{7683F8E1-F889-7946-8EB1-FF771971EFD2}"/>
              </a:ext>
            </a:extLst>
          </p:cNvPr>
          <p:cNvCxnSpPr>
            <a:cxnSpLocks/>
          </p:cNvCxnSpPr>
          <p:nvPr/>
        </p:nvCxnSpPr>
        <p:spPr>
          <a:xfrm>
            <a:off x="636482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18022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Trouvez l’interlocuteur de votre OPCO sur le </a:t>
            </a:r>
            <a:r>
              <a:rPr lang="fr-FR" sz="1100" i="1" dirty="0">
                <a:solidFill>
                  <a:schemeClr val="bg1"/>
                </a:solidFill>
                <a:latin typeface="Corbel" panose="020B0503020204020204" pitchFamily="34" charset="0"/>
                <a:ea typeface="Calibri" charset="0"/>
                <a:cs typeface="Calibri" charset="0"/>
                <a:hlinkClick r:id="rId3"/>
              </a:rPr>
              <a:t>site</a:t>
            </a:r>
            <a:r>
              <a:rPr lang="fr-FR" sz="1100" i="1" dirty="0">
                <a:solidFill>
                  <a:schemeClr val="bg1"/>
                </a:solidFill>
                <a:latin typeface="Corbel" panose="020B0503020204020204" pitchFamily="34" charset="0"/>
                <a:ea typeface="Calibri" charset="0"/>
                <a:cs typeface="Calibri" charset="0"/>
              </a:rPr>
              <a:t> de la DRIEETS Ile-de-France</a:t>
            </a:r>
          </a:p>
        </p:txBody>
      </p:sp>
      <p:sp>
        <p:nvSpPr>
          <p:cNvPr id="26" name="Rectangle 25">
            <a:extLst>
              <a:ext uri="{FF2B5EF4-FFF2-40B4-BE49-F238E27FC236}">
                <a16:creationId xmlns:a16="http://schemas.microsoft.com/office/drawing/2014/main" id="{371D908D-9C74-5647-84C0-5DD99EAAA48E}"/>
              </a:ext>
            </a:extLst>
          </p:cNvPr>
          <p:cNvSpPr/>
          <p:nvPr/>
        </p:nvSpPr>
        <p:spPr>
          <a:xfrm>
            <a:off x="474032" y="1516319"/>
            <a:ext cx="5718513" cy="1241345"/>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chemeClr val="tx1"/>
                </a:solidFill>
                <a:latin typeface="Corbel" panose="020B0503020204020204" pitchFamily="34" charset="0"/>
              </a:rPr>
              <a:t>La prestation de conseil en ressources humaines (PCRH) </a:t>
            </a:r>
            <a:r>
              <a:rPr lang="fr-FR" sz="1100" dirty="0">
                <a:solidFill>
                  <a:schemeClr val="tx1"/>
                </a:solidFill>
                <a:latin typeface="Corbel" panose="020B0503020204020204" pitchFamily="34" charset="0"/>
              </a:rPr>
              <a:t>permet à l'entreprise, ou à un collectif d'entreprises, de </a:t>
            </a:r>
            <a:r>
              <a:rPr lang="fr-FR" sz="1200" b="1" dirty="0">
                <a:solidFill>
                  <a:schemeClr val="tx1"/>
                </a:solidFill>
                <a:latin typeface="Corbel" panose="020B0503020204020204" pitchFamily="34" charset="0"/>
              </a:rPr>
              <a:t>bénéficier d'un accompagnement en ressources humaines réalisé par un prestataire et cofinancé par l'Etat. </a:t>
            </a:r>
            <a:endParaRPr lang="fr-FR" sz="900" dirty="0">
              <a:solidFill>
                <a:schemeClr val="tx1"/>
              </a:solidFill>
              <a:latin typeface="Corbel" panose="020B0503020204020204" pitchFamily="34" charset="0"/>
            </a:endParaRPr>
          </a:p>
        </p:txBody>
      </p:sp>
      <p:sp>
        <p:nvSpPr>
          <p:cNvPr id="27" name="ZoneTexte 26">
            <a:extLst>
              <a:ext uri="{FF2B5EF4-FFF2-40B4-BE49-F238E27FC236}">
                <a16:creationId xmlns:a16="http://schemas.microsoft.com/office/drawing/2014/main" id="{695215A7-B740-1048-9C6F-BECA0D5727DA}"/>
              </a:ext>
            </a:extLst>
          </p:cNvPr>
          <p:cNvSpPr txBox="1"/>
          <p:nvPr/>
        </p:nvSpPr>
        <p:spPr>
          <a:xfrm>
            <a:off x="472258" y="1542282"/>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8" name="Rectangle 27">
            <a:extLst>
              <a:ext uri="{FF2B5EF4-FFF2-40B4-BE49-F238E27FC236}">
                <a16:creationId xmlns:a16="http://schemas.microsoft.com/office/drawing/2014/main" id="{3C11594A-0F7C-BE43-90DA-CD60B72DBC27}"/>
              </a:ext>
            </a:extLst>
          </p:cNvPr>
          <p:cNvSpPr/>
          <p:nvPr/>
        </p:nvSpPr>
        <p:spPr>
          <a:xfrm>
            <a:off x="486972" y="2762156"/>
            <a:ext cx="1980417" cy="2321203"/>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latin typeface="Corbel" panose="020B0503020204020204" pitchFamily="34" charset="0"/>
                <a:ea typeface="Calibri" charset="0"/>
                <a:cs typeface="Calibri" charset="0"/>
              </a:rPr>
              <a:t>La prise en charge peut être gratuite pour l’entreprise dans la limite d’un certain plafond :</a:t>
            </a:r>
          </a:p>
          <a:p>
            <a:endParaRPr lang="fr-FR" sz="900" i="1" dirty="0">
              <a:solidFill>
                <a:schemeClr val="tx1"/>
              </a:solidFill>
              <a:latin typeface="Corbel" panose="020B0503020204020204" pitchFamily="34" charset="0"/>
              <a:ea typeface="Calibri" charset="0"/>
              <a:cs typeface="Calibri" charset="0"/>
            </a:endParaRPr>
          </a:p>
          <a:p>
            <a:pPr marL="177750" indent="-177750">
              <a:buClr>
                <a:srgbClr val="895688"/>
              </a:buClr>
              <a:buFont typeface="Arial" panose="020B0604020202020204" pitchFamily="34" charset="0"/>
              <a:buChar char="•"/>
            </a:pPr>
            <a:r>
              <a:rPr lang="fr-FR" sz="1100" dirty="0">
                <a:solidFill>
                  <a:schemeClr val="tx1"/>
                </a:solidFill>
                <a:latin typeface="Corbel" panose="020B0503020204020204" pitchFamily="34" charset="0"/>
                <a:cs typeface="Calibri" charset="0"/>
              </a:rPr>
              <a:t>Prise en charge de l’État :  </a:t>
            </a:r>
          </a:p>
          <a:p>
            <a:pPr marL="172800">
              <a:buClr>
                <a:srgbClr val="895688"/>
              </a:buClr>
            </a:pPr>
            <a:r>
              <a:rPr lang="fr-FR" sz="1200" b="1" i="1" dirty="0">
                <a:solidFill>
                  <a:schemeClr val="tx1"/>
                </a:solidFill>
                <a:latin typeface="Corbel" panose="020B0503020204020204" pitchFamily="34" charset="0"/>
                <a:ea typeface="Calibri" charset="0"/>
                <a:cs typeface="Calibri" charset="0"/>
              </a:rPr>
              <a:t>15 000 € HT </a:t>
            </a:r>
            <a:r>
              <a:rPr lang="fr-FR" sz="1100" dirty="0">
                <a:solidFill>
                  <a:schemeClr val="tx1"/>
                </a:solidFill>
                <a:latin typeface="Corbel" panose="020B0503020204020204" pitchFamily="34" charset="0"/>
                <a:ea typeface="Calibri" charset="0"/>
                <a:cs typeface="Calibri" charset="0"/>
              </a:rPr>
              <a:t>maximum, </a:t>
            </a:r>
            <a:endParaRPr lang="fr-FR" sz="1200" dirty="0">
              <a:solidFill>
                <a:schemeClr val="tx1"/>
              </a:solidFill>
              <a:latin typeface="Corbel" panose="020B0503020204020204" pitchFamily="34" charset="0"/>
              <a:ea typeface="Calibri" charset="0"/>
              <a:cs typeface="Calibri" charset="0"/>
            </a:endParaRPr>
          </a:p>
          <a:p>
            <a:pPr>
              <a:buClr>
                <a:srgbClr val="895688"/>
              </a:buClr>
            </a:pPr>
            <a:endParaRPr lang="fr-FR" sz="500" b="1" i="1" dirty="0">
              <a:solidFill>
                <a:schemeClr val="tx1"/>
              </a:solidFill>
              <a:latin typeface="Corbel" panose="020B0503020204020204" pitchFamily="34" charset="0"/>
              <a:ea typeface="Calibri" charset="0"/>
              <a:cs typeface="Calibri" charset="0"/>
            </a:endParaRPr>
          </a:p>
          <a:p>
            <a:pPr>
              <a:buClr>
                <a:srgbClr val="895688"/>
              </a:buClr>
            </a:pPr>
            <a:r>
              <a:rPr lang="fr-FR" sz="1100" i="1" dirty="0">
                <a:solidFill>
                  <a:schemeClr val="tx1"/>
                </a:solidFill>
                <a:latin typeface="Corbel" panose="020B0503020204020204" pitchFamily="34" charset="0"/>
                <a:cs typeface="Calibri" charset="0"/>
              </a:rPr>
              <a:t>À ce montant, peut s’ajouter un</a:t>
            </a:r>
            <a:r>
              <a:rPr lang="fr-FR" sz="1200" b="1" i="1" dirty="0">
                <a:solidFill>
                  <a:schemeClr val="tx1"/>
                </a:solidFill>
                <a:latin typeface="Corbel" panose="020B0503020204020204" pitchFamily="34" charset="0"/>
                <a:ea typeface="Calibri" charset="0"/>
                <a:cs typeface="Calibri" charset="0"/>
              </a:rPr>
              <a:t> </a:t>
            </a:r>
            <a:r>
              <a:rPr lang="fr-FR" sz="1100" i="1" dirty="0">
                <a:solidFill>
                  <a:schemeClr val="tx1"/>
                </a:solidFill>
                <a:latin typeface="Corbel" panose="020B0503020204020204" pitchFamily="34" charset="0"/>
                <a:ea typeface="Calibri" charset="0"/>
                <a:cs typeface="Calibri" charset="0"/>
              </a:rPr>
              <a:t>cofinancement de l'OPCO.</a:t>
            </a:r>
          </a:p>
          <a:p>
            <a:pPr marL="285750" indent="-285750">
              <a:buFont typeface="Arial" panose="020B0604020202020204" pitchFamily="34" charset="0"/>
              <a:buChar char="•"/>
            </a:pPr>
            <a:endParaRPr lang="fr-FR" sz="900" i="1" dirty="0">
              <a:solidFill>
                <a:schemeClr val="tx1"/>
              </a:solidFill>
              <a:latin typeface="Corbel" panose="020B0503020204020204" pitchFamily="34" charset="0"/>
              <a:ea typeface="Calibri" charset="0"/>
              <a:cs typeface="Calibri" charset="0"/>
            </a:endParaRPr>
          </a:p>
          <a:p>
            <a:r>
              <a:rPr lang="fr-FR" sz="1100" b="1" i="1" dirty="0">
                <a:solidFill>
                  <a:schemeClr val="tx1"/>
                </a:solidFill>
                <a:latin typeface="Corbel" panose="020B0503020204020204" pitchFamily="34" charset="0"/>
                <a:ea typeface="Calibri" charset="0"/>
                <a:cs typeface="Calibri" charset="0"/>
              </a:rPr>
              <a:t>Le reste à charge est donc très faible (voire nul) pour les entreprises</a:t>
            </a:r>
            <a:r>
              <a:rPr lang="fr-FR" sz="1100" i="1" dirty="0">
                <a:solidFill>
                  <a:schemeClr val="tx1"/>
                </a:solidFill>
                <a:latin typeface="Corbel" panose="020B0503020204020204" pitchFamily="34" charset="0"/>
                <a:ea typeface="Calibri" charset="0"/>
                <a:cs typeface="Calibri" charset="0"/>
              </a:rPr>
              <a:t>.</a:t>
            </a:r>
            <a:endParaRPr lang="fr-FR" sz="1050" dirty="0">
              <a:solidFill>
                <a:schemeClr val="tx1"/>
              </a:solidFill>
              <a:latin typeface="Corbel" panose="020B0503020204020204" pitchFamily="34" charset="0"/>
              <a:ea typeface="Calibri" charset="0"/>
              <a:cs typeface="Calibri" charset="0"/>
            </a:endParaRPr>
          </a:p>
        </p:txBody>
      </p:sp>
      <p:sp>
        <p:nvSpPr>
          <p:cNvPr id="29" name="ZoneTexte 28">
            <a:extLst>
              <a:ext uri="{FF2B5EF4-FFF2-40B4-BE49-F238E27FC236}">
                <a16:creationId xmlns:a16="http://schemas.microsoft.com/office/drawing/2014/main" id="{468EFE11-EBB0-A849-9FED-EBC00362807F}"/>
              </a:ext>
            </a:extLst>
          </p:cNvPr>
          <p:cNvSpPr txBox="1"/>
          <p:nvPr/>
        </p:nvSpPr>
        <p:spPr>
          <a:xfrm>
            <a:off x="504992" y="2577490"/>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2879382" y="2896825"/>
            <a:ext cx="3313160" cy="106772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b="1" dirty="0">
                <a:solidFill>
                  <a:schemeClr val="tx1"/>
                </a:solidFill>
                <a:latin typeface="Corbel" panose="020B0503020204020204" pitchFamily="34" charset="0"/>
              </a:rPr>
              <a:t>Toute entreprise de moins de 250 salariés, </a:t>
            </a:r>
            <a:r>
              <a:rPr lang="fr-FR" sz="1100" dirty="0">
                <a:solidFill>
                  <a:schemeClr val="tx1"/>
                </a:solidFill>
                <a:latin typeface="Corbel" panose="020B0503020204020204" pitchFamily="34" charset="0"/>
              </a:rPr>
              <a:t>n'appartenant pas à un groupe de plus de 250 salariés.</a:t>
            </a:r>
          </a:p>
          <a:p>
            <a:pPr algn="r"/>
            <a:r>
              <a:rPr lang="fr-FR" sz="1100" i="1" dirty="0">
                <a:solidFill>
                  <a:schemeClr val="tx1"/>
                </a:solidFill>
                <a:latin typeface="Corbel" panose="020B0503020204020204" pitchFamily="34" charset="0"/>
              </a:rPr>
              <a:t>La priorité est donnée aux PME de moins de 50 salariés et aux TPE de moins de 10 salariés, non dotées d'un service RH</a:t>
            </a:r>
            <a:r>
              <a:rPr lang="fr-FR" sz="1200" dirty="0">
                <a:solidFill>
                  <a:schemeClr val="tx1"/>
                </a:solidFill>
                <a:latin typeface="Corbel" panose="020B0503020204020204" pitchFamily="34" charset="0"/>
              </a:rPr>
              <a:t>. </a:t>
            </a:r>
          </a:p>
        </p:txBody>
      </p:sp>
      <p:sp>
        <p:nvSpPr>
          <p:cNvPr id="31" name="ZoneTexte 30">
            <a:extLst>
              <a:ext uri="{FF2B5EF4-FFF2-40B4-BE49-F238E27FC236}">
                <a16:creationId xmlns:a16="http://schemas.microsoft.com/office/drawing/2014/main" id="{8E21A55F-8CD4-B341-A11A-A555ADE6A9D3}"/>
              </a:ext>
            </a:extLst>
          </p:cNvPr>
          <p:cNvSpPr txBox="1"/>
          <p:nvPr/>
        </p:nvSpPr>
        <p:spPr>
          <a:xfrm>
            <a:off x="3192306" y="2612526"/>
            <a:ext cx="274205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3192306" y="4021404"/>
            <a:ext cx="232899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4">
            <a:duotone>
              <a:schemeClr val="accent3">
                <a:shade val="45000"/>
                <a:satMod val="135000"/>
              </a:schemeClr>
              <a:prstClr val="white"/>
            </a:duotone>
          </a:blip>
          <a:stretch>
            <a:fillRect/>
          </a:stretch>
        </p:blipFill>
        <p:spPr>
          <a:xfrm>
            <a:off x="2734923" y="2371868"/>
            <a:ext cx="560379" cy="595274"/>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5">
            <a:duotone>
              <a:schemeClr val="accent3">
                <a:shade val="45000"/>
                <a:satMod val="135000"/>
              </a:schemeClr>
              <a:prstClr val="white"/>
            </a:duotone>
          </a:blip>
          <a:stretch>
            <a:fillRect/>
          </a:stretch>
        </p:blipFill>
        <p:spPr>
          <a:xfrm>
            <a:off x="2744853" y="3787826"/>
            <a:ext cx="612792" cy="561726"/>
          </a:xfrm>
          <a:prstGeom prst="rect">
            <a:avLst/>
          </a:prstGeom>
        </p:spPr>
      </p:pic>
      <p:sp>
        <p:nvSpPr>
          <p:cNvPr id="19" name="Rectangle 18">
            <a:extLst>
              <a:ext uri="{FF2B5EF4-FFF2-40B4-BE49-F238E27FC236}">
                <a16:creationId xmlns:a16="http://schemas.microsoft.com/office/drawing/2014/main" id="{71300DA0-A64C-1A4B-9335-E306C492867F}"/>
              </a:ext>
            </a:extLst>
          </p:cNvPr>
          <p:cNvSpPr/>
          <p:nvPr/>
        </p:nvSpPr>
        <p:spPr>
          <a:xfrm>
            <a:off x="472258" y="4955757"/>
            <a:ext cx="5650009" cy="1871077"/>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L’accompagnement proposé </a:t>
            </a:r>
            <a:r>
              <a:rPr lang="fr-FR" sz="1200" b="1" dirty="0">
                <a:solidFill>
                  <a:schemeClr val="tx1"/>
                </a:solidFill>
                <a:latin typeface="Corbel" panose="020B0503020204020204" pitchFamily="34" charset="0"/>
                <a:ea typeface="Calibri" charset="0"/>
                <a:cs typeface="Calibri" charset="0"/>
              </a:rPr>
              <a:t>s’adapte aux besoins des entreprises </a:t>
            </a:r>
            <a:r>
              <a:rPr lang="fr-FR" sz="1100" b="1" dirty="0">
                <a:solidFill>
                  <a:schemeClr val="tx1"/>
                </a:solidFill>
                <a:latin typeface="Corbel" panose="020B0503020204020204" pitchFamily="34" charset="0"/>
                <a:ea typeface="Calibri" charset="0"/>
                <a:cs typeface="Calibri" charset="0"/>
              </a:rPr>
              <a:t>: </a:t>
            </a:r>
            <a:r>
              <a:rPr lang="fr-FR" sz="1200" b="1" dirty="0">
                <a:solidFill>
                  <a:schemeClr val="tx1"/>
                </a:solidFill>
                <a:latin typeface="Corbel" panose="020B0503020204020204" pitchFamily="34" charset="0"/>
                <a:ea typeface="Calibri" charset="0"/>
                <a:cs typeface="Calibri" charset="0"/>
              </a:rPr>
              <a:t>prestation courte (1 à 10 jours d’intervention)</a:t>
            </a:r>
            <a:r>
              <a:rPr lang="fr-FR" sz="1100" dirty="0">
                <a:solidFill>
                  <a:schemeClr val="tx1"/>
                </a:solidFill>
                <a:latin typeface="Corbel" panose="020B0503020204020204" pitchFamily="34" charset="0"/>
                <a:ea typeface="Calibri" charset="0"/>
                <a:cs typeface="Calibri" charset="0"/>
              </a:rPr>
              <a:t> ou plus </a:t>
            </a:r>
            <a:r>
              <a:rPr lang="fr-FR" sz="1200" b="1" dirty="0">
                <a:solidFill>
                  <a:schemeClr val="tx1"/>
                </a:solidFill>
                <a:latin typeface="Corbel" panose="020B0503020204020204" pitchFamily="34" charset="0"/>
                <a:ea typeface="Calibri" charset="0"/>
                <a:cs typeface="Calibri" charset="0"/>
              </a:rPr>
              <a:t>longue (10 à 20 jours)</a:t>
            </a:r>
            <a:r>
              <a:rPr lang="fr-FR" sz="1200" dirty="0">
                <a:solidFill>
                  <a:schemeClr val="tx1"/>
                </a:solidFill>
                <a:latin typeface="Corbel" panose="020B0503020204020204" pitchFamily="34" charset="0"/>
                <a:ea typeface="Calibri" charset="0"/>
                <a:cs typeface="Calibri" charset="0"/>
              </a:rPr>
              <a:t>.</a:t>
            </a:r>
            <a:r>
              <a:rPr lang="fr-FR" sz="1200" b="1" dirty="0">
                <a:solidFill>
                  <a:schemeClr val="tx1"/>
                </a:solidFill>
                <a:latin typeface="Corbel" panose="020B0503020204020204" pitchFamily="34" charset="0"/>
                <a:ea typeface="Calibri" charset="0"/>
                <a:cs typeface="Calibri" charset="0"/>
              </a:rPr>
              <a:t> </a:t>
            </a:r>
            <a:r>
              <a:rPr lang="fr-FR" sz="1100" dirty="0">
                <a:solidFill>
                  <a:schemeClr val="tx1"/>
                </a:solidFill>
                <a:latin typeface="Corbel" panose="020B0503020204020204" pitchFamily="34" charset="0"/>
                <a:ea typeface="Calibri" charset="0"/>
                <a:cs typeface="Calibri" charset="0"/>
              </a:rPr>
              <a:t>Il</a:t>
            </a:r>
            <a:r>
              <a:rPr lang="fr-FR" sz="1100" b="1" dirty="0">
                <a:solidFill>
                  <a:schemeClr val="tx1"/>
                </a:solidFill>
                <a:latin typeface="Corbel" panose="020B0503020204020204" pitchFamily="34" charset="0"/>
                <a:ea typeface="Calibri" charset="0"/>
                <a:cs typeface="Calibri" charset="0"/>
              </a:rPr>
              <a:t> </a:t>
            </a:r>
            <a:r>
              <a:rPr lang="fr-FR" sz="1100" dirty="0">
                <a:solidFill>
                  <a:schemeClr val="tx1"/>
                </a:solidFill>
                <a:latin typeface="Corbel" panose="020B0503020204020204" pitchFamily="34" charset="0"/>
                <a:ea typeface="Calibri" charset="0"/>
                <a:cs typeface="Calibri" charset="0"/>
              </a:rPr>
              <a:t>doit  être réalisé sur </a:t>
            </a:r>
            <a:r>
              <a:rPr lang="fr-FR" sz="1200" b="1" dirty="0">
                <a:solidFill>
                  <a:schemeClr val="tx1"/>
                </a:solidFill>
                <a:latin typeface="Corbel" panose="020B0503020204020204" pitchFamily="34" charset="0"/>
                <a:ea typeface="Calibri" charset="0"/>
                <a:cs typeface="Calibri" charset="0"/>
              </a:rPr>
              <a:t>une période de 12 mois </a:t>
            </a:r>
            <a:r>
              <a:rPr lang="fr-FR" sz="1100" dirty="0">
                <a:solidFill>
                  <a:schemeClr val="tx1"/>
                </a:solidFill>
                <a:latin typeface="Corbel" panose="020B0503020204020204" pitchFamily="34" charset="0"/>
                <a:ea typeface="Calibri" charset="0"/>
                <a:cs typeface="Calibri" charset="0"/>
              </a:rPr>
              <a:t>et ne peut excéder 30 jours. </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Un accompagnement spécifique est </a:t>
            </a:r>
            <a:r>
              <a:rPr lang="fr-FR" sz="1200" b="1" dirty="0">
                <a:solidFill>
                  <a:schemeClr val="tx1"/>
                </a:solidFill>
                <a:latin typeface="Corbel" panose="020B0503020204020204" pitchFamily="34" charset="0"/>
                <a:ea typeface="Calibri" charset="0"/>
                <a:cs typeface="Calibri" charset="0"/>
              </a:rPr>
              <a:t>mobilisable pour la mise en place de structures RH mutualisées </a:t>
            </a:r>
            <a:r>
              <a:rPr lang="fr-FR" sz="1100" dirty="0">
                <a:solidFill>
                  <a:schemeClr val="tx1"/>
                </a:solidFill>
                <a:latin typeface="Corbel" panose="020B0503020204020204" pitchFamily="34" charset="0"/>
                <a:ea typeface="Calibri" charset="0"/>
                <a:cs typeface="Calibri" charset="0"/>
              </a:rPr>
              <a:t>(groupement d’employeurs par exemple). </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L’accompagnement peut être réalisé </a:t>
            </a:r>
            <a:r>
              <a:rPr lang="fr-FR" sz="1200" b="1" dirty="0">
                <a:solidFill>
                  <a:schemeClr val="tx1"/>
                </a:solidFill>
                <a:latin typeface="Corbel" panose="020B0503020204020204" pitchFamily="34" charset="0"/>
                <a:ea typeface="Calibri" charset="0"/>
                <a:cs typeface="Calibri" charset="0"/>
              </a:rPr>
              <a:t>de façon individuelle ou par session collective</a:t>
            </a:r>
            <a:r>
              <a:rPr lang="fr-FR" sz="1200" dirty="0">
                <a:solidFill>
                  <a:schemeClr val="tx1"/>
                </a:solidFill>
                <a:latin typeface="Corbel" panose="020B0503020204020204" pitchFamily="34" charset="0"/>
                <a:ea typeface="Calibri" charset="0"/>
                <a:cs typeface="Calibri" charset="0"/>
              </a:rPr>
              <a:t>.</a:t>
            </a:r>
            <a:endParaRPr lang="fr-FR" sz="1000" dirty="0">
              <a:solidFill>
                <a:schemeClr val="tx1"/>
              </a:solidFill>
              <a:latin typeface="Corbel" panose="020B0503020204020204" pitchFamily="34" charset="0"/>
              <a:ea typeface="Calibri" charset="0"/>
              <a:cs typeface="Calibri" charset="0"/>
            </a:endParaRPr>
          </a:p>
        </p:txBody>
      </p:sp>
      <p:pic>
        <p:nvPicPr>
          <p:cNvPr id="21" name="Image 20">
            <a:extLst>
              <a:ext uri="{FF2B5EF4-FFF2-40B4-BE49-F238E27FC236}">
                <a16:creationId xmlns:a16="http://schemas.microsoft.com/office/drawing/2014/main" id="{A7C83506-E915-664C-A2C5-A0AB57D1957D}"/>
              </a:ext>
            </a:extLst>
          </p:cNvPr>
          <p:cNvPicPr>
            <a:picLocks noChangeAspect="1"/>
          </p:cNvPicPr>
          <p:nvPr/>
        </p:nvPicPr>
        <p:blipFill>
          <a:blip r:embed="rId6">
            <a:duotone>
              <a:schemeClr val="accent3">
                <a:shade val="45000"/>
                <a:satMod val="135000"/>
              </a:schemeClr>
              <a:prstClr val="white"/>
            </a:duotone>
          </a:blip>
          <a:stretch>
            <a:fillRect/>
          </a:stretch>
        </p:blipFill>
        <p:spPr>
          <a:xfrm>
            <a:off x="2674389" y="4648803"/>
            <a:ext cx="570459" cy="592656"/>
          </a:xfrm>
          <a:prstGeom prst="rect">
            <a:avLst/>
          </a:prstGeom>
        </p:spPr>
      </p:pic>
      <p:sp>
        <p:nvSpPr>
          <p:cNvPr id="22" name="ZoneTexte 21">
            <a:extLst>
              <a:ext uri="{FF2B5EF4-FFF2-40B4-BE49-F238E27FC236}">
                <a16:creationId xmlns:a16="http://schemas.microsoft.com/office/drawing/2014/main" id="{D6C450DB-F976-A94E-91DF-B760380EAEA5}"/>
              </a:ext>
            </a:extLst>
          </p:cNvPr>
          <p:cNvSpPr txBox="1"/>
          <p:nvPr/>
        </p:nvSpPr>
        <p:spPr>
          <a:xfrm>
            <a:off x="3192306" y="4931340"/>
            <a:ext cx="224855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sp>
        <p:nvSpPr>
          <p:cNvPr id="32" name="Ellipse 31">
            <a:extLst>
              <a:ext uri="{FF2B5EF4-FFF2-40B4-BE49-F238E27FC236}">
                <a16:creationId xmlns:a16="http://schemas.microsoft.com/office/drawing/2014/main" id="{98A9E2C9-D93B-F346-8D3E-B4C1AAC50946}"/>
              </a:ext>
            </a:extLst>
          </p:cNvPr>
          <p:cNvSpPr>
            <a:spLocks noChangeAspect="1"/>
          </p:cNvSpPr>
          <p:nvPr/>
        </p:nvSpPr>
        <p:spPr>
          <a:xfrm>
            <a:off x="2942685" y="2451081"/>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5" name="Ellipse 34">
            <a:extLst>
              <a:ext uri="{FF2B5EF4-FFF2-40B4-BE49-F238E27FC236}">
                <a16:creationId xmlns:a16="http://schemas.microsoft.com/office/drawing/2014/main" id="{A683045A-9CB9-1346-9020-973CCD5B37BD}"/>
              </a:ext>
            </a:extLst>
          </p:cNvPr>
          <p:cNvSpPr>
            <a:spLocks noChangeAspect="1"/>
          </p:cNvSpPr>
          <p:nvPr/>
        </p:nvSpPr>
        <p:spPr>
          <a:xfrm>
            <a:off x="2937229" y="3868256"/>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7" name="Ellipse 36">
            <a:extLst>
              <a:ext uri="{FF2B5EF4-FFF2-40B4-BE49-F238E27FC236}">
                <a16:creationId xmlns:a16="http://schemas.microsoft.com/office/drawing/2014/main" id="{30C9478C-C95C-4943-87E0-C5EBCEAF8623}"/>
              </a:ext>
            </a:extLst>
          </p:cNvPr>
          <p:cNvSpPr>
            <a:spLocks noChangeAspect="1"/>
          </p:cNvSpPr>
          <p:nvPr/>
        </p:nvSpPr>
        <p:spPr>
          <a:xfrm>
            <a:off x="284184" y="1370826"/>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8" name="Ellipse 37">
            <a:extLst>
              <a:ext uri="{FF2B5EF4-FFF2-40B4-BE49-F238E27FC236}">
                <a16:creationId xmlns:a16="http://schemas.microsoft.com/office/drawing/2014/main" id="{64C7B76F-8095-9D42-86E5-B8CA57185161}"/>
              </a:ext>
            </a:extLst>
          </p:cNvPr>
          <p:cNvSpPr>
            <a:spLocks noChangeAspect="1"/>
          </p:cNvSpPr>
          <p:nvPr/>
        </p:nvSpPr>
        <p:spPr>
          <a:xfrm>
            <a:off x="2945280" y="4775337"/>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39" name="Image 38">
            <a:extLst>
              <a:ext uri="{FF2B5EF4-FFF2-40B4-BE49-F238E27FC236}">
                <a16:creationId xmlns:a16="http://schemas.microsoft.com/office/drawing/2014/main" id="{A4CBEF30-1372-0A47-9DDD-7424CE0EC723}"/>
              </a:ext>
            </a:extLst>
          </p:cNvPr>
          <p:cNvPicPr>
            <a:picLocks noChangeAspect="1"/>
          </p:cNvPicPr>
          <p:nvPr/>
        </p:nvPicPr>
        <p:blipFill>
          <a:blip r:embed="rId7">
            <a:duotone>
              <a:schemeClr val="accent3">
                <a:shade val="45000"/>
                <a:satMod val="135000"/>
              </a:schemeClr>
              <a:prstClr val="white"/>
            </a:duotone>
          </a:blip>
          <a:stretch>
            <a:fillRect/>
          </a:stretch>
        </p:blipFill>
        <p:spPr>
          <a:xfrm>
            <a:off x="72696" y="1224344"/>
            <a:ext cx="625013" cy="615889"/>
          </a:xfrm>
          <a:prstGeom prst="rect">
            <a:avLst/>
          </a:prstGeom>
        </p:spPr>
      </p:pic>
      <p:sp>
        <p:nvSpPr>
          <p:cNvPr id="41" name="Rectangle 40">
            <a:extLst>
              <a:ext uri="{FF2B5EF4-FFF2-40B4-BE49-F238E27FC236}">
                <a16:creationId xmlns:a16="http://schemas.microsoft.com/office/drawing/2014/main" id="{0C4C398B-6066-B742-A5D2-F23AACD73A90}"/>
              </a:ext>
            </a:extLst>
          </p:cNvPr>
          <p:cNvSpPr/>
          <p:nvPr/>
        </p:nvSpPr>
        <p:spPr>
          <a:xfrm>
            <a:off x="2702243" y="4206178"/>
            <a:ext cx="3420024" cy="545330"/>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100" dirty="0">
                <a:solidFill>
                  <a:schemeClr val="tx1"/>
                </a:solidFill>
                <a:latin typeface="Corbel" panose="020B0503020204020204" pitchFamily="34" charset="0"/>
                <a:ea typeface="Calibri" charset="0"/>
                <a:cs typeface="Calibri" charset="0"/>
              </a:rPr>
              <a:t>L’employeur doit </a:t>
            </a:r>
            <a:r>
              <a:rPr lang="fr-FR" sz="1200" b="1" dirty="0">
                <a:solidFill>
                  <a:schemeClr val="tx1"/>
                </a:solidFill>
                <a:latin typeface="Corbel" panose="020B0503020204020204" pitchFamily="34" charset="0"/>
                <a:ea typeface="Calibri" charset="0"/>
                <a:cs typeface="Calibri" charset="0"/>
              </a:rPr>
              <a:t>contacter son OPCO </a:t>
            </a:r>
            <a:r>
              <a:rPr lang="fr-FR" sz="1100" dirty="0">
                <a:solidFill>
                  <a:schemeClr val="tx1"/>
                </a:solidFill>
                <a:latin typeface="Corbel" panose="020B0503020204020204" pitchFamily="34" charset="0"/>
                <a:ea typeface="Calibri" charset="0"/>
                <a:cs typeface="Calibri" charset="0"/>
              </a:rPr>
              <a:t>pour bénéficier de la prestation. </a:t>
            </a:r>
            <a:endParaRPr lang="fr-FR" sz="1000" dirty="0">
              <a:solidFill>
                <a:schemeClr val="tx1"/>
              </a:solidFill>
              <a:latin typeface="Corbel" panose="020B0503020204020204" pitchFamily="34" charset="0"/>
              <a:ea typeface="Calibri" charset="0"/>
              <a:cs typeface="Calibri" charset="0"/>
            </a:endParaRPr>
          </a:p>
        </p:txBody>
      </p:sp>
      <p:sp>
        <p:nvSpPr>
          <p:cNvPr id="45" name="Bouton d'action : Retour 44">
            <a:hlinkClick r:id="rId8" action="ppaction://hlinksldjump" highlightClick="1"/>
            <a:extLst>
              <a:ext uri="{FF2B5EF4-FFF2-40B4-BE49-F238E27FC236}">
                <a16:creationId xmlns:a16="http://schemas.microsoft.com/office/drawing/2014/main" id="{BF3CDDE4-1C08-1443-90F6-A7FAEA098E51}"/>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hlinkClick r:id="rId8" action="ppaction://hlinksldjump"/>
            <a:extLst>
              <a:ext uri="{FF2B5EF4-FFF2-40B4-BE49-F238E27FC236}">
                <a16:creationId xmlns:a16="http://schemas.microsoft.com/office/drawing/2014/main" id="{09314E48-F3A2-3A4E-AAB2-242FB4A5ED67}"/>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Tree>
    <p:extLst>
      <p:ext uri="{BB962C8B-B14F-4D97-AF65-F5344CB8AC3E}">
        <p14:creationId xmlns:p14="http://schemas.microsoft.com/office/powerpoint/2010/main" val="213426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284184" y="116874"/>
            <a:ext cx="5650177" cy="557718"/>
          </a:xfrm>
        </p:spPr>
        <p:txBody>
          <a:bodyPr>
            <a:normAutofit fontScale="90000"/>
          </a:bodyPr>
          <a:lstStyle/>
          <a:p>
            <a:r>
              <a:rPr lang="fr-FR" sz="2900" b="0" dirty="0">
                <a:solidFill>
                  <a:srgbClr val="9F2F5F"/>
                </a:solidFill>
                <a:latin typeface="Century Gothic" panose="020B0502020202020204" pitchFamily="34" charset="0"/>
              </a:rPr>
              <a:t>Transitions collectives (Transco)</a:t>
            </a:r>
            <a:endParaRPr lang="fr-FR" sz="1600" b="0" dirty="0">
              <a:solidFill>
                <a:srgbClr val="9F2F5F"/>
              </a:solidFill>
              <a:latin typeface="Century Gothic" panose="020B0502020202020204" pitchFamily="34" charset="0"/>
            </a:endParaRP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Qui contacter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peut contacter le </a:t>
            </a:r>
            <a:r>
              <a:rPr lang="fr-FR" sz="1100" dirty="0">
                <a:solidFill>
                  <a:schemeClr val="bg1"/>
                </a:solidFill>
                <a:latin typeface="Corbel" panose="020B0503020204020204" pitchFamily="34" charset="0"/>
                <a:cs typeface="Calibri" panose="020F0502020204030204" pitchFamily="34" charset="0"/>
                <a:hlinkClick r:id="rId3"/>
              </a:rPr>
              <a:t>DARP de son département</a:t>
            </a:r>
            <a:r>
              <a:rPr lang="fr-FR" sz="1100" dirty="0">
                <a:solidFill>
                  <a:schemeClr val="bg1"/>
                </a:solidFill>
                <a:latin typeface="Corbel" panose="020B0503020204020204" pitchFamily="34" charset="0"/>
                <a:cs typeface="Calibri" panose="020F0502020204030204" pitchFamily="34" charset="0"/>
              </a:rPr>
              <a:t>.</a:t>
            </a: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243762"/>
            <a:ext cx="2059784" cy="1704997"/>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Dès lors qu’un besoin se fait ressentir en anticipation de besoins de recrutement / décrutement.</a:t>
            </a:r>
          </a:p>
        </p:txBody>
      </p:sp>
      <p:cxnSp>
        <p:nvCxnSpPr>
          <p:cNvPr id="24" name="Connecteur droit 23">
            <a:extLst>
              <a:ext uri="{FF2B5EF4-FFF2-40B4-BE49-F238E27FC236}">
                <a16:creationId xmlns:a16="http://schemas.microsoft.com/office/drawing/2014/main" id="{7683F8E1-F889-7946-8EB1-FF771971EFD2}"/>
              </a:ext>
            </a:extLst>
          </p:cNvPr>
          <p:cNvCxnSpPr>
            <a:cxnSpLocks/>
          </p:cNvCxnSpPr>
          <p:nvPr/>
        </p:nvCxnSpPr>
        <p:spPr>
          <a:xfrm>
            <a:off x="636482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18022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Rendez-vous sur le </a:t>
            </a:r>
            <a:r>
              <a:rPr lang="fr-FR" sz="1100" i="1" dirty="0">
                <a:solidFill>
                  <a:schemeClr val="bg1"/>
                </a:solidFill>
                <a:latin typeface="Corbel" panose="020B0503020204020204" pitchFamily="34" charset="0"/>
                <a:ea typeface="Calibri" charset="0"/>
                <a:cs typeface="Calibri" charset="0"/>
                <a:hlinkClick r:id="rId4"/>
              </a:rPr>
              <a:t>site</a:t>
            </a:r>
            <a:r>
              <a:rPr lang="fr-FR" sz="1100" i="1" dirty="0">
                <a:solidFill>
                  <a:schemeClr val="bg1"/>
                </a:solidFill>
                <a:latin typeface="Corbel" panose="020B0503020204020204" pitchFamily="34" charset="0"/>
                <a:ea typeface="Calibri" charset="0"/>
                <a:cs typeface="Calibri" charset="0"/>
              </a:rPr>
              <a:t> du Ministère du travail, de l’emploi et de l’insertion ; le </a:t>
            </a:r>
            <a:r>
              <a:rPr lang="fr-FR" sz="1100" i="1" dirty="0">
                <a:solidFill>
                  <a:schemeClr val="bg1"/>
                </a:solidFill>
                <a:latin typeface="Corbel" panose="020B0503020204020204" pitchFamily="34" charset="0"/>
                <a:ea typeface="Calibri" charset="0"/>
                <a:cs typeface="Calibri" charset="0"/>
                <a:hlinkClick r:id="rId5"/>
              </a:rPr>
              <a:t>site</a:t>
            </a:r>
            <a:r>
              <a:rPr lang="fr-FR" sz="1100" i="1" dirty="0">
                <a:solidFill>
                  <a:schemeClr val="bg1"/>
                </a:solidFill>
                <a:latin typeface="Corbel" panose="020B0503020204020204" pitchFamily="34" charset="0"/>
                <a:ea typeface="Calibri" charset="0"/>
                <a:cs typeface="Calibri" charset="0"/>
              </a:rPr>
              <a:t> de Transitions Pro  ; le </a:t>
            </a:r>
            <a:r>
              <a:rPr lang="fr-FR" sz="1100" i="1" dirty="0">
                <a:solidFill>
                  <a:schemeClr val="tx1"/>
                </a:solidFill>
                <a:latin typeface="Corbel" panose="020B0503020204020204" pitchFamily="34" charset="0"/>
                <a:ea typeface="Calibri" charset="0"/>
                <a:cs typeface="Calibri" charset="0"/>
                <a:hlinkClick r:id="rId6"/>
              </a:rPr>
              <a:t>site</a:t>
            </a:r>
            <a:r>
              <a:rPr lang="fr-FR" sz="1100" i="1" dirty="0">
                <a:solidFill>
                  <a:schemeClr val="bg1"/>
                </a:solidFill>
                <a:latin typeface="Corbel" panose="020B0503020204020204" pitchFamily="34" charset="0"/>
                <a:ea typeface="Calibri" charset="0"/>
                <a:cs typeface="Calibri" charset="0"/>
              </a:rPr>
              <a:t> de la DRIEETS IDF</a:t>
            </a:r>
          </a:p>
        </p:txBody>
      </p:sp>
      <p:sp>
        <p:nvSpPr>
          <p:cNvPr id="26" name="Rectangle 25">
            <a:extLst>
              <a:ext uri="{FF2B5EF4-FFF2-40B4-BE49-F238E27FC236}">
                <a16:creationId xmlns:a16="http://schemas.microsoft.com/office/drawing/2014/main" id="{371D908D-9C74-5647-84C0-5DD99EAAA48E}"/>
              </a:ext>
            </a:extLst>
          </p:cNvPr>
          <p:cNvSpPr/>
          <p:nvPr/>
        </p:nvSpPr>
        <p:spPr>
          <a:xfrm>
            <a:off x="284184" y="1007493"/>
            <a:ext cx="5908361" cy="1108092"/>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Le dispositif </a:t>
            </a:r>
            <a:r>
              <a:rPr lang="fr-FR" sz="1200" b="1" dirty="0">
                <a:solidFill>
                  <a:schemeClr val="tx1"/>
                </a:solidFill>
                <a:latin typeface="Corbel" panose="020B0503020204020204" pitchFamily="34" charset="0"/>
              </a:rPr>
              <a:t>Transitions collectives </a:t>
            </a:r>
            <a:r>
              <a:rPr lang="fr-FR" sz="1100" dirty="0">
                <a:solidFill>
                  <a:schemeClr val="tx1"/>
                </a:solidFill>
                <a:latin typeface="Corbel" panose="020B0503020204020204" pitchFamily="34" charset="0"/>
              </a:rPr>
              <a:t>permet :</a:t>
            </a:r>
          </a:p>
          <a:p>
            <a:pPr marL="171450" indent="-171450" algn="just">
              <a:buSzPct val="120000"/>
              <a:buFont typeface="Arial" panose="020B0604020202020204" pitchFamily="34" charset="0"/>
              <a:buChar char="•"/>
            </a:pPr>
            <a:r>
              <a:rPr lang="fr-FR" sz="1100" dirty="0">
                <a:solidFill>
                  <a:srgbClr val="3B9CB3"/>
                </a:solidFill>
                <a:latin typeface="Corbel" panose="020B0503020204020204" pitchFamily="34" charset="0"/>
              </a:rPr>
              <a:t>aux employeurs </a:t>
            </a:r>
            <a:r>
              <a:rPr lang="fr-FR" sz="1200" b="1" dirty="0">
                <a:solidFill>
                  <a:srgbClr val="3B9CB3"/>
                </a:solidFill>
                <a:latin typeface="Corbel" panose="020B0503020204020204" pitchFamily="34" charset="0"/>
              </a:rPr>
              <a:t>d’anticiper les transformations </a:t>
            </a:r>
            <a:r>
              <a:rPr lang="fr-FR" sz="1100" dirty="0">
                <a:solidFill>
                  <a:schemeClr val="tx1"/>
                </a:solidFill>
                <a:latin typeface="Corbel" panose="020B0503020204020204" pitchFamily="34" charset="0"/>
              </a:rPr>
              <a:t>de leur secteur ou de leur activité, en accompagnant les salariés positionnés sur des métiers fragilisés dans une reconversion ;</a:t>
            </a:r>
          </a:p>
          <a:p>
            <a:pPr marL="171450" indent="-171450" algn="just">
              <a:buSzPct val="120000"/>
              <a:buFont typeface="Arial" panose="020B0604020202020204" pitchFamily="34" charset="0"/>
              <a:buChar char="•"/>
            </a:pPr>
            <a:r>
              <a:rPr lang="fr-FR" sz="1100" dirty="0">
                <a:solidFill>
                  <a:srgbClr val="97A932"/>
                </a:solidFill>
                <a:latin typeface="Corbel" panose="020B0503020204020204" pitchFamily="34" charset="0"/>
              </a:rPr>
              <a:t>aux employeurs </a:t>
            </a:r>
            <a:r>
              <a:rPr lang="fr-FR" sz="1200" b="1" dirty="0">
                <a:solidFill>
                  <a:srgbClr val="97A932"/>
                </a:solidFill>
                <a:latin typeface="Corbel" panose="020B0503020204020204" pitchFamily="34" charset="0"/>
              </a:rPr>
              <a:t>en perspective de développement</a:t>
            </a:r>
            <a:r>
              <a:rPr lang="fr-FR" sz="1100" b="1" dirty="0">
                <a:solidFill>
                  <a:schemeClr val="tx1"/>
                </a:solidFill>
                <a:latin typeface="Corbel" panose="020B0503020204020204" pitchFamily="34" charset="0"/>
              </a:rPr>
              <a:t> </a:t>
            </a:r>
            <a:r>
              <a:rPr lang="fr-FR" sz="1100" dirty="0">
                <a:solidFill>
                  <a:schemeClr val="tx1"/>
                </a:solidFill>
                <a:latin typeface="Corbel" panose="020B0503020204020204" pitchFamily="34" charset="0"/>
              </a:rPr>
              <a:t>de recruter dans un métier identifié comme porteur.</a:t>
            </a:r>
          </a:p>
          <a:p>
            <a:pPr algn="just"/>
            <a:r>
              <a:rPr lang="fr-FR" sz="900" i="1" dirty="0">
                <a:solidFill>
                  <a:schemeClr val="tx1">
                    <a:lumMod val="50000"/>
                    <a:lumOff val="50000"/>
                  </a:schemeClr>
                </a:solidFill>
                <a:latin typeface="Corbel" panose="020B0503020204020204" pitchFamily="34" charset="0"/>
              </a:rPr>
              <a:t>Ce dispositif est composé de deux volets : Transco et Transco-congé de mobilité, </a:t>
            </a:r>
            <a:r>
              <a:rPr lang="fr-FR" sz="900" b="1" i="1" dirty="0">
                <a:solidFill>
                  <a:schemeClr val="tx1">
                    <a:lumMod val="50000"/>
                    <a:lumOff val="50000"/>
                  </a:schemeClr>
                </a:solidFill>
                <a:latin typeface="Corbel" panose="020B0503020204020204" pitchFamily="34" charset="0"/>
              </a:rPr>
              <a:t>détaillé en page suivante</a:t>
            </a:r>
            <a:r>
              <a:rPr lang="fr-FR" sz="900" i="1" dirty="0">
                <a:solidFill>
                  <a:schemeClr val="tx1">
                    <a:lumMod val="50000"/>
                    <a:lumOff val="50000"/>
                  </a:schemeClr>
                </a:solidFill>
                <a:latin typeface="Corbel" panose="020B0503020204020204" pitchFamily="34" charset="0"/>
              </a:rPr>
              <a:t>.</a:t>
            </a:r>
            <a:endParaRPr lang="fr-FR" sz="800" i="1" dirty="0">
              <a:solidFill>
                <a:schemeClr val="tx1">
                  <a:lumMod val="50000"/>
                  <a:lumOff val="50000"/>
                </a:schemeClr>
              </a:solidFill>
              <a:latin typeface="Corbel" panose="020B0503020204020204" pitchFamily="34" charset="0"/>
            </a:endParaRPr>
          </a:p>
        </p:txBody>
      </p:sp>
      <p:sp>
        <p:nvSpPr>
          <p:cNvPr id="27" name="ZoneTexte 26">
            <a:extLst>
              <a:ext uri="{FF2B5EF4-FFF2-40B4-BE49-F238E27FC236}">
                <a16:creationId xmlns:a16="http://schemas.microsoft.com/office/drawing/2014/main" id="{695215A7-B740-1048-9C6F-BECA0D5727DA}"/>
              </a:ext>
            </a:extLst>
          </p:cNvPr>
          <p:cNvSpPr txBox="1"/>
          <p:nvPr/>
        </p:nvSpPr>
        <p:spPr>
          <a:xfrm>
            <a:off x="256358" y="784496"/>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8" name="Rectangle 27">
            <a:extLst>
              <a:ext uri="{FF2B5EF4-FFF2-40B4-BE49-F238E27FC236}">
                <a16:creationId xmlns:a16="http://schemas.microsoft.com/office/drawing/2014/main" id="{3C11594A-0F7C-BE43-90DA-CD60B72DBC27}"/>
              </a:ext>
            </a:extLst>
          </p:cNvPr>
          <p:cNvSpPr/>
          <p:nvPr/>
        </p:nvSpPr>
        <p:spPr>
          <a:xfrm>
            <a:off x="373085" y="2323067"/>
            <a:ext cx="1873942" cy="2483586"/>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latin typeface="Corbel" panose="020B0503020204020204" pitchFamily="34" charset="0"/>
                <a:ea typeface="Calibri" charset="0"/>
                <a:cs typeface="Calibri" charset="0"/>
              </a:rPr>
              <a:t>La rémunération et les frais de formation sont pris en charge par l’État, totalement ou partiellement, en fonction de la taille de l’entreprise* : </a:t>
            </a:r>
          </a:p>
          <a:p>
            <a:endParaRPr lang="fr-FR" sz="200" dirty="0">
              <a:solidFill>
                <a:schemeClr val="tx1"/>
              </a:solidFill>
              <a:latin typeface="Corbel" panose="020B0503020204020204" pitchFamily="34" charset="0"/>
              <a:ea typeface="Calibri" charset="0"/>
              <a:cs typeface="Calibri" charset="0"/>
            </a:endParaRPr>
          </a:p>
          <a:p>
            <a:pPr marL="176400" indent="-176400">
              <a:buClr>
                <a:srgbClr val="895688"/>
              </a:buClr>
              <a:buSzPct val="120000"/>
              <a:buFont typeface="Arial" panose="020B0604020202020204" pitchFamily="34" charset="0"/>
              <a:buChar char="•"/>
            </a:pPr>
            <a:r>
              <a:rPr lang="fr-FR" sz="1100" b="1" dirty="0">
                <a:solidFill>
                  <a:schemeClr val="tx1"/>
                </a:solidFill>
                <a:latin typeface="Corbel" panose="020B0503020204020204" pitchFamily="34" charset="0"/>
                <a:ea typeface="Calibri" charset="0"/>
                <a:cs typeface="Calibri" charset="0"/>
              </a:rPr>
              <a:t>100%</a:t>
            </a:r>
            <a:r>
              <a:rPr lang="fr-FR" sz="1100" dirty="0">
                <a:solidFill>
                  <a:schemeClr val="tx1"/>
                </a:solidFill>
                <a:latin typeface="Corbel" panose="020B0503020204020204" pitchFamily="34" charset="0"/>
                <a:ea typeface="Calibri" charset="0"/>
                <a:cs typeface="Calibri" charset="0"/>
              </a:rPr>
              <a:t> pour une entreprise de moins de 300 salariés</a:t>
            </a:r>
          </a:p>
          <a:p>
            <a:pPr marL="176400" indent="-176400">
              <a:buClr>
                <a:srgbClr val="895688"/>
              </a:buClr>
              <a:buSzPct val="120000"/>
              <a:buFont typeface="Arial" panose="020B0604020202020204" pitchFamily="34" charset="0"/>
              <a:buChar char="•"/>
            </a:pPr>
            <a:endParaRPr lang="fr-FR" sz="200" dirty="0">
              <a:solidFill>
                <a:schemeClr val="tx1"/>
              </a:solidFill>
              <a:latin typeface="Corbel" panose="020B0503020204020204" pitchFamily="34" charset="0"/>
              <a:ea typeface="Calibri" charset="0"/>
              <a:cs typeface="Calibri" charset="0"/>
            </a:endParaRPr>
          </a:p>
          <a:p>
            <a:pPr marL="176400" indent="-176400">
              <a:buClr>
                <a:srgbClr val="895688"/>
              </a:buClr>
              <a:buSzPct val="120000"/>
              <a:buFont typeface="Arial" panose="020B0604020202020204" pitchFamily="34" charset="0"/>
              <a:buChar char="•"/>
            </a:pPr>
            <a:r>
              <a:rPr lang="fr-FR" sz="1100" b="1" dirty="0">
                <a:solidFill>
                  <a:schemeClr val="tx1"/>
                </a:solidFill>
                <a:latin typeface="Corbel" panose="020B0503020204020204" pitchFamily="34" charset="0"/>
                <a:cs typeface="Calibri" charset="0"/>
              </a:rPr>
              <a:t>75% </a:t>
            </a:r>
            <a:r>
              <a:rPr lang="fr-FR" sz="1100" dirty="0">
                <a:solidFill>
                  <a:schemeClr val="tx1"/>
                </a:solidFill>
                <a:latin typeface="Corbel" panose="020B0503020204020204" pitchFamily="34" charset="0"/>
                <a:ea typeface="Calibri" charset="0"/>
                <a:cs typeface="Calibri" charset="0"/>
              </a:rPr>
              <a:t>pour une entreprise de 300 à 1 000 salariés</a:t>
            </a:r>
          </a:p>
          <a:p>
            <a:pPr marL="176400" indent="-176400">
              <a:buClr>
                <a:srgbClr val="895688"/>
              </a:buClr>
              <a:buSzPct val="120000"/>
              <a:buFont typeface="Arial" panose="020B0604020202020204" pitchFamily="34" charset="0"/>
              <a:buChar char="•"/>
            </a:pPr>
            <a:endParaRPr lang="fr-FR" sz="200" dirty="0">
              <a:solidFill>
                <a:schemeClr val="tx1"/>
              </a:solidFill>
              <a:latin typeface="Corbel" panose="020B0503020204020204" pitchFamily="34" charset="0"/>
              <a:ea typeface="Calibri" charset="0"/>
              <a:cs typeface="Calibri" charset="0"/>
            </a:endParaRPr>
          </a:p>
          <a:p>
            <a:pPr marL="176400" indent="-176400">
              <a:buClr>
                <a:srgbClr val="895688"/>
              </a:buClr>
              <a:buSzPct val="120000"/>
              <a:buFont typeface="Arial" panose="020B0604020202020204" pitchFamily="34" charset="0"/>
              <a:buChar char="•"/>
            </a:pPr>
            <a:r>
              <a:rPr lang="fr-FR" sz="1100" b="1" dirty="0">
                <a:solidFill>
                  <a:schemeClr val="tx1"/>
                </a:solidFill>
                <a:latin typeface="Corbel" panose="020B0503020204020204" pitchFamily="34" charset="0"/>
                <a:cs typeface="Calibri" charset="0"/>
              </a:rPr>
              <a:t>40%</a:t>
            </a:r>
            <a:r>
              <a:rPr lang="fr-FR" sz="1100" dirty="0">
                <a:solidFill>
                  <a:schemeClr val="tx1"/>
                </a:solidFill>
                <a:latin typeface="Corbel" panose="020B0503020204020204" pitchFamily="34" charset="0"/>
                <a:ea typeface="Calibri" charset="0"/>
                <a:cs typeface="Calibri" charset="0"/>
              </a:rPr>
              <a:t> pour une entreprise de plus de 1 000 salariés</a:t>
            </a:r>
          </a:p>
          <a:p>
            <a:pPr>
              <a:buClr>
                <a:srgbClr val="895688"/>
              </a:buClr>
              <a:buSzPct val="120000"/>
            </a:pPr>
            <a:endParaRPr lang="fr-FR" sz="200" b="1" i="1" dirty="0">
              <a:solidFill>
                <a:schemeClr val="tx1"/>
              </a:solidFill>
              <a:latin typeface="Corbel" panose="020B0503020204020204" pitchFamily="34" charset="0"/>
              <a:ea typeface="Calibri" charset="0"/>
              <a:cs typeface="Calibri" charset="0"/>
            </a:endParaRPr>
          </a:p>
          <a:p>
            <a:pPr>
              <a:buClr>
                <a:srgbClr val="895688"/>
              </a:buClr>
              <a:buSzPct val="120000"/>
            </a:pPr>
            <a:r>
              <a:rPr lang="fr-FR" sz="1100" b="1" i="1" dirty="0">
                <a:solidFill>
                  <a:schemeClr val="tx1"/>
                </a:solidFill>
                <a:latin typeface="Corbel" panose="020B0503020204020204" pitchFamily="34" charset="0"/>
                <a:ea typeface="Calibri" charset="0"/>
                <a:cs typeface="Calibri" charset="0"/>
              </a:rPr>
              <a:t>*Taux majorés en cas de formation longue</a:t>
            </a:r>
          </a:p>
        </p:txBody>
      </p:sp>
      <p:sp>
        <p:nvSpPr>
          <p:cNvPr id="29" name="ZoneTexte 28">
            <a:extLst>
              <a:ext uri="{FF2B5EF4-FFF2-40B4-BE49-F238E27FC236}">
                <a16:creationId xmlns:a16="http://schemas.microsoft.com/office/drawing/2014/main" id="{468EFE11-EBB0-A849-9FED-EBC00362807F}"/>
              </a:ext>
            </a:extLst>
          </p:cNvPr>
          <p:cNvSpPr txBox="1"/>
          <p:nvPr/>
        </p:nvSpPr>
        <p:spPr>
          <a:xfrm>
            <a:off x="438459" y="2138401"/>
            <a:ext cx="1724161"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2593525" y="2543382"/>
            <a:ext cx="3599012" cy="37445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a:buSzPct val="120000"/>
              <a:buFont typeface="Arial" panose="020B0604020202020204" pitchFamily="34" charset="0"/>
              <a:buChar char="•"/>
            </a:pPr>
            <a:r>
              <a:rPr lang="fr-FR" sz="1100" b="1" dirty="0">
                <a:solidFill>
                  <a:srgbClr val="3B9CB3"/>
                </a:solidFill>
                <a:latin typeface="Corbel" panose="020B0503020204020204" pitchFamily="34" charset="0"/>
              </a:rPr>
              <a:t>Toute entreprise </a:t>
            </a:r>
            <a:r>
              <a:rPr lang="fr-FR" sz="1100" dirty="0">
                <a:solidFill>
                  <a:schemeClr val="tx1"/>
                </a:solidFill>
                <a:latin typeface="Corbel" panose="020B0503020204020204" pitchFamily="34" charset="0"/>
              </a:rPr>
              <a:t>qui rencontre des transformations</a:t>
            </a:r>
          </a:p>
          <a:p>
            <a:pPr marL="285750" indent="-285750" algn="r">
              <a:buSzPct val="120000"/>
              <a:buFont typeface="Arial" panose="020B0604020202020204" pitchFamily="34" charset="0"/>
              <a:buChar char="•"/>
            </a:pPr>
            <a:r>
              <a:rPr lang="fr-FR" sz="1100" b="1" dirty="0">
                <a:solidFill>
                  <a:srgbClr val="97A932"/>
                </a:solidFill>
                <a:latin typeface="Corbel" panose="020B0503020204020204" pitchFamily="34" charset="0"/>
              </a:rPr>
              <a:t>Toute entreprise </a:t>
            </a:r>
            <a:r>
              <a:rPr lang="fr-FR" sz="1100" dirty="0">
                <a:solidFill>
                  <a:schemeClr val="tx1"/>
                </a:solidFill>
                <a:latin typeface="Corbel" panose="020B0503020204020204" pitchFamily="34" charset="0"/>
              </a:rPr>
              <a:t>en perspective de développement</a:t>
            </a:r>
          </a:p>
        </p:txBody>
      </p:sp>
      <p:sp>
        <p:nvSpPr>
          <p:cNvPr id="31" name="ZoneTexte 30">
            <a:extLst>
              <a:ext uri="{FF2B5EF4-FFF2-40B4-BE49-F238E27FC236}">
                <a16:creationId xmlns:a16="http://schemas.microsoft.com/office/drawing/2014/main" id="{8E21A55F-8CD4-B341-A11A-A555ADE6A9D3}"/>
              </a:ext>
            </a:extLst>
          </p:cNvPr>
          <p:cNvSpPr txBox="1"/>
          <p:nvPr/>
        </p:nvSpPr>
        <p:spPr>
          <a:xfrm>
            <a:off x="2700739" y="2211738"/>
            <a:ext cx="2835560"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3160670" y="3071213"/>
            <a:ext cx="243757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7">
            <a:duotone>
              <a:schemeClr val="accent3">
                <a:shade val="45000"/>
                <a:satMod val="135000"/>
              </a:schemeClr>
              <a:prstClr val="white"/>
            </a:duotone>
          </a:blip>
          <a:stretch>
            <a:fillRect/>
          </a:stretch>
        </p:blipFill>
        <p:spPr>
          <a:xfrm>
            <a:off x="2365725" y="2061503"/>
            <a:ext cx="457383" cy="485864"/>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8">
            <a:duotone>
              <a:schemeClr val="accent3">
                <a:shade val="45000"/>
                <a:satMod val="135000"/>
              </a:schemeClr>
              <a:prstClr val="white"/>
            </a:duotone>
          </a:blip>
          <a:stretch>
            <a:fillRect/>
          </a:stretch>
        </p:blipFill>
        <p:spPr>
          <a:xfrm>
            <a:off x="2837199" y="2985475"/>
            <a:ext cx="457382" cy="419267"/>
          </a:xfrm>
          <a:prstGeom prst="rect">
            <a:avLst/>
          </a:prstGeom>
        </p:spPr>
      </p:pic>
      <p:sp>
        <p:nvSpPr>
          <p:cNvPr id="32" name="Ellipse 31">
            <a:extLst>
              <a:ext uri="{FF2B5EF4-FFF2-40B4-BE49-F238E27FC236}">
                <a16:creationId xmlns:a16="http://schemas.microsoft.com/office/drawing/2014/main" id="{98A9E2C9-D93B-F346-8D3E-B4C1AAC50946}"/>
              </a:ext>
            </a:extLst>
          </p:cNvPr>
          <p:cNvSpPr>
            <a:spLocks noChangeAspect="1"/>
          </p:cNvSpPr>
          <p:nvPr/>
        </p:nvSpPr>
        <p:spPr>
          <a:xfrm>
            <a:off x="2544622" y="2074658"/>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5" name="Ellipse 34">
            <a:extLst>
              <a:ext uri="{FF2B5EF4-FFF2-40B4-BE49-F238E27FC236}">
                <a16:creationId xmlns:a16="http://schemas.microsoft.com/office/drawing/2014/main" id="{A683045A-9CB9-1346-9020-973CCD5B37BD}"/>
              </a:ext>
            </a:extLst>
          </p:cNvPr>
          <p:cNvSpPr>
            <a:spLocks noChangeAspect="1"/>
          </p:cNvSpPr>
          <p:nvPr/>
        </p:nvSpPr>
        <p:spPr>
          <a:xfrm>
            <a:off x="2994640" y="2931713"/>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7" name="Ellipse 36">
            <a:extLst>
              <a:ext uri="{FF2B5EF4-FFF2-40B4-BE49-F238E27FC236}">
                <a16:creationId xmlns:a16="http://schemas.microsoft.com/office/drawing/2014/main" id="{30C9478C-C95C-4943-87E0-C5EBCEAF8623}"/>
              </a:ext>
            </a:extLst>
          </p:cNvPr>
          <p:cNvSpPr>
            <a:spLocks noChangeAspect="1"/>
          </p:cNvSpPr>
          <p:nvPr/>
        </p:nvSpPr>
        <p:spPr>
          <a:xfrm>
            <a:off x="68284" y="613040"/>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39" name="Image 38">
            <a:extLst>
              <a:ext uri="{FF2B5EF4-FFF2-40B4-BE49-F238E27FC236}">
                <a16:creationId xmlns:a16="http://schemas.microsoft.com/office/drawing/2014/main" id="{A4CBEF30-1372-0A47-9DDD-7424CE0EC723}"/>
              </a:ext>
            </a:extLst>
          </p:cNvPr>
          <p:cNvPicPr>
            <a:picLocks noChangeAspect="1"/>
          </p:cNvPicPr>
          <p:nvPr/>
        </p:nvPicPr>
        <p:blipFill>
          <a:blip r:embed="rId9">
            <a:duotone>
              <a:schemeClr val="accent3">
                <a:shade val="45000"/>
                <a:satMod val="135000"/>
              </a:schemeClr>
              <a:prstClr val="white"/>
            </a:duotone>
          </a:blip>
          <a:stretch>
            <a:fillRect/>
          </a:stretch>
        </p:blipFill>
        <p:spPr>
          <a:xfrm>
            <a:off x="-54304" y="498272"/>
            <a:ext cx="541277" cy="533375"/>
          </a:xfrm>
          <a:prstGeom prst="rect">
            <a:avLst/>
          </a:prstGeom>
        </p:spPr>
      </p:pic>
      <p:sp>
        <p:nvSpPr>
          <p:cNvPr id="41" name="Rectangle 40">
            <a:extLst>
              <a:ext uri="{FF2B5EF4-FFF2-40B4-BE49-F238E27FC236}">
                <a16:creationId xmlns:a16="http://schemas.microsoft.com/office/drawing/2014/main" id="{0C4C398B-6066-B742-A5D2-F23AACD73A90}"/>
              </a:ext>
            </a:extLst>
          </p:cNvPr>
          <p:cNvSpPr/>
          <p:nvPr/>
        </p:nvSpPr>
        <p:spPr>
          <a:xfrm>
            <a:off x="3169635" y="3410824"/>
            <a:ext cx="3022902" cy="3231032"/>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3B9CB3"/>
              </a:buClr>
              <a:buSzPct val="120000"/>
              <a:buFont typeface="Arial" panose="020B0604020202020204" pitchFamily="34" charset="0"/>
              <a:buChar char="•"/>
            </a:pPr>
            <a:r>
              <a:rPr lang="fr-FR" sz="1100" b="1" dirty="0">
                <a:solidFill>
                  <a:srgbClr val="3B9CB3"/>
                </a:solidFill>
                <a:latin typeface="Corbel" panose="020B0503020204020204" pitchFamily="34" charset="0"/>
                <a:ea typeface="Calibri" charset="0"/>
                <a:cs typeface="Calibri" charset="0"/>
              </a:rPr>
              <a:t>L’entreprise qui rencontre des transformations identifie les métiers fragilisés</a:t>
            </a:r>
          </a:p>
          <a:p>
            <a:pPr marL="376650" lvl="1" indent="-171450" algn="just">
              <a:buClr>
                <a:srgbClr val="3B9CB3"/>
              </a:buClr>
              <a:buSzPct val="90000"/>
              <a:buFont typeface="Courier New" panose="02070309020205020404" pitchFamily="49" charset="0"/>
              <a:buChar char="o"/>
            </a:pPr>
            <a:r>
              <a:rPr lang="fr-FR" sz="1100" b="1" dirty="0">
                <a:solidFill>
                  <a:schemeClr val="tx1"/>
                </a:solidFill>
                <a:latin typeface="Corbel" panose="020B0503020204020204" pitchFamily="34" charset="0"/>
                <a:ea typeface="Calibri" charset="0"/>
                <a:cs typeface="Calibri" charset="0"/>
              </a:rPr>
              <a:t>si &lt; 300 salariés </a:t>
            </a:r>
            <a:r>
              <a:rPr lang="fr-FR" sz="1100" dirty="0">
                <a:solidFill>
                  <a:schemeClr val="tx1"/>
                </a:solidFill>
                <a:latin typeface="Corbel" panose="020B0503020204020204" pitchFamily="34" charset="0"/>
                <a:ea typeface="Calibri" charset="0"/>
                <a:cs typeface="Calibri" charset="0"/>
              </a:rPr>
              <a:t>: la liste des métiers fragilisés peut être formalisée par une simple</a:t>
            </a:r>
            <a:r>
              <a:rPr lang="fr-FR" sz="1100" b="1" dirty="0">
                <a:solidFill>
                  <a:schemeClr val="tx1"/>
                </a:solidFill>
                <a:latin typeface="Corbel" panose="020B0503020204020204" pitchFamily="34" charset="0"/>
                <a:ea typeface="Calibri" charset="0"/>
                <a:cs typeface="Calibri" charset="0"/>
              </a:rPr>
              <a:t> décision unilatérale</a:t>
            </a:r>
            <a:r>
              <a:rPr lang="fr-FR" sz="1100" dirty="0">
                <a:solidFill>
                  <a:schemeClr val="tx1"/>
                </a:solidFill>
                <a:latin typeface="Corbel" panose="020B0503020204020204" pitchFamily="34" charset="0"/>
                <a:ea typeface="Calibri" charset="0"/>
                <a:cs typeface="Calibri" charset="0"/>
              </a:rPr>
              <a:t>, après consultation du CSE.</a:t>
            </a:r>
            <a:endParaRPr lang="fr-FR" sz="1100" b="1" dirty="0">
              <a:solidFill>
                <a:schemeClr val="tx1"/>
              </a:solidFill>
              <a:latin typeface="Corbel" panose="020B0503020204020204" pitchFamily="34" charset="0"/>
              <a:ea typeface="Calibri" charset="0"/>
              <a:cs typeface="Calibri" charset="0"/>
            </a:endParaRPr>
          </a:p>
          <a:p>
            <a:pPr marL="376650" lvl="1" indent="-171450" algn="just">
              <a:buClr>
                <a:srgbClr val="3B9CB3"/>
              </a:buClr>
              <a:buSzPct val="90000"/>
              <a:buFont typeface="Courier New" panose="02070309020205020404" pitchFamily="49" charset="0"/>
              <a:buChar char="o"/>
            </a:pPr>
            <a:r>
              <a:rPr lang="fr-FR" sz="1100" b="1" dirty="0">
                <a:solidFill>
                  <a:schemeClr val="tx1"/>
                </a:solidFill>
                <a:latin typeface="Corbel" panose="020B0503020204020204" pitchFamily="34" charset="0"/>
                <a:ea typeface="Calibri" charset="0"/>
                <a:cs typeface="Calibri" charset="0"/>
              </a:rPr>
              <a:t>à partir de 300 salariés </a:t>
            </a:r>
            <a:r>
              <a:rPr lang="fr-FR" sz="1100" dirty="0">
                <a:solidFill>
                  <a:schemeClr val="tx1"/>
                </a:solidFill>
                <a:latin typeface="Corbel" panose="020B0503020204020204" pitchFamily="34" charset="0"/>
                <a:ea typeface="Calibri" charset="0"/>
                <a:cs typeface="Calibri" charset="0"/>
              </a:rPr>
              <a:t>: elle doit signer un </a:t>
            </a:r>
            <a:r>
              <a:rPr lang="fr-FR" sz="1100" b="1" dirty="0">
                <a:solidFill>
                  <a:schemeClr val="tx1"/>
                </a:solidFill>
                <a:latin typeface="Corbel" panose="020B0503020204020204" pitchFamily="34" charset="0"/>
                <a:ea typeface="Calibri" charset="0"/>
                <a:cs typeface="Calibri" charset="0"/>
              </a:rPr>
              <a:t>accord de gestion des emplois et des parcours professionnels </a:t>
            </a:r>
            <a:r>
              <a:rPr lang="fr-FR" sz="1100" dirty="0">
                <a:solidFill>
                  <a:schemeClr val="tx1"/>
                </a:solidFill>
                <a:latin typeface="Corbel" panose="020B0503020204020204" pitchFamily="34" charset="0"/>
                <a:ea typeface="Calibri" charset="0"/>
                <a:cs typeface="Calibri" charset="0"/>
              </a:rPr>
              <a:t>(GEPP) incluant la liste des métiers fragilisés.</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97A932"/>
              </a:buClr>
              <a:buSzPct val="120000"/>
              <a:buFont typeface="Arial" panose="020B0604020202020204" pitchFamily="34" charset="0"/>
              <a:buChar char="•"/>
            </a:pPr>
            <a:r>
              <a:rPr lang="fr-FR" sz="1100" b="1" dirty="0">
                <a:solidFill>
                  <a:srgbClr val="97A932"/>
                </a:solidFill>
                <a:latin typeface="Corbel" panose="020B0503020204020204" pitchFamily="34" charset="0"/>
                <a:ea typeface="Calibri" charset="0"/>
                <a:cs typeface="Calibri" charset="0"/>
              </a:rPr>
              <a:t>L’entreprise souhaitant recruter dans un métier porteur </a:t>
            </a:r>
            <a:r>
              <a:rPr lang="fr-FR" sz="1100" dirty="0">
                <a:solidFill>
                  <a:srgbClr val="97A932"/>
                </a:solidFill>
                <a:latin typeface="Corbel" panose="020B0503020204020204" pitchFamily="34" charset="0"/>
                <a:ea typeface="Calibri" charset="0"/>
                <a:cs typeface="Calibri" charset="0"/>
              </a:rPr>
              <a:t>fait connaitre ses </a:t>
            </a:r>
            <a:r>
              <a:rPr lang="fr-FR" sz="1100" b="1" dirty="0">
                <a:solidFill>
                  <a:srgbClr val="97A932"/>
                </a:solidFill>
                <a:latin typeface="Corbel" panose="020B0503020204020204" pitchFamily="34" charset="0"/>
                <a:ea typeface="Calibri" charset="0"/>
                <a:cs typeface="Calibri" charset="0"/>
              </a:rPr>
              <a:t>besoins de recrutement </a:t>
            </a:r>
            <a:r>
              <a:rPr lang="fr-FR" sz="1100" dirty="0">
                <a:solidFill>
                  <a:schemeClr val="tx1"/>
                </a:solidFill>
                <a:latin typeface="Corbel" panose="020B0503020204020204" pitchFamily="34" charset="0"/>
                <a:ea typeface="Calibri" charset="0"/>
                <a:cs typeface="Calibri" charset="0"/>
              </a:rPr>
              <a:t>au délégué à l’accompagnement des reconversions professionnelles (DARP) de son département et/ou à sa plateforme territoriale </a:t>
            </a:r>
            <a:r>
              <a:rPr lang="fr-FR" sz="1100" b="1" dirty="0">
                <a:solidFill>
                  <a:schemeClr val="tx1"/>
                </a:solidFill>
                <a:latin typeface="Corbel" panose="020B0503020204020204" pitchFamily="34" charset="0"/>
                <a:ea typeface="Calibri" charset="0"/>
                <a:cs typeface="Calibri" charset="0"/>
              </a:rPr>
              <a:t>pour</a:t>
            </a:r>
            <a:r>
              <a:rPr lang="fr-FR" sz="1100" dirty="0">
                <a:solidFill>
                  <a:schemeClr val="tx1"/>
                </a:solidFill>
                <a:latin typeface="Corbel" panose="020B0503020204020204" pitchFamily="34" charset="0"/>
                <a:ea typeface="Calibri" charset="0"/>
                <a:cs typeface="Calibri" charset="0"/>
              </a:rPr>
              <a:t> </a:t>
            </a:r>
            <a:r>
              <a:rPr lang="fr-FR" sz="1100" b="1" dirty="0">
                <a:solidFill>
                  <a:schemeClr val="tx1"/>
                </a:solidFill>
                <a:latin typeface="Corbel" panose="020B0503020204020204" pitchFamily="34" charset="0"/>
                <a:ea typeface="Calibri" charset="0"/>
                <a:cs typeface="Calibri" charset="0"/>
              </a:rPr>
              <a:t>faciliter les mises en relation </a:t>
            </a:r>
            <a:r>
              <a:rPr lang="fr-FR" sz="1100" dirty="0">
                <a:solidFill>
                  <a:schemeClr val="tx1"/>
                </a:solidFill>
                <a:latin typeface="Corbel" panose="020B0503020204020204" pitchFamily="34" charset="0"/>
                <a:ea typeface="Calibri" charset="0"/>
                <a:cs typeface="Calibri" charset="0"/>
              </a:rPr>
              <a:t>avec les salariés envisageant une reconversion.</a:t>
            </a:r>
          </a:p>
        </p:txBody>
      </p:sp>
      <p:sp>
        <p:nvSpPr>
          <p:cNvPr id="45" name="Bouton d'action : Retour 44">
            <a:hlinkClick r:id="rId10" action="ppaction://hlinksldjump" highlightClick="1"/>
            <a:extLst>
              <a:ext uri="{FF2B5EF4-FFF2-40B4-BE49-F238E27FC236}">
                <a16:creationId xmlns:a16="http://schemas.microsoft.com/office/drawing/2014/main" id="{BF3CDDE4-1C08-1443-90F6-A7FAEA098E51}"/>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hlinkClick r:id="rId10" action="ppaction://hlinksldjump"/>
            <a:extLst>
              <a:ext uri="{FF2B5EF4-FFF2-40B4-BE49-F238E27FC236}">
                <a16:creationId xmlns:a16="http://schemas.microsoft.com/office/drawing/2014/main" id="{09314E48-F3A2-3A4E-AAB2-242FB4A5ED67}"/>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3" name="Rectangle 2">
            <a:extLst>
              <a:ext uri="{FF2B5EF4-FFF2-40B4-BE49-F238E27FC236}">
                <a16:creationId xmlns:a16="http://schemas.microsoft.com/office/drawing/2014/main" id="{2A5EA8C4-CAAC-C979-90E2-F5E1ABB6BF06}"/>
              </a:ext>
            </a:extLst>
          </p:cNvPr>
          <p:cNvSpPr/>
          <p:nvPr/>
        </p:nvSpPr>
        <p:spPr>
          <a:xfrm>
            <a:off x="284184" y="4882819"/>
            <a:ext cx="2885451" cy="1803716"/>
          </a:xfrm>
          <a:prstGeom prst="rect">
            <a:avLst/>
          </a:prstGeom>
          <a:solidFill>
            <a:srgbClr val="895688">
              <a:alpha val="9804"/>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895688"/>
              </a:buClr>
              <a:buSzPct val="120000"/>
            </a:pPr>
            <a:r>
              <a:rPr lang="fr-FR" sz="900" i="1" dirty="0">
                <a:solidFill>
                  <a:schemeClr val="tx1"/>
                </a:solidFill>
                <a:latin typeface="Corbel" panose="020B0503020204020204" pitchFamily="34" charset="0"/>
                <a:ea typeface="Calibri" charset="0"/>
                <a:cs typeface="Calibri" charset="0"/>
              </a:rPr>
              <a:t>Le salarié doit : </a:t>
            </a:r>
          </a:p>
          <a:p>
            <a:pPr marL="171450" indent="-171450" algn="just">
              <a:buClr>
                <a:srgbClr val="895688"/>
              </a:buClr>
              <a:buSzPct val="120000"/>
              <a:buFont typeface="Arial" panose="020B0604020202020204" pitchFamily="34" charset="0"/>
              <a:buChar char="•"/>
            </a:pPr>
            <a:r>
              <a:rPr lang="fr-FR" sz="900" i="1" dirty="0">
                <a:solidFill>
                  <a:schemeClr val="tx1"/>
                </a:solidFill>
                <a:latin typeface="Corbel" panose="020B0503020204020204" pitchFamily="34" charset="0"/>
                <a:ea typeface="Calibri" charset="0"/>
                <a:cs typeface="Calibri" charset="0"/>
              </a:rPr>
              <a:t>Être en </a:t>
            </a:r>
            <a:r>
              <a:rPr lang="fr-FR" sz="900" b="1" i="1" dirty="0">
                <a:solidFill>
                  <a:schemeClr val="tx1"/>
                </a:solidFill>
                <a:latin typeface="Corbel" panose="020B0503020204020204" pitchFamily="34" charset="0"/>
                <a:ea typeface="Calibri" charset="0"/>
                <a:cs typeface="Calibri" charset="0"/>
              </a:rPr>
              <a:t>CDI, CDD </a:t>
            </a:r>
            <a:r>
              <a:rPr lang="fr-FR" sz="900" i="1" dirty="0">
                <a:solidFill>
                  <a:schemeClr val="tx1"/>
                </a:solidFill>
                <a:latin typeface="Corbel" panose="020B0503020204020204" pitchFamily="34" charset="0"/>
                <a:ea typeface="Calibri" charset="0"/>
                <a:cs typeface="Calibri" charset="0"/>
              </a:rPr>
              <a:t>ou titulaire d’un </a:t>
            </a:r>
            <a:r>
              <a:rPr lang="fr-FR" sz="900" b="1" i="1" dirty="0">
                <a:solidFill>
                  <a:schemeClr val="tx1"/>
                </a:solidFill>
                <a:latin typeface="Corbel" panose="020B0503020204020204" pitchFamily="34" charset="0"/>
                <a:ea typeface="Calibri" charset="0"/>
                <a:cs typeface="Calibri" charset="0"/>
              </a:rPr>
              <a:t>contrat de travail temporaire</a:t>
            </a:r>
            <a:r>
              <a:rPr lang="fr-FR" sz="900" i="1" dirty="0">
                <a:solidFill>
                  <a:schemeClr val="tx1"/>
                </a:solidFill>
                <a:latin typeface="Corbel" panose="020B0503020204020204" pitchFamily="34" charset="0"/>
                <a:ea typeface="Calibri" charset="0"/>
                <a:cs typeface="Calibri" charset="0"/>
              </a:rPr>
              <a:t>, </a:t>
            </a:r>
          </a:p>
          <a:p>
            <a:pPr marL="171450" indent="-171450" algn="just">
              <a:buClr>
                <a:srgbClr val="895688"/>
              </a:buClr>
              <a:buSzPct val="120000"/>
              <a:buFont typeface="Arial" panose="020B0604020202020204" pitchFamily="34" charset="0"/>
              <a:buChar char="•"/>
            </a:pPr>
            <a:r>
              <a:rPr lang="fr-FR" sz="900" i="1" dirty="0">
                <a:solidFill>
                  <a:schemeClr val="tx1"/>
                </a:solidFill>
                <a:latin typeface="Corbel" panose="020B0503020204020204" pitchFamily="34" charset="0"/>
                <a:ea typeface="Calibri" charset="0"/>
                <a:cs typeface="Calibri" charset="0"/>
              </a:rPr>
              <a:t>Être</a:t>
            </a:r>
            <a:r>
              <a:rPr lang="fr-FR" sz="900" b="1" i="1" dirty="0">
                <a:solidFill>
                  <a:schemeClr val="tx1"/>
                </a:solidFill>
                <a:latin typeface="Corbel" panose="020B0503020204020204" pitchFamily="34" charset="0"/>
                <a:ea typeface="Calibri" charset="0"/>
                <a:cs typeface="Calibri" charset="0"/>
              </a:rPr>
              <a:t> volontaire </a:t>
            </a:r>
            <a:r>
              <a:rPr lang="fr-FR" sz="900" i="1" dirty="0">
                <a:solidFill>
                  <a:schemeClr val="tx1"/>
                </a:solidFill>
                <a:latin typeface="Corbel" panose="020B0503020204020204" pitchFamily="34" charset="0"/>
                <a:ea typeface="Calibri" charset="0"/>
                <a:cs typeface="Calibri" charset="0"/>
              </a:rPr>
              <a:t>et avoir formalisé un </a:t>
            </a:r>
            <a:r>
              <a:rPr lang="fr-FR" sz="900" b="1" i="1" dirty="0">
                <a:solidFill>
                  <a:schemeClr val="tx1"/>
                </a:solidFill>
                <a:latin typeface="Corbel" panose="020B0503020204020204" pitchFamily="34" charset="0"/>
                <a:ea typeface="Calibri" charset="0"/>
                <a:cs typeface="Calibri" charset="0"/>
              </a:rPr>
              <a:t>accord avec son employeur </a:t>
            </a:r>
            <a:r>
              <a:rPr lang="fr-FR" sz="900" i="1" dirty="0">
                <a:solidFill>
                  <a:schemeClr val="tx1"/>
                </a:solidFill>
                <a:latin typeface="Corbel" panose="020B0503020204020204" pitchFamily="34" charset="0"/>
                <a:ea typeface="Calibri" charset="0"/>
                <a:cs typeface="Calibri" charset="0"/>
              </a:rPr>
              <a:t>pour s’engager,</a:t>
            </a:r>
          </a:p>
          <a:p>
            <a:pPr marL="171450" indent="-171450" algn="just">
              <a:buClr>
                <a:srgbClr val="895688"/>
              </a:buClr>
              <a:buSzPct val="120000"/>
              <a:buFont typeface="Arial" panose="020B0604020202020204" pitchFamily="34" charset="0"/>
              <a:buChar char="•"/>
            </a:pPr>
            <a:r>
              <a:rPr lang="fr-FR" sz="900" i="1" dirty="0">
                <a:solidFill>
                  <a:schemeClr val="tx1"/>
                </a:solidFill>
                <a:latin typeface="Corbel" panose="020B0503020204020204" pitchFamily="34" charset="0"/>
                <a:ea typeface="Calibri" charset="0"/>
                <a:cs typeface="Calibri" charset="0"/>
              </a:rPr>
              <a:t>Être</a:t>
            </a:r>
            <a:r>
              <a:rPr lang="fr-FR" sz="900" b="1" i="1" dirty="0">
                <a:solidFill>
                  <a:schemeClr val="tx1"/>
                </a:solidFill>
                <a:latin typeface="Corbel" panose="020B0503020204020204" pitchFamily="34" charset="0"/>
                <a:ea typeface="Calibri" charset="0"/>
                <a:cs typeface="Calibri" charset="0"/>
              </a:rPr>
              <a:t> accompagné </a:t>
            </a:r>
            <a:r>
              <a:rPr lang="fr-FR" sz="900" i="1" dirty="0">
                <a:solidFill>
                  <a:schemeClr val="tx1"/>
                </a:solidFill>
                <a:latin typeface="Corbel" panose="020B0503020204020204" pitchFamily="34" charset="0"/>
                <a:ea typeface="Calibri" charset="0"/>
                <a:cs typeface="Calibri" charset="0"/>
              </a:rPr>
              <a:t>dans son </a:t>
            </a:r>
            <a:r>
              <a:rPr lang="fr-FR" sz="900" b="1" i="1" dirty="0">
                <a:solidFill>
                  <a:schemeClr val="tx1"/>
                </a:solidFill>
                <a:latin typeface="Corbel" panose="020B0503020204020204" pitchFamily="34" charset="0"/>
                <a:ea typeface="Calibri" charset="0"/>
                <a:cs typeface="Calibri" charset="0"/>
              </a:rPr>
              <a:t>parcours de reconversion </a:t>
            </a:r>
            <a:r>
              <a:rPr lang="fr-FR" sz="900" i="1" dirty="0">
                <a:solidFill>
                  <a:schemeClr val="tx1"/>
                </a:solidFill>
                <a:latin typeface="Corbel" panose="020B0503020204020204" pitchFamily="34" charset="0"/>
                <a:ea typeface="Calibri" charset="0"/>
                <a:cs typeface="Calibri" charset="0"/>
              </a:rPr>
              <a:t>par un opérateur du conseil en évolution professionnelle (CEP) de manière </a:t>
            </a:r>
            <a:r>
              <a:rPr lang="fr-FR" sz="900" i="1" dirty="0">
                <a:solidFill>
                  <a:schemeClr val="tx1"/>
                </a:solidFill>
                <a:latin typeface="Corbel" panose="020B0503020204020204" pitchFamily="34" charset="0"/>
                <a:cs typeface="Calibri" charset="0"/>
              </a:rPr>
              <a:t>sereine, préparée et sécurisée,</a:t>
            </a:r>
          </a:p>
          <a:p>
            <a:pPr marL="171450" indent="-171450" algn="just">
              <a:buClr>
                <a:srgbClr val="895688"/>
              </a:buClr>
              <a:buSzPct val="120000"/>
              <a:buFont typeface="Arial" panose="020B0604020202020204" pitchFamily="34" charset="0"/>
              <a:buChar char="•"/>
            </a:pPr>
            <a:r>
              <a:rPr lang="fr-FR" sz="900" i="1" dirty="0">
                <a:solidFill>
                  <a:schemeClr val="tx1"/>
                </a:solidFill>
                <a:latin typeface="Corbel" panose="020B0503020204020204" pitchFamily="34" charset="0"/>
                <a:ea typeface="Calibri" charset="0"/>
                <a:cs typeface="Calibri" charset="0"/>
              </a:rPr>
              <a:t>Viser</a:t>
            </a:r>
            <a:r>
              <a:rPr lang="fr-FR" sz="900" b="1" i="1" dirty="0">
                <a:solidFill>
                  <a:schemeClr val="tx1"/>
                </a:solidFill>
                <a:latin typeface="Corbel" panose="020B0503020204020204" pitchFamily="34" charset="0"/>
                <a:ea typeface="Calibri" charset="0"/>
                <a:cs typeface="Calibri" charset="0"/>
              </a:rPr>
              <a:t> </a:t>
            </a:r>
            <a:r>
              <a:rPr lang="fr-FR" sz="900" i="1" dirty="0">
                <a:solidFill>
                  <a:schemeClr val="tx1"/>
                </a:solidFill>
                <a:latin typeface="Corbel" panose="020B0503020204020204" pitchFamily="34" charset="0"/>
                <a:ea typeface="Calibri" charset="0"/>
                <a:cs typeface="Calibri" charset="0"/>
              </a:rPr>
              <a:t>un</a:t>
            </a:r>
            <a:r>
              <a:rPr lang="fr-FR" sz="900" b="1" i="1" dirty="0">
                <a:solidFill>
                  <a:schemeClr val="tx1"/>
                </a:solidFill>
                <a:latin typeface="Corbel" panose="020B0503020204020204" pitchFamily="34" charset="0"/>
                <a:ea typeface="Calibri" charset="0"/>
                <a:cs typeface="Calibri" charset="0"/>
              </a:rPr>
              <a:t> </a:t>
            </a:r>
            <a:r>
              <a:rPr lang="fr-FR" sz="900" b="1" i="1" dirty="0">
                <a:solidFill>
                  <a:schemeClr val="tx1"/>
                </a:solidFill>
                <a:latin typeface="Corbel" panose="020B0503020204020204" pitchFamily="34" charset="0"/>
                <a:ea typeface="Calibri" charset="0"/>
                <a:cs typeface="Calibri" charset="0"/>
                <a:hlinkClick r:id="rId11"/>
              </a:rPr>
              <a:t>métier porteur</a:t>
            </a:r>
            <a:r>
              <a:rPr lang="fr-FR" sz="900" b="1" i="1" dirty="0">
                <a:solidFill>
                  <a:schemeClr val="tx1"/>
                </a:solidFill>
                <a:latin typeface="Corbel" panose="020B0503020204020204" pitchFamily="34" charset="0"/>
                <a:ea typeface="Calibri" charset="0"/>
                <a:cs typeface="Calibri" charset="0"/>
              </a:rPr>
              <a:t> </a:t>
            </a:r>
            <a:r>
              <a:rPr lang="fr-FR" sz="900" i="1" dirty="0">
                <a:solidFill>
                  <a:schemeClr val="tx1"/>
                </a:solidFill>
                <a:latin typeface="Corbel" panose="020B0503020204020204" pitchFamily="34" charset="0"/>
                <a:ea typeface="Calibri" charset="0"/>
                <a:cs typeface="Calibri" charset="0"/>
              </a:rPr>
              <a:t>dans la région.</a:t>
            </a:r>
          </a:p>
          <a:p>
            <a:pPr algn="just">
              <a:buClr>
                <a:srgbClr val="895688"/>
              </a:buClr>
              <a:buSzPct val="120000"/>
            </a:pPr>
            <a:r>
              <a:rPr lang="fr-FR" sz="900" i="1" dirty="0">
                <a:solidFill>
                  <a:schemeClr val="tx1"/>
                </a:solidFill>
                <a:latin typeface="Corbel" panose="020B0503020204020204" pitchFamily="34" charset="0"/>
                <a:ea typeface="Calibri" charset="0"/>
                <a:cs typeface="Calibri" charset="0"/>
              </a:rPr>
              <a:t>À l’issue de son parcours de formation, le salarié qualifié concrétise son projet en changeant d’entreprise </a:t>
            </a:r>
            <a:r>
              <a:rPr lang="fr-FR" sz="900" i="1" dirty="0">
                <a:solidFill>
                  <a:schemeClr val="tx1">
                    <a:lumMod val="50000"/>
                    <a:lumOff val="50000"/>
                  </a:schemeClr>
                </a:solidFill>
                <a:latin typeface="Corbel" panose="020B0503020204020204" pitchFamily="34" charset="0"/>
                <a:ea typeface="Calibri" charset="0"/>
                <a:cs typeface="Calibri" charset="0"/>
              </a:rPr>
              <a:t>(le contrat de travail sera rompu selon les modalités de droit commun).</a:t>
            </a:r>
          </a:p>
        </p:txBody>
      </p:sp>
      <p:pic>
        <p:nvPicPr>
          <p:cNvPr id="5" name="Graphique 4" descr="Informations avec un remplissage uni">
            <a:extLst>
              <a:ext uri="{FF2B5EF4-FFF2-40B4-BE49-F238E27FC236}">
                <a16:creationId xmlns:a16="http://schemas.microsoft.com/office/drawing/2014/main" id="{AD55DC2F-35A3-2230-1320-5802EDC733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18347" y="4573583"/>
            <a:ext cx="457209" cy="457209"/>
          </a:xfrm>
          <a:prstGeom prst="rect">
            <a:avLst/>
          </a:prstGeom>
        </p:spPr>
      </p:pic>
      <p:sp>
        <p:nvSpPr>
          <p:cNvPr id="7" name="Bouton d'action : Retour 6">
            <a:hlinkClick r:id="" action="ppaction://hlinkshowjump?jump=nextslide" highlightClick="1"/>
            <a:extLst>
              <a:ext uri="{FF2B5EF4-FFF2-40B4-BE49-F238E27FC236}">
                <a16:creationId xmlns:a16="http://schemas.microsoft.com/office/drawing/2014/main" id="{326CB693-B4BC-A52C-B513-41ACC248ADC0}"/>
              </a:ext>
            </a:extLst>
          </p:cNvPr>
          <p:cNvSpPr/>
          <p:nvPr/>
        </p:nvSpPr>
        <p:spPr>
          <a:xfrm rot="5400000">
            <a:off x="7180049" y="6579704"/>
            <a:ext cx="190800" cy="190800"/>
          </a:xfrm>
          <a:prstGeom prst="actionButtonRetur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8" name="ZoneTexte 7">
            <a:hlinkClick r:id="rId14" action="ppaction://hlinksldjump"/>
            <a:extLst>
              <a:ext uri="{FF2B5EF4-FFF2-40B4-BE49-F238E27FC236}">
                <a16:creationId xmlns:a16="http://schemas.microsoft.com/office/drawing/2014/main" id="{604AD023-21AD-DAA9-BA18-BDC10E645641}"/>
              </a:ext>
            </a:extLst>
          </p:cNvPr>
          <p:cNvSpPr txBox="1"/>
          <p:nvPr/>
        </p:nvSpPr>
        <p:spPr>
          <a:xfrm>
            <a:off x="4740174" y="6579704"/>
            <a:ext cx="2439876" cy="215444"/>
          </a:xfrm>
          <a:prstGeom prst="rect">
            <a:avLst/>
          </a:prstGeom>
          <a:noFill/>
        </p:spPr>
        <p:txBody>
          <a:bodyPr wrap="square" rtlCol="0">
            <a:spAutoFit/>
          </a:bodyPr>
          <a:lstStyle/>
          <a:p>
            <a:pPr algn="r"/>
            <a:r>
              <a:rPr lang="fr-FR" sz="800" i="1" dirty="0"/>
              <a:t>Dispositif complémentaire : Transco-congé de mobilité</a:t>
            </a:r>
          </a:p>
        </p:txBody>
      </p:sp>
      <p:pic>
        <p:nvPicPr>
          <p:cNvPr id="2" name="Graphique 1" descr="Mégaphone1 contour">
            <a:extLst>
              <a:ext uri="{FF2B5EF4-FFF2-40B4-BE49-F238E27FC236}">
                <a16:creationId xmlns:a16="http://schemas.microsoft.com/office/drawing/2014/main" id="{0411B66B-1E9E-2CBA-85A2-8F6A60AE96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427171">
            <a:off x="-14113" y="1816203"/>
            <a:ext cx="377322" cy="377322"/>
          </a:xfrm>
          <a:prstGeom prst="rect">
            <a:avLst/>
          </a:prstGeom>
        </p:spPr>
      </p:pic>
    </p:spTree>
    <p:extLst>
      <p:ext uri="{BB962C8B-B14F-4D97-AF65-F5344CB8AC3E}">
        <p14:creationId xmlns:p14="http://schemas.microsoft.com/office/powerpoint/2010/main" val="188151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247812" y="116874"/>
            <a:ext cx="5686549" cy="484001"/>
          </a:xfrm>
        </p:spPr>
        <p:txBody>
          <a:bodyPr>
            <a:normAutofit fontScale="90000"/>
          </a:bodyPr>
          <a:lstStyle/>
          <a:p>
            <a:r>
              <a:rPr lang="fr-FR" sz="2900" b="0" dirty="0">
                <a:solidFill>
                  <a:srgbClr val="9F2F5F"/>
                </a:solidFill>
                <a:latin typeface="Century Gothic" panose="020B0502020202020204" pitchFamily="34" charset="0"/>
              </a:rPr>
              <a:t>Transco-congé de mobilité</a:t>
            </a:r>
            <a:endParaRPr lang="fr-FR" sz="1600" b="0" dirty="0">
              <a:solidFill>
                <a:srgbClr val="9F2F5F"/>
              </a:solidFill>
              <a:latin typeface="Century Gothic" panose="020B0502020202020204" pitchFamily="34" charset="0"/>
            </a:endParaRPr>
          </a:p>
        </p:txBody>
      </p:sp>
      <p:sp>
        <p:nvSpPr>
          <p:cNvPr id="20" name="Rectangle 19">
            <a:extLst>
              <a:ext uri="{FF2B5EF4-FFF2-40B4-BE49-F238E27FC236}">
                <a16:creationId xmlns:a16="http://schemas.microsoft.com/office/drawing/2014/main" id="{23BE190D-5CE0-9343-8284-F8977C2F86E9}"/>
              </a:ext>
            </a:extLst>
          </p:cNvPr>
          <p:cNvSpPr/>
          <p:nvPr/>
        </p:nvSpPr>
        <p:spPr>
          <a:xfrm>
            <a:off x="6592107" y="1619491"/>
            <a:ext cx="2059784" cy="135894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cs typeface="Calibri" panose="020F0502020204030204" pitchFamily="34" charset="0"/>
              </a:rPr>
              <a:t>Qui contacter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peut contacter le </a:t>
            </a:r>
            <a:r>
              <a:rPr lang="fr-FR" sz="1100" dirty="0">
                <a:solidFill>
                  <a:schemeClr val="bg1"/>
                </a:solidFill>
                <a:latin typeface="Corbel" panose="020B0503020204020204" pitchFamily="34" charset="0"/>
                <a:cs typeface="Calibri" panose="020F0502020204030204" pitchFamily="34" charset="0"/>
                <a:hlinkClick r:id="rId3"/>
              </a:rPr>
              <a:t>DARP de son département</a:t>
            </a:r>
            <a:r>
              <a:rPr lang="fr-FR" sz="1100" dirty="0">
                <a:solidFill>
                  <a:schemeClr val="bg1"/>
                </a:solidFill>
                <a:latin typeface="Corbel" panose="020B0503020204020204" pitchFamily="34" charset="0"/>
                <a:cs typeface="Calibri" panose="020F0502020204030204" pitchFamily="34" charset="0"/>
              </a:rPr>
              <a:t>.</a:t>
            </a:r>
          </a:p>
        </p:txBody>
      </p:sp>
      <p:sp>
        <p:nvSpPr>
          <p:cNvPr id="23" name="Rectangle 22">
            <a:extLst>
              <a:ext uri="{FF2B5EF4-FFF2-40B4-BE49-F238E27FC236}">
                <a16:creationId xmlns:a16="http://schemas.microsoft.com/office/drawing/2014/main" id="{80FEF59D-136F-0F46-999B-427FDC651C30}"/>
              </a:ext>
            </a:extLst>
          </p:cNvPr>
          <p:cNvSpPr/>
          <p:nvPr/>
        </p:nvSpPr>
        <p:spPr>
          <a:xfrm>
            <a:off x="6592107" y="3243762"/>
            <a:ext cx="2059784" cy="1704997"/>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entury Gothic" panose="020B0502020202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Dès lors qu’un besoin se fait ressentir en anticipation de besoins de recrutement / décrutement.</a:t>
            </a:r>
          </a:p>
        </p:txBody>
      </p:sp>
      <p:cxnSp>
        <p:nvCxnSpPr>
          <p:cNvPr id="24" name="Connecteur droit 23">
            <a:extLst>
              <a:ext uri="{FF2B5EF4-FFF2-40B4-BE49-F238E27FC236}">
                <a16:creationId xmlns:a16="http://schemas.microsoft.com/office/drawing/2014/main" id="{7683F8E1-F889-7946-8EB1-FF771971EFD2}"/>
              </a:ext>
            </a:extLst>
          </p:cNvPr>
          <p:cNvCxnSpPr>
            <a:cxnSpLocks/>
          </p:cNvCxnSpPr>
          <p:nvPr/>
        </p:nvCxnSpPr>
        <p:spPr>
          <a:xfrm>
            <a:off x="6364828" y="1619491"/>
            <a:ext cx="0" cy="4774819"/>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667AE784-F1D4-004C-9457-42D356631FE4}"/>
              </a:ext>
            </a:extLst>
          </p:cNvPr>
          <p:cNvSpPr/>
          <p:nvPr/>
        </p:nvSpPr>
        <p:spPr>
          <a:xfrm>
            <a:off x="6592107" y="5214089"/>
            <a:ext cx="2059784" cy="118022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alibri" charset="0"/>
                <a:ea typeface="Calibri" charset="0"/>
                <a:cs typeface="Calibri" charset="0"/>
              </a:rPr>
              <a:t>Pour plus d’informations </a:t>
            </a:r>
            <a:r>
              <a:rPr lang="fr-FR" sz="1200" dirty="0">
                <a:solidFill>
                  <a:schemeClr val="bg1"/>
                </a:solidFill>
                <a:latin typeface="Calibri"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Rendez-vous sur le </a:t>
            </a:r>
            <a:r>
              <a:rPr lang="fr-FR" sz="1100" i="1" dirty="0">
                <a:solidFill>
                  <a:schemeClr val="bg1"/>
                </a:solidFill>
                <a:latin typeface="Corbel" panose="020B0503020204020204" pitchFamily="34" charset="0"/>
                <a:ea typeface="Calibri" charset="0"/>
                <a:cs typeface="Calibri" charset="0"/>
                <a:hlinkClick r:id="rId4"/>
              </a:rPr>
              <a:t>site</a:t>
            </a:r>
            <a:r>
              <a:rPr lang="fr-FR" sz="1100" i="1" dirty="0">
                <a:solidFill>
                  <a:schemeClr val="bg1"/>
                </a:solidFill>
                <a:latin typeface="Corbel" panose="020B0503020204020204" pitchFamily="34" charset="0"/>
                <a:ea typeface="Calibri" charset="0"/>
                <a:cs typeface="Calibri" charset="0"/>
              </a:rPr>
              <a:t> du Ministère du travail, de l’emploi et de l’insertion ; le </a:t>
            </a:r>
            <a:r>
              <a:rPr lang="fr-FR" sz="1100" i="1" dirty="0">
                <a:solidFill>
                  <a:schemeClr val="bg1"/>
                </a:solidFill>
                <a:latin typeface="Corbel" panose="020B0503020204020204" pitchFamily="34" charset="0"/>
                <a:ea typeface="Calibri" charset="0"/>
                <a:cs typeface="Calibri" charset="0"/>
                <a:hlinkClick r:id="rId5"/>
              </a:rPr>
              <a:t>site</a:t>
            </a:r>
            <a:r>
              <a:rPr lang="fr-FR" sz="1100" i="1" dirty="0">
                <a:solidFill>
                  <a:schemeClr val="bg1"/>
                </a:solidFill>
                <a:latin typeface="Corbel" panose="020B0503020204020204" pitchFamily="34" charset="0"/>
                <a:ea typeface="Calibri" charset="0"/>
                <a:cs typeface="Calibri" charset="0"/>
              </a:rPr>
              <a:t> de Transitions Pro  ; le </a:t>
            </a:r>
            <a:r>
              <a:rPr lang="fr-FR" sz="1100" i="1" dirty="0">
                <a:solidFill>
                  <a:schemeClr val="tx1"/>
                </a:solidFill>
                <a:latin typeface="Corbel" panose="020B0503020204020204" pitchFamily="34" charset="0"/>
                <a:ea typeface="Calibri" charset="0"/>
                <a:cs typeface="Calibri" charset="0"/>
                <a:hlinkClick r:id="rId6"/>
              </a:rPr>
              <a:t>site</a:t>
            </a:r>
            <a:r>
              <a:rPr lang="fr-FR" sz="1100" i="1" dirty="0">
                <a:solidFill>
                  <a:schemeClr val="bg1"/>
                </a:solidFill>
                <a:latin typeface="Corbel" panose="020B0503020204020204" pitchFamily="34" charset="0"/>
                <a:ea typeface="Calibri" charset="0"/>
                <a:cs typeface="Calibri" charset="0"/>
              </a:rPr>
              <a:t> de la DRIEETS IDF</a:t>
            </a:r>
          </a:p>
        </p:txBody>
      </p:sp>
      <p:sp>
        <p:nvSpPr>
          <p:cNvPr id="26" name="Rectangle 25">
            <a:extLst>
              <a:ext uri="{FF2B5EF4-FFF2-40B4-BE49-F238E27FC236}">
                <a16:creationId xmlns:a16="http://schemas.microsoft.com/office/drawing/2014/main" id="{371D908D-9C74-5647-84C0-5DD99EAAA48E}"/>
              </a:ext>
            </a:extLst>
          </p:cNvPr>
          <p:cNvSpPr/>
          <p:nvPr/>
        </p:nvSpPr>
        <p:spPr>
          <a:xfrm>
            <a:off x="253704" y="1105629"/>
            <a:ext cx="5938841" cy="978042"/>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À la suite d’un bilan de l’application du premier volet de Transitions collectives mis en œuvre à compter de janvier 2021, </a:t>
            </a:r>
            <a:r>
              <a:rPr lang="fr-FR" sz="1200" b="1" dirty="0">
                <a:solidFill>
                  <a:schemeClr val="tx1"/>
                </a:solidFill>
                <a:latin typeface="Corbel" panose="020B0503020204020204" pitchFamily="34" charset="0"/>
              </a:rPr>
              <a:t>le dispositif s’ouvre en 2022, aux salariés </a:t>
            </a:r>
            <a:r>
              <a:rPr lang="fr-FR" sz="1100" dirty="0">
                <a:solidFill>
                  <a:schemeClr val="tx1"/>
                </a:solidFill>
                <a:latin typeface="Corbel" panose="020B0503020204020204" pitchFamily="34" charset="0"/>
              </a:rPr>
              <a:t>occupant des emplois fragilisés, volontaires pour se former à un métier porteur au sein de leur bassin de vie et </a:t>
            </a:r>
            <a:r>
              <a:rPr lang="fr-FR" sz="1200" b="1" dirty="0">
                <a:solidFill>
                  <a:schemeClr val="tx1"/>
                </a:solidFill>
                <a:latin typeface="Corbel" panose="020B0503020204020204" pitchFamily="34" charset="0"/>
              </a:rPr>
              <a:t>bénéficiant d’un congé de mobilité</a:t>
            </a:r>
            <a:r>
              <a:rPr lang="fr-FR" sz="1100" dirty="0">
                <a:solidFill>
                  <a:schemeClr val="tx1"/>
                </a:solidFill>
                <a:latin typeface="Corbel" panose="020B0503020204020204" pitchFamily="34" charset="0"/>
              </a:rPr>
              <a:t>, soit dans le cadre d’un accord de gestion des emplois et des parcours professionnels (GEPP), soit dans celui d’un accord de rupture conventionnelle collective (RCC).</a:t>
            </a:r>
          </a:p>
        </p:txBody>
      </p:sp>
      <p:sp>
        <p:nvSpPr>
          <p:cNvPr id="27" name="ZoneTexte 26">
            <a:extLst>
              <a:ext uri="{FF2B5EF4-FFF2-40B4-BE49-F238E27FC236}">
                <a16:creationId xmlns:a16="http://schemas.microsoft.com/office/drawing/2014/main" id="{695215A7-B740-1048-9C6F-BECA0D5727DA}"/>
              </a:ext>
            </a:extLst>
          </p:cNvPr>
          <p:cNvSpPr txBox="1"/>
          <p:nvPr/>
        </p:nvSpPr>
        <p:spPr>
          <a:xfrm>
            <a:off x="247812" y="771796"/>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8" name="Rectangle 27">
            <a:extLst>
              <a:ext uri="{FF2B5EF4-FFF2-40B4-BE49-F238E27FC236}">
                <a16:creationId xmlns:a16="http://schemas.microsoft.com/office/drawing/2014/main" id="{3C11594A-0F7C-BE43-90DA-CD60B72DBC27}"/>
              </a:ext>
            </a:extLst>
          </p:cNvPr>
          <p:cNvSpPr/>
          <p:nvPr/>
        </p:nvSpPr>
        <p:spPr>
          <a:xfrm>
            <a:off x="253704" y="2323068"/>
            <a:ext cx="2267364" cy="3068462"/>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SzPct val="120000"/>
            </a:pPr>
            <a:r>
              <a:rPr lang="fr-FR" sz="1100" dirty="0">
                <a:solidFill>
                  <a:schemeClr val="tx1"/>
                </a:solidFill>
                <a:latin typeface="Corbel" panose="020B0503020204020204" pitchFamily="34" charset="0"/>
                <a:ea typeface="Calibri" charset="0"/>
                <a:cs typeface="Calibri" charset="0"/>
              </a:rPr>
              <a:t>Les frais de formation sont pris en charge par l’État, totalement ou partiellement, en fonction de la taille de l’entreprise </a:t>
            </a:r>
            <a:r>
              <a:rPr lang="fr-FR" sz="1050" i="1" dirty="0">
                <a:solidFill>
                  <a:schemeClr val="tx1"/>
                </a:solidFill>
                <a:latin typeface="Corbel" panose="020B0503020204020204" pitchFamily="34" charset="0"/>
                <a:ea typeface="Calibri" charset="0"/>
                <a:cs typeface="Calibri" charset="0"/>
              </a:rPr>
              <a:t>(</a:t>
            </a:r>
            <a:r>
              <a:rPr lang="fr-FR" sz="1100" i="1" dirty="0">
                <a:solidFill>
                  <a:schemeClr val="tx1"/>
                </a:solidFill>
                <a:latin typeface="Corbel" panose="020B0503020204020204" pitchFamily="34" charset="0"/>
                <a:ea typeface="Calibri" charset="0"/>
                <a:cs typeface="Calibri" charset="0"/>
              </a:rPr>
              <a:t>taux de prise en charge identiques à Transco)</a:t>
            </a:r>
            <a:endParaRPr lang="fr-FR" sz="500" dirty="0">
              <a:solidFill>
                <a:schemeClr val="tx1"/>
              </a:solidFill>
              <a:latin typeface="Corbel" panose="020B0503020204020204" pitchFamily="34" charset="0"/>
              <a:cs typeface="Calibri" charset="0"/>
            </a:endParaRPr>
          </a:p>
          <a:p>
            <a:pPr algn="just">
              <a:buSzPct val="120000"/>
            </a:pPr>
            <a:r>
              <a:rPr lang="fr-FR" sz="1100" dirty="0">
                <a:solidFill>
                  <a:schemeClr val="tx1"/>
                </a:solidFill>
                <a:latin typeface="Corbel" panose="020B0503020204020204" pitchFamily="34" charset="0"/>
              </a:rPr>
              <a:t>La rémunération du salarié est financée de la manière suivante :</a:t>
            </a:r>
          </a:p>
          <a:p>
            <a:pPr algn="just">
              <a:buSzPct val="120000"/>
            </a:pPr>
            <a:endParaRPr lang="fr-FR" sz="300" dirty="0">
              <a:solidFill>
                <a:schemeClr val="tx1"/>
              </a:solidFill>
              <a:latin typeface="Corbel" panose="020B0503020204020204" pitchFamily="34"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rPr>
              <a:t>La part correspondant à </a:t>
            </a:r>
            <a:r>
              <a:rPr lang="fr-FR" sz="1200" b="1" dirty="0">
                <a:solidFill>
                  <a:schemeClr val="tx1"/>
                </a:solidFill>
                <a:latin typeface="Corbel" panose="020B0503020204020204" pitchFamily="34" charset="0"/>
              </a:rPr>
              <a:t>65% </a:t>
            </a:r>
            <a:r>
              <a:rPr lang="fr-FR" sz="1100" dirty="0">
                <a:solidFill>
                  <a:schemeClr val="tx1"/>
                </a:solidFill>
                <a:latin typeface="Corbel" panose="020B0503020204020204" pitchFamily="34" charset="0"/>
              </a:rPr>
              <a:t>de la rémunération brute antérieure est entièrement à la charge de l’employeur,</a:t>
            </a:r>
          </a:p>
          <a:p>
            <a:pPr marL="171450" indent="-171450" algn="just">
              <a:buClr>
                <a:srgbClr val="895688"/>
              </a:buClr>
              <a:buSzPct val="120000"/>
              <a:buFont typeface="Arial" panose="020B0604020202020204" pitchFamily="34" charset="0"/>
              <a:buChar char="•"/>
            </a:pPr>
            <a:endParaRPr lang="fr-FR" sz="300" dirty="0">
              <a:solidFill>
                <a:schemeClr val="tx1"/>
              </a:solidFill>
              <a:latin typeface="Corbel" panose="020B0503020204020204" pitchFamily="34"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rPr>
              <a:t>La différence entre </a:t>
            </a:r>
            <a:r>
              <a:rPr lang="fr-FR" sz="1200" b="1" dirty="0">
                <a:solidFill>
                  <a:schemeClr val="tx1"/>
                </a:solidFill>
                <a:latin typeface="Corbel" panose="020B0503020204020204" pitchFamily="34" charset="0"/>
              </a:rPr>
              <a:t>79,15% </a:t>
            </a:r>
            <a:r>
              <a:rPr lang="fr-FR" sz="1100" dirty="0">
                <a:solidFill>
                  <a:schemeClr val="tx1"/>
                </a:solidFill>
                <a:latin typeface="Corbel" panose="020B0503020204020204" pitchFamily="34" charset="0"/>
              </a:rPr>
              <a:t>de la rémunération brute antérieure du salarié et la part prise en charge par l’employeur (65% au minimum) est financée par l’État</a:t>
            </a:r>
            <a:r>
              <a:rPr lang="fr-FR" sz="1050" dirty="0">
                <a:solidFill>
                  <a:schemeClr val="tx1"/>
                </a:solidFill>
                <a:latin typeface="Corbel" panose="020B0503020204020204" pitchFamily="34" charset="0"/>
              </a:rPr>
              <a:t>.</a:t>
            </a:r>
            <a:endParaRPr lang="fr-FR" sz="1100" dirty="0">
              <a:solidFill>
                <a:schemeClr val="tx1"/>
              </a:solidFill>
              <a:latin typeface="Corbel" panose="020B0503020204020204" pitchFamily="34" charset="0"/>
            </a:endParaRPr>
          </a:p>
        </p:txBody>
      </p:sp>
      <p:sp>
        <p:nvSpPr>
          <p:cNvPr id="29" name="ZoneTexte 28">
            <a:extLst>
              <a:ext uri="{FF2B5EF4-FFF2-40B4-BE49-F238E27FC236}">
                <a16:creationId xmlns:a16="http://schemas.microsoft.com/office/drawing/2014/main" id="{468EFE11-EBB0-A849-9FED-EBC00362807F}"/>
              </a:ext>
            </a:extLst>
          </p:cNvPr>
          <p:cNvSpPr txBox="1"/>
          <p:nvPr/>
        </p:nvSpPr>
        <p:spPr>
          <a:xfrm>
            <a:off x="666359" y="2138401"/>
            <a:ext cx="1724161"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2543695" y="2363682"/>
            <a:ext cx="3647073" cy="48295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a:buSzPct val="120000"/>
              <a:buFont typeface="Arial" panose="020B0604020202020204" pitchFamily="34" charset="0"/>
              <a:buChar char="•"/>
            </a:pPr>
            <a:r>
              <a:rPr lang="fr-FR" sz="1100" b="1" dirty="0">
                <a:solidFill>
                  <a:srgbClr val="3B9CB3"/>
                </a:solidFill>
                <a:latin typeface="Corbel" panose="020B0503020204020204" pitchFamily="34" charset="0"/>
              </a:rPr>
              <a:t>Toute entreprise </a:t>
            </a:r>
            <a:r>
              <a:rPr lang="fr-FR" sz="1100" dirty="0">
                <a:solidFill>
                  <a:schemeClr val="tx1"/>
                </a:solidFill>
                <a:latin typeface="Corbel" panose="020B0503020204020204" pitchFamily="34" charset="0"/>
              </a:rPr>
              <a:t>qui rencontre des transformations</a:t>
            </a:r>
          </a:p>
          <a:p>
            <a:pPr marL="285750" indent="-285750" algn="r">
              <a:buSzPct val="120000"/>
              <a:buFont typeface="Arial" panose="020B0604020202020204" pitchFamily="34" charset="0"/>
              <a:buChar char="•"/>
            </a:pPr>
            <a:r>
              <a:rPr lang="fr-FR" sz="1100" b="1" dirty="0">
                <a:solidFill>
                  <a:srgbClr val="97A932"/>
                </a:solidFill>
                <a:latin typeface="Corbel" panose="020B0503020204020204" pitchFamily="34" charset="0"/>
              </a:rPr>
              <a:t>Toute entreprise </a:t>
            </a:r>
            <a:r>
              <a:rPr lang="fr-FR" sz="1100" dirty="0">
                <a:solidFill>
                  <a:schemeClr val="tx1"/>
                </a:solidFill>
                <a:latin typeface="Corbel" panose="020B0503020204020204" pitchFamily="34" charset="0"/>
              </a:rPr>
              <a:t>en perspective de développement</a:t>
            </a:r>
          </a:p>
        </p:txBody>
      </p:sp>
      <p:sp>
        <p:nvSpPr>
          <p:cNvPr id="31" name="ZoneTexte 30">
            <a:extLst>
              <a:ext uri="{FF2B5EF4-FFF2-40B4-BE49-F238E27FC236}">
                <a16:creationId xmlns:a16="http://schemas.microsoft.com/office/drawing/2014/main" id="{8E21A55F-8CD4-B341-A11A-A555ADE6A9D3}"/>
              </a:ext>
            </a:extLst>
          </p:cNvPr>
          <p:cNvSpPr txBox="1"/>
          <p:nvPr/>
        </p:nvSpPr>
        <p:spPr>
          <a:xfrm>
            <a:off x="3026049" y="2138401"/>
            <a:ext cx="274205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Qui peut en bénéficier ?</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2859789" y="3031679"/>
            <a:ext cx="232899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4" name="Image 33">
            <a:extLst>
              <a:ext uri="{FF2B5EF4-FFF2-40B4-BE49-F238E27FC236}">
                <a16:creationId xmlns:a16="http://schemas.microsoft.com/office/drawing/2014/main" id="{22A40C81-E851-6E46-9005-DD623C80F14D}"/>
              </a:ext>
            </a:extLst>
          </p:cNvPr>
          <p:cNvPicPr>
            <a:picLocks noChangeAspect="1"/>
          </p:cNvPicPr>
          <p:nvPr/>
        </p:nvPicPr>
        <p:blipFill>
          <a:blip r:embed="rId7">
            <a:duotone>
              <a:schemeClr val="accent3">
                <a:shade val="45000"/>
                <a:satMod val="135000"/>
              </a:schemeClr>
              <a:prstClr val="white"/>
            </a:duotone>
          </a:blip>
          <a:stretch>
            <a:fillRect/>
          </a:stretch>
        </p:blipFill>
        <p:spPr>
          <a:xfrm>
            <a:off x="2693361" y="1909605"/>
            <a:ext cx="432737" cy="459684"/>
          </a:xfrm>
          <a:prstGeom prst="rect">
            <a:avLst/>
          </a:prstGeom>
        </p:spPr>
      </p:pic>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8">
            <a:duotone>
              <a:schemeClr val="accent3">
                <a:shade val="45000"/>
                <a:satMod val="135000"/>
              </a:schemeClr>
              <a:prstClr val="white"/>
            </a:duotone>
          </a:blip>
          <a:stretch>
            <a:fillRect/>
          </a:stretch>
        </p:blipFill>
        <p:spPr>
          <a:xfrm>
            <a:off x="2578596" y="2926049"/>
            <a:ext cx="473212" cy="433778"/>
          </a:xfrm>
          <a:prstGeom prst="rect">
            <a:avLst/>
          </a:prstGeom>
        </p:spPr>
      </p:pic>
      <p:sp>
        <p:nvSpPr>
          <p:cNvPr id="32" name="Ellipse 31">
            <a:extLst>
              <a:ext uri="{FF2B5EF4-FFF2-40B4-BE49-F238E27FC236}">
                <a16:creationId xmlns:a16="http://schemas.microsoft.com/office/drawing/2014/main" id="{98A9E2C9-D93B-F346-8D3E-B4C1AAC50946}"/>
              </a:ext>
            </a:extLst>
          </p:cNvPr>
          <p:cNvSpPr>
            <a:spLocks noChangeAspect="1"/>
          </p:cNvSpPr>
          <p:nvPr/>
        </p:nvSpPr>
        <p:spPr>
          <a:xfrm>
            <a:off x="2776428" y="2019238"/>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5" name="Ellipse 34">
            <a:extLst>
              <a:ext uri="{FF2B5EF4-FFF2-40B4-BE49-F238E27FC236}">
                <a16:creationId xmlns:a16="http://schemas.microsoft.com/office/drawing/2014/main" id="{A683045A-9CB9-1346-9020-973CCD5B37BD}"/>
              </a:ext>
            </a:extLst>
          </p:cNvPr>
          <p:cNvSpPr>
            <a:spLocks noChangeAspect="1"/>
          </p:cNvSpPr>
          <p:nvPr/>
        </p:nvSpPr>
        <p:spPr>
          <a:xfrm>
            <a:off x="2770972" y="2878531"/>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37" name="Ellipse 36">
            <a:extLst>
              <a:ext uri="{FF2B5EF4-FFF2-40B4-BE49-F238E27FC236}">
                <a16:creationId xmlns:a16="http://schemas.microsoft.com/office/drawing/2014/main" id="{30C9478C-C95C-4943-87E0-C5EBCEAF8623}"/>
              </a:ext>
            </a:extLst>
          </p:cNvPr>
          <p:cNvSpPr>
            <a:spLocks noChangeAspect="1"/>
          </p:cNvSpPr>
          <p:nvPr/>
        </p:nvSpPr>
        <p:spPr>
          <a:xfrm>
            <a:off x="59738" y="600340"/>
            <a:ext cx="625013" cy="626089"/>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39" name="Image 38">
            <a:extLst>
              <a:ext uri="{FF2B5EF4-FFF2-40B4-BE49-F238E27FC236}">
                <a16:creationId xmlns:a16="http://schemas.microsoft.com/office/drawing/2014/main" id="{A4CBEF30-1372-0A47-9DDD-7424CE0EC723}"/>
              </a:ext>
            </a:extLst>
          </p:cNvPr>
          <p:cNvPicPr>
            <a:picLocks noChangeAspect="1"/>
          </p:cNvPicPr>
          <p:nvPr/>
        </p:nvPicPr>
        <p:blipFill>
          <a:blip r:embed="rId9">
            <a:duotone>
              <a:schemeClr val="accent3">
                <a:shade val="45000"/>
                <a:satMod val="135000"/>
              </a:schemeClr>
              <a:prstClr val="white"/>
            </a:duotone>
          </a:blip>
          <a:stretch>
            <a:fillRect/>
          </a:stretch>
        </p:blipFill>
        <p:spPr>
          <a:xfrm>
            <a:off x="-17908" y="453858"/>
            <a:ext cx="491171" cy="484001"/>
          </a:xfrm>
          <a:prstGeom prst="rect">
            <a:avLst/>
          </a:prstGeom>
        </p:spPr>
      </p:pic>
      <p:sp>
        <p:nvSpPr>
          <p:cNvPr id="41" name="Rectangle 40">
            <a:extLst>
              <a:ext uri="{FF2B5EF4-FFF2-40B4-BE49-F238E27FC236}">
                <a16:creationId xmlns:a16="http://schemas.microsoft.com/office/drawing/2014/main" id="{0C4C398B-6066-B742-A5D2-F23AACD73A90}"/>
              </a:ext>
            </a:extLst>
          </p:cNvPr>
          <p:cNvSpPr/>
          <p:nvPr/>
        </p:nvSpPr>
        <p:spPr>
          <a:xfrm>
            <a:off x="2882235" y="3328404"/>
            <a:ext cx="3308534" cy="2315888"/>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3B9CB3"/>
              </a:buClr>
              <a:buSzPct val="120000"/>
              <a:buFont typeface="Arial" panose="020B0604020202020204" pitchFamily="34" charset="0"/>
              <a:buChar char="•"/>
            </a:pPr>
            <a:r>
              <a:rPr lang="fr-FR" sz="1100" b="1" dirty="0">
                <a:solidFill>
                  <a:srgbClr val="3B9CB3"/>
                </a:solidFill>
                <a:latin typeface="Corbel" panose="020B0503020204020204" pitchFamily="34" charset="0"/>
                <a:ea typeface="Calibri" charset="0"/>
                <a:cs typeface="Calibri" charset="0"/>
              </a:rPr>
              <a:t>L’entreprise qui rencontre des transformations </a:t>
            </a:r>
            <a:r>
              <a:rPr lang="fr-FR" sz="1100" dirty="0">
                <a:solidFill>
                  <a:schemeClr val="tx1"/>
                </a:solidFill>
                <a:latin typeface="Corbel" panose="020B0503020204020204" pitchFamily="34" charset="0"/>
                <a:ea typeface="Calibri" charset="0"/>
                <a:cs typeface="Calibri" charset="0"/>
              </a:rPr>
              <a:t>doit signer, soit un accord de GEPP, soit un accord portant RCC, incluant la liste des métiers fragilisés. </a:t>
            </a:r>
            <a:r>
              <a:rPr lang="fr-FR" sz="1100" b="1" dirty="0">
                <a:solidFill>
                  <a:schemeClr val="tx1"/>
                </a:solidFill>
                <a:latin typeface="Corbel" panose="020B0503020204020204" pitchFamily="34" charset="0"/>
                <a:ea typeface="Calibri" charset="0"/>
                <a:cs typeface="Calibri" charset="0"/>
              </a:rPr>
              <a:t>Ces accords doivent prévoir un congé de mobilité </a:t>
            </a:r>
            <a:r>
              <a:rPr lang="fr-FR" sz="1100" dirty="0">
                <a:solidFill>
                  <a:schemeClr val="tx1"/>
                </a:solidFill>
                <a:latin typeface="Corbel" panose="020B0503020204020204" pitchFamily="34" charset="0"/>
                <a:ea typeface="Calibri" charset="0"/>
                <a:cs typeface="Calibri" charset="0"/>
              </a:rPr>
              <a:t>pour permettre aux salariés de s’inscrire dans ce dispositif.</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97A932"/>
              </a:buClr>
              <a:buSzPct val="120000"/>
              <a:buFont typeface="Arial" panose="020B0604020202020204" pitchFamily="34" charset="0"/>
              <a:buChar char="•"/>
            </a:pPr>
            <a:r>
              <a:rPr lang="fr-FR" sz="1100" b="1" dirty="0">
                <a:solidFill>
                  <a:srgbClr val="97A932"/>
                </a:solidFill>
                <a:latin typeface="Corbel" panose="020B0503020204020204" pitchFamily="34" charset="0"/>
                <a:ea typeface="Calibri" charset="0"/>
                <a:cs typeface="Calibri" charset="0"/>
              </a:rPr>
              <a:t>L’entreprise souhaitant recruter dans un métier porteur </a:t>
            </a:r>
            <a:r>
              <a:rPr lang="fr-FR" sz="1100" dirty="0">
                <a:solidFill>
                  <a:srgbClr val="97A932"/>
                </a:solidFill>
                <a:latin typeface="Corbel" panose="020B0503020204020204" pitchFamily="34" charset="0"/>
                <a:ea typeface="Calibri" charset="0"/>
                <a:cs typeface="Calibri" charset="0"/>
              </a:rPr>
              <a:t>fait</a:t>
            </a:r>
            <a:r>
              <a:rPr lang="fr-FR" sz="1100" b="1" dirty="0">
                <a:solidFill>
                  <a:srgbClr val="97A932"/>
                </a:solidFill>
                <a:latin typeface="Corbel" panose="020B0503020204020204" pitchFamily="34" charset="0"/>
                <a:ea typeface="Calibri" charset="0"/>
                <a:cs typeface="Calibri" charset="0"/>
              </a:rPr>
              <a:t> </a:t>
            </a:r>
            <a:r>
              <a:rPr lang="fr-FR" sz="1100" dirty="0">
                <a:solidFill>
                  <a:srgbClr val="97A932"/>
                </a:solidFill>
                <a:latin typeface="Corbel" panose="020B0503020204020204" pitchFamily="34" charset="0"/>
                <a:ea typeface="Calibri" charset="0"/>
                <a:cs typeface="Calibri" charset="0"/>
              </a:rPr>
              <a:t>connaitre ses </a:t>
            </a:r>
            <a:r>
              <a:rPr lang="fr-FR" sz="1100" b="1" dirty="0">
                <a:solidFill>
                  <a:srgbClr val="97A932"/>
                </a:solidFill>
                <a:latin typeface="Corbel" panose="020B0503020204020204" pitchFamily="34" charset="0"/>
                <a:ea typeface="Calibri" charset="0"/>
                <a:cs typeface="Calibri" charset="0"/>
              </a:rPr>
              <a:t>besoins de recrutement </a:t>
            </a:r>
            <a:r>
              <a:rPr lang="fr-FR" sz="1100" dirty="0">
                <a:solidFill>
                  <a:schemeClr val="tx1"/>
                </a:solidFill>
                <a:latin typeface="Corbel" panose="020B0503020204020204" pitchFamily="34" charset="0"/>
                <a:ea typeface="Calibri" charset="0"/>
                <a:cs typeface="Calibri" charset="0"/>
              </a:rPr>
              <a:t>au délégué à l’accompagnement des reconversions professionnelles (DARP) de son département et/ou à sa plateforme territoriale </a:t>
            </a:r>
            <a:r>
              <a:rPr lang="fr-FR" sz="1100" b="1" dirty="0">
                <a:solidFill>
                  <a:schemeClr val="tx1"/>
                </a:solidFill>
                <a:latin typeface="Corbel" panose="020B0503020204020204" pitchFamily="34" charset="0"/>
                <a:ea typeface="Calibri" charset="0"/>
                <a:cs typeface="Calibri" charset="0"/>
              </a:rPr>
              <a:t>pour</a:t>
            </a:r>
            <a:r>
              <a:rPr lang="fr-FR" sz="1100" dirty="0">
                <a:solidFill>
                  <a:schemeClr val="tx1"/>
                </a:solidFill>
                <a:latin typeface="Corbel" panose="020B0503020204020204" pitchFamily="34" charset="0"/>
                <a:ea typeface="Calibri" charset="0"/>
                <a:cs typeface="Calibri" charset="0"/>
              </a:rPr>
              <a:t> </a:t>
            </a:r>
            <a:r>
              <a:rPr lang="fr-FR" sz="1100" b="1" dirty="0">
                <a:solidFill>
                  <a:schemeClr val="tx1"/>
                </a:solidFill>
                <a:latin typeface="Corbel" panose="020B0503020204020204" pitchFamily="34" charset="0"/>
                <a:ea typeface="Calibri" charset="0"/>
                <a:cs typeface="Calibri" charset="0"/>
              </a:rPr>
              <a:t>faciliter les mises en relation </a:t>
            </a:r>
            <a:r>
              <a:rPr lang="fr-FR" sz="1100" dirty="0">
                <a:solidFill>
                  <a:schemeClr val="tx1"/>
                </a:solidFill>
                <a:latin typeface="Corbel" panose="020B0503020204020204" pitchFamily="34" charset="0"/>
                <a:ea typeface="Calibri" charset="0"/>
                <a:cs typeface="Calibri" charset="0"/>
              </a:rPr>
              <a:t>avec les salariés envisageant une reconversion.</a:t>
            </a:r>
          </a:p>
        </p:txBody>
      </p:sp>
      <p:sp>
        <p:nvSpPr>
          <p:cNvPr id="45" name="Bouton d'action : Retour 44">
            <a:hlinkClick r:id="rId10" action="ppaction://hlinksldjump" highlightClick="1"/>
            <a:extLst>
              <a:ext uri="{FF2B5EF4-FFF2-40B4-BE49-F238E27FC236}">
                <a16:creationId xmlns:a16="http://schemas.microsoft.com/office/drawing/2014/main" id="{BF3CDDE4-1C08-1443-90F6-A7FAEA098E51}"/>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hlinkClick r:id="rId10" action="ppaction://hlinksldjump"/>
            <a:extLst>
              <a:ext uri="{FF2B5EF4-FFF2-40B4-BE49-F238E27FC236}">
                <a16:creationId xmlns:a16="http://schemas.microsoft.com/office/drawing/2014/main" id="{09314E48-F3A2-3A4E-AAB2-242FB4A5ED67}"/>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3" name="Rectangle 2">
            <a:extLst>
              <a:ext uri="{FF2B5EF4-FFF2-40B4-BE49-F238E27FC236}">
                <a16:creationId xmlns:a16="http://schemas.microsoft.com/office/drawing/2014/main" id="{2A5EA8C4-CAAC-C979-90E2-F5E1ABB6BF06}"/>
              </a:ext>
            </a:extLst>
          </p:cNvPr>
          <p:cNvSpPr/>
          <p:nvPr/>
        </p:nvSpPr>
        <p:spPr>
          <a:xfrm>
            <a:off x="247812" y="5657051"/>
            <a:ext cx="5942957" cy="978043"/>
          </a:xfrm>
          <a:prstGeom prst="rect">
            <a:avLst/>
          </a:prstGeom>
          <a:solidFill>
            <a:srgbClr val="895688">
              <a:alpha val="9804"/>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SzPct val="120000"/>
              <a:buFont typeface="Arial" panose="020B0604020202020204" pitchFamily="34" charset="0"/>
              <a:buChar char="•"/>
            </a:pPr>
            <a:r>
              <a:rPr lang="fr-FR" sz="1000" i="1" dirty="0">
                <a:solidFill>
                  <a:schemeClr val="tx1"/>
                </a:solidFill>
                <a:latin typeface="Corbel" panose="020B0503020204020204" pitchFamily="34" charset="0"/>
                <a:ea typeface="Calibri" charset="0"/>
                <a:cs typeface="Calibri" charset="0"/>
              </a:rPr>
              <a:t>Seuls les </a:t>
            </a:r>
            <a:r>
              <a:rPr lang="fr-FR" sz="1050" b="1" i="1" dirty="0">
                <a:solidFill>
                  <a:schemeClr val="tx1"/>
                </a:solidFill>
                <a:latin typeface="Corbel" panose="020B0503020204020204" pitchFamily="34" charset="0"/>
                <a:ea typeface="Calibri" charset="0"/>
                <a:cs typeface="Calibri" charset="0"/>
              </a:rPr>
              <a:t>salariés en CDI </a:t>
            </a:r>
            <a:r>
              <a:rPr lang="fr-FR" sz="1000" i="1" dirty="0">
                <a:solidFill>
                  <a:schemeClr val="tx1"/>
                </a:solidFill>
                <a:latin typeface="Corbel" panose="020B0503020204020204" pitchFamily="34" charset="0"/>
                <a:ea typeface="Calibri" charset="0"/>
                <a:cs typeface="Calibri" charset="0"/>
              </a:rPr>
              <a:t>sont éligibles,</a:t>
            </a:r>
          </a:p>
          <a:p>
            <a:pPr marL="171450" indent="-171450" algn="just">
              <a:buClr>
                <a:srgbClr val="895688"/>
              </a:buClr>
              <a:buSzPct val="120000"/>
              <a:buFont typeface="Arial" panose="020B0604020202020204" pitchFamily="34" charset="0"/>
              <a:buChar char="•"/>
            </a:pPr>
            <a:r>
              <a:rPr lang="fr-FR" sz="1000" i="1" dirty="0">
                <a:solidFill>
                  <a:schemeClr val="tx1"/>
                </a:solidFill>
                <a:latin typeface="Corbel" panose="020B0503020204020204" pitchFamily="34" charset="0"/>
                <a:ea typeface="Calibri" charset="0"/>
                <a:cs typeface="Calibri" charset="0"/>
              </a:rPr>
              <a:t>Le </a:t>
            </a:r>
            <a:r>
              <a:rPr lang="fr-FR" sz="1050" b="1" i="1" dirty="0">
                <a:solidFill>
                  <a:schemeClr val="tx1"/>
                </a:solidFill>
                <a:latin typeface="Corbel" panose="020B0503020204020204" pitchFamily="34" charset="0"/>
                <a:ea typeface="Calibri" charset="0"/>
                <a:cs typeface="Calibri" charset="0"/>
              </a:rPr>
              <a:t>service de conseil en évolution professionnelle </a:t>
            </a:r>
            <a:r>
              <a:rPr lang="fr-FR" sz="1000" i="1" dirty="0">
                <a:solidFill>
                  <a:schemeClr val="tx1"/>
                </a:solidFill>
                <a:latin typeface="Corbel" panose="020B0503020204020204" pitchFamily="34" charset="0"/>
                <a:ea typeface="Calibri" charset="0"/>
                <a:cs typeface="Calibri" charset="0"/>
              </a:rPr>
              <a:t>(CEP) est </a:t>
            </a:r>
            <a:r>
              <a:rPr lang="fr-FR" sz="1050" b="1" i="1" dirty="0">
                <a:solidFill>
                  <a:schemeClr val="tx1"/>
                </a:solidFill>
                <a:latin typeface="Corbel" panose="020B0503020204020204" pitchFamily="34" charset="0"/>
                <a:ea typeface="Calibri" charset="0"/>
                <a:cs typeface="Calibri" charset="0"/>
              </a:rPr>
              <a:t>facultatif </a:t>
            </a:r>
            <a:r>
              <a:rPr lang="fr-FR" sz="1000" i="1" dirty="0">
                <a:solidFill>
                  <a:schemeClr val="tx1"/>
                </a:solidFill>
                <a:latin typeface="Corbel" panose="020B0503020204020204" pitchFamily="34" charset="0"/>
                <a:ea typeface="Calibri" charset="0"/>
                <a:cs typeface="Calibri" charset="0"/>
              </a:rPr>
              <a:t>(les modalités d’accompagnement du salarié sont à prévoir dans l’accord collectif),</a:t>
            </a:r>
            <a:endParaRPr lang="fr-FR" sz="1050" i="1"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000" i="1" dirty="0">
                <a:solidFill>
                  <a:schemeClr val="tx1"/>
                </a:solidFill>
                <a:latin typeface="Corbel" panose="020B0503020204020204" pitchFamily="34" charset="0"/>
                <a:ea typeface="Calibri" charset="0"/>
                <a:cs typeface="Calibri" charset="0"/>
              </a:rPr>
              <a:t>Viser</a:t>
            </a:r>
            <a:r>
              <a:rPr lang="fr-FR" sz="1050" b="1" i="1" dirty="0">
                <a:solidFill>
                  <a:schemeClr val="tx1"/>
                </a:solidFill>
                <a:latin typeface="Corbel" panose="020B0503020204020204" pitchFamily="34" charset="0"/>
                <a:ea typeface="Calibri" charset="0"/>
                <a:cs typeface="Calibri" charset="0"/>
              </a:rPr>
              <a:t> </a:t>
            </a:r>
            <a:r>
              <a:rPr lang="fr-FR" sz="1000" i="1" dirty="0">
                <a:solidFill>
                  <a:schemeClr val="tx1"/>
                </a:solidFill>
                <a:latin typeface="Corbel" panose="020B0503020204020204" pitchFamily="34" charset="0"/>
                <a:ea typeface="Calibri" charset="0"/>
                <a:cs typeface="Calibri" charset="0"/>
              </a:rPr>
              <a:t>un</a:t>
            </a:r>
            <a:r>
              <a:rPr lang="fr-FR" sz="1050" b="1" i="1" dirty="0">
                <a:solidFill>
                  <a:schemeClr val="tx1"/>
                </a:solidFill>
                <a:latin typeface="Corbel" panose="020B0503020204020204" pitchFamily="34" charset="0"/>
                <a:ea typeface="Calibri" charset="0"/>
                <a:cs typeface="Calibri" charset="0"/>
              </a:rPr>
              <a:t> </a:t>
            </a:r>
            <a:r>
              <a:rPr lang="fr-FR" sz="1050" b="1" i="1" dirty="0">
                <a:solidFill>
                  <a:schemeClr val="tx1"/>
                </a:solidFill>
                <a:latin typeface="Corbel" panose="020B0503020204020204" pitchFamily="34" charset="0"/>
                <a:ea typeface="Calibri" charset="0"/>
                <a:cs typeface="Calibri" charset="0"/>
                <a:hlinkClick r:id="rId11"/>
              </a:rPr>
              <a:t>métier porteur</a:t>
            </a:r>
            <a:r>
              <a:rPr lang="fr-FR" sz="1050" b="1" i="1" dirty="0">
                <a:solidFill>
                  <a:schemeClr val="tx1"/>
                </a:solidFill>
                <a:latin typeface="Corbel" panose="020B0503020204020204" pitchFamily="34" charset="0"/>
                <a:ea typeface="Calibri" charset="0"/>
                <a:cs typeface="Calibri" charset="0"/>
              </a:rPr>
              <a:t> </a:t>
            </a:r>
            <a:r>
              <a:rPr lang="fr-FR" sz="1000" i="1" dirty="0">
                <a:solidFill>
                  <a:schemeClr val="tx1"/>
                </a:solidFill>
                <a:latin typeface="Corbel" panose="020B0503020204020204" pitchFamily="34" charset="0"/>
                <a:ea typeface="Calibri" charset="0"/>
                <a:cs typeface="Calibri" charset="0"/>
              </a:rPr>
              <a:t>dans la région.</a:t>
            </a:r>
          </a:p>
          <a:p>
            <a:pPr algn="just">
              <a:buClr>
                <a:srgbClr val="895688"/>
              </a:buClr>
              <a:buSzPct val="120000"/>
            </a:pPr>
            <a:endParaRPr lang="fr-FR" sz="200" i="1" dirty="0">
              <a:solidFill>
                <a:schemeClr val="tx1"/>
              </a:solidFill>
              <a:latin typeface="Corbel" panose="020B0503020204020204" pitchFamily="34" charset="0"/>
              <a:ea typeface="Calibri" charset="0"/>
              <a:cs typeface="Calibri" charset="0"/>
            </a:endParaRPr>
          </a:p>
          <a:p>
            <a:pPr algn="just">
              <a:buClr>
                <a:srgbClr val="895688"/>
              </a:buClr>
              <a:buSzPct val="120000"/>
            </a:pPr>
            <a:r>
              <a:rPr lang="fr-FR" sz="1000" i="1" dirty="0">
                <a:solidFill>
                  <a:schemeClr val="tx1"/>
                </a:solidFill>
                <a:latin typeface="Corbel" panose="020B0503020204020204" pitchFamily="34" charset="0"/>
                <a:ea typeface="Calibri" charset="0"/>
                <a:cs typeface="Calibri" charset="0"/>
              </a:rPr>
              <a:t>Le congé de mobilité du salarié prend fin à l’issue de la formation, ce qui donne lieu à la rupture du contrat de travail d’un commun accord des parties.</a:t>
            </a:r>
            <a:endParaRPr lang="fr-FR" sz="800" i="1" dirty="0">
              <a:solidFill>
                <a:schemeClr val="tx1">
                  <a:lumMod val="50000"/>
                  <a:lumOff val="50000"/>
                </a:schemeClr>
              </a:solidFill>
              <a:latin typeface="Corbel" panose="020B0503020204020204" pitchFamily="34" charset="0"/>
              <a:ea typeface="Calibri" charset="0"/>
              <a:cs typeface="Calibri" charset="0"/>
            </a:endParaRPr>
          </a:p>
        </p:txBody>
      </p:sp>
      <p:pic>
        <p:nvPicPr>
          <p:cNvPr id="5" name="Graphique 4" descr="Informations avec un remplissage uni">
            <a:extLst>
              <a:ext uri="{FF2B5EF4-FFF2-40B4-BE49-F238E27FC236}">
                <a16:creationId xmlns:a16="http://schemas.microsoft.com/office/drawing/2014/main" id="{AD55DC2F-35A3-2230-1320-5802EDC733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47" y="5552079"/>
            <a:ext cx="372113" cy="372113"/>
          </a:xfrm>
          <a:prstGeom prst="rect">
            <a:avLst/>
          </a:prstGeom>
        </p:spPr>
      </p:pic>
      <p:sp>
        <p:nvSpPr>
          <p:cNvPr id="2" name="Bouton d'action : Retour 1">
            <a:hlinkClick r:id="" action="ppaction://hlinkshowjump?jump=previousslide" highlightClick="1"/>
            <a:extLst>
              <a:ext uri="{FF2B5EF4-FFF2-40B4-BE49-F238E27FC236}">
                <a16:creationId xmlns:a16="http://schemas.microsoft.com/office/drawing/2014/main" id="{259DA7C6-5236-D1C0-6350-33D95453A072}"/>
              </a:ext>
            </a:extLst>
          </p:cNvPr>
          <p:cNvSpPr/>
          <p:nvPr/>
        </p:nvSpPr>
        <p:spPr>
          <a:xfrm rot="16200000">
            <a:off x="7180049" y="6579704"/>
            <a:ext cx="190800" cy="190800"/>
          </a:xfrm>
          <a:prstGeom prst="actionButtonRetur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6" name="ZoneTexte 5">
            <a:hlinkClick r:id="rId14" action="ppaction://hlinksldjump"/>
            <a:extLst>
              <a:ext uri="{FF2B5EF4-FFF2-40B4-BE49-F238E27FC236}">
                <a16:creationId xmlns:a16="http://schemas.microsoft.com/office/drawing/2014/main" id="{19BB94C0-5723-EF64-3851-36CF829BC8C6}"/>
              </a:ext>
            </a:extLst>
          </p:cNvPr>
          <p:cNvSpPr txBox="1"/>
          <p:nvPr/>
        </p:nvSpPr>
        <p:spPr>
          <a:xfrm>
            <a:off x="4740174" y="6579704"/>
            <a:ext cx="2439876" cy="215444"/>
          </a:xfrm>
          <a:prstGeom prst="rect">
            <a:avLst/>
          </a:prstGeom>
          <a:noFill/>
        </p:spPr>
        <p:txBody>
          <a:bodyPr wrap="square" rtlCol="0">
            <a:spAutoFit/>
          </a:bodyPr>
          <a:lstStyle/>
          <a:p>
            <a:pPr algn="r"/>
            <a:r>
              <a:rPr lang="fr-FR" sz="800" i="1" dirty="0"/>
              <a:t>Retour dispositif Transco</a:t>
            </a:r>
          </a:p>
        </p:txBody>
      </p:sp>
    </p:spTree>
    <p:extLst>
      <p:ext uri="{BB962C8B-B14F-4D97-AF65-F5344CB8AC3E}">
        <p14:creationId xmlns:p14="http://schemas.microsoft.com/office/powerpoint/2010/main" val="4055998824"/>
      </p:ext>
    </p:extLst>
  </p:cSld>
  <p:clrMapOvr>
    <a:masterClrMapping/>
  </p:clrMapOvr>
</p:sld>
</file>

<file path=ppt/theme/theme1.xml><?xml version="1.0" encoding="utf-8"?>
<a:theme xmlns:a="http://schemas.openxmlformats.org/drawingml/2006/main" name="Thème LMDL">
  <a:themeElements>
    <a:clrScheme name="LMDL vrai">
      <a:dk1>
        <a:srgbClr val="000000"/>
      </a:dk1>
      <a:lt1>
        <a:srgbClr val="FFFFFF"/>
      </a:lt1>
      <a:dk2>
        <a:srgbClr val="7EBF38"/>
      </a:dk2>
      <a:lt2>
        <a:srgbClr val="CCCCCC"/>
      </a:lt2>
      <a:accent1>
        <a:srgbClr val="3F1366"/>
      </a:accent1>
      <a:accent2>
        <a:srgbClr val="660066"/>
      </a:accent2>
      <a:accent3>
        <a:srgbClr val="8C3C71"/>
      </a:accent3>
      <a:accent4>
        <a:srgbClr val="659631"/>
      </a:accent4>
      <a:accent5>
        <a:srgbClr val="7EBF38"/>
      </a:accent5>
      <a:accent6>
        <a:srgbClr val="CD0066"/>
      </a:accent6>
      <a:hlink>
        <a:srgbClr val="7A1979"/>
      </a:hlink>
      <a:folHlink>
        <a:srgbClr val="517827"/>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spPr>
      <a:bodyPr rtlCol="0" anchor="ctr"/>
      <a:lstStyle>
        <a:defPPr algn="ctr">
          <a:defRPr sz="1200" b="1" dirty="0" smtClean="0">
            <a:solidFill>
              <a:schemeClr val="bg1"/>
            </a:solidFill>
            <a:latin typeface="Calibri" charset="0"/>
            <a:ea typeface="Calibri" charset="0"/>
            <a:cs typeface="Calibri"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100" dirty="0" smtClean="0"/>
        </a:defPPr>
      </a:lstStyle>
    </a:txDef>
  </a:objectDefaults>
  <a:extraClrSchemeLst/>
  <a:extLst>
    <a:ext uri="{05A4C25C-085E-4340-85A3-A5531E510DB2}">
      <thm15:themeFamily xmlns:thm15="http://schemas.microsoft.com/office/thememl/2012/main" name="Thème LMDL" id="{7FA44EF4-FDA7-3642-AC95-F73273F5A39F}" vid="{D83F91D2-8980-784C-A42A-E9EFF5DD1B3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B739489941A949BC3EED59A4FD727C" ma:contentTypeVersion="16" ma:contentTypeDescription="Crée un document." ma:contentTypeScope="" ma:versionID="d7bc0e39a3a23c18252c86ad3ecce720">
  <xsd:schema xmlns:xsd="http://www.w3.org/2001/XMLSchema" xmlns:xs="http://www.w3.org/2001/XMLSchema" xmlns:p="http://schemas.microsoft.com/office/2006/metadata/properties" xmlns:ns2="77032bcc-2186-46b6-8721-1b67a31fd185" xmlns:ns3="3aa0895d-73e2-4ae4-b418-df51207ffc74" targetNamespace="http://schemas.microsoft.com/office/2006/metadata/properties" ma:root="true" ma:fieldsID="1919db3c4d126d2128f85249ad769ed4" ns2:_="" ns3:_="">
    <xsd:import namespace="77032bcc-2186-46b6-8721-1b67a31fd185"/>
    <xsd:import namespace="3aa0895d-73e2-4ae4-b418-df51207ffc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032bcc-2186-46b6-8721-1b67a31fd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e7b3ad06-3b03-42cc-8a4c-97ac44eef5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0895d-73e2-4ae4-b418-df51207ffc74"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e1a8c3b-bcba-4663-84bf-e9ae78d1a073}" ma:internalName="TaxCatchAll" ma:showField="CatchAllData" ma:web="3aa0895d-73e2-4ae4-b418-df51207ff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ACA019-CF86-437C-BF31-76524429E0FA}">
  <ds:schemaRefs>
    <ds:schemaRef ds:uri="http://schemas.microsoft.com/office/infopath/2007/PartnerControls"/>
    <ds:schemaRef ds:uri="http://schemas.openxmlformats.org/package/2006/metadata/core-properties"/>
    <ds:schemaRef ds:uri="http://purl.org/dc/terms/"/>
    <ds:schemaRef ds:uri="http://purl.org/dc/dcmitype/"/>
    <ds:schemaRef ds:uri="77032bcc-2186-46b6-8721-1b67a31fd185"/>
    <ds:schemaRef ds:uri="http://schemas.microsoft.com/office/2006/documentManagement/types"/>
    <ds:schemaRef ds:uri="http://purl.org/dc/elements/1.1/"/>
    <ds:schemaRef ds:uri="3aa0895d-73e2-4ae4-b418-df51207ffc7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7211B8C-6BCC-402A-8B44-85FE0683757B}">
  <ds:schemaRefs>
    <ds:schemaRef ds:uri="http://schemas.microsoft.com/sharepoint/v3/contenttype/forms"/>
  </ds:schemaRefs>
</ds:datastoreItem>
</file>

<file path=customXml/itemProps3.xml><?xml version="1.0" encoding="utf-8"?>
<ds:datastoreItem xmlns:ds="http://schemas.openxmlformats.org/officeDocument/2006/customXml" ds:itemID="{61BFC992-139B-4E86-B064-13FD3A147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032bcc-2186-46b6-8721-1b67a31fd185"/>
    <ds:schemaRef ds:uri="3aa0895d-73e2-4ae4-b418-df51207ff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 LMDL</Template>
  <TotalTime>2388</TotalTime>
  <Words>4766</Words>
  <Application>Microsoft Macintosh PowerPoint</Application>
  <PresentationFormat>Affichage à l'écran (4:3)</PresentationFormat>
  <Paragraphs>499</Paragraphs>
  <Slides>16</Slides>
  <Notes>11</Notes>
  <HiddenSlides>1</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16</vt:i4>
      </vt:variant>
    </vt:vector>
  </HeadingPairs>
  <TitlesOfParts>
    <vt:vector size="27" baseType="lpstr">
      <vt:lpstr>.AppleSystemUIFont</vt:lpstr>
      <vt:lpstr>Arial</vt:lpstr>
      <vt:lpstr>Bariol Regular</vt:lpstr>
      <vt:lpstr>Bariol-Regular</vt:lpstr>
      <vt:lpstr>Calibri</vt:lpstr>
      <vt:lpstr>Calibri Courant</vt:lpstr>
      <vt:lpstr>Calibri Light</vt:lpstr>
      <vt:lpstr>Century Gothic</vt:lpstr>
      <vt:lpstr>Corbel</vt:lpstr>
      <vt:lpstr>Courier New</vt:lpstr>
      <vt:lpstr>Thème LMDL</vt:lpstr>
      <vt:lpstr>Présentation PowerPoint</vt:lpstr>
      <vt:lpstr>Présentation PowerPoint</vt:lpstr>
      <vt:lpstr>Présentation PowerPoint</vt:lpstr>
      <vt:lpstr>Les délégués à l’accompagnement des reconversions professionnelles (DARP)</vt:lpstr>
      <vt:lpstr>FNE-Formation</vt:lpstr>
      <vt:lpstr>FNE-Formation Niveau de l’aide et taux de prise en charge</vt:lpstr>
      <vt:lpstr>Prestations de Conseil en Ressources Humaines (PCRH)</vt:lpstr>
      <vt:lpstr>Transitions collectives (Transco)</vt:lpstr>
      <vt:lpstr>Transco-congé de mobilité</vt:lpstr>
      <vt:lpstr>Présentation PowerPoint</vt:lpstr>
      <vt:lpstr>Aide 2023 aux employeurs qui recrutent en alternance</vt:lpstr>
      <vt:lpstr>Emplois francs</vt:lpstr>
      <vt:lpstr>Parcours Emploi Compétences (PEC)</vt:lpstr>
      <vt:lpstr>Contrat initiative emploi (CIE) Jeunes</vt:lpstr>
      <vt:lpstr>Aide à l’embauche en contrat d'apprentissage ou de professionnalisation d’une personne handicapée</vt:lpstr>
      <vt:lpstr>Aide à l'accueil, à l'intégration et à l'évolution professionnelle des personnes handicapées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LALEU</dc:creator>
  <cp:lastModifiedBy>Marie LALEU</cp:lastModifiedBy>
  <cp:revision>480</cp:revision>
  <dcterms:created xsi:type="dcterms:W3CDTF">2020-12-01T15:27:11Z</dcterms:created>
  <dcterms:modified xsi:type="dcterms:W3CDTF">2023-01-18T11:04:57Z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0x01010045B739489941A949BC3EED59A4FD727C</vt:lpwstr>
  </property>
</Properties>
</file>